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71" autoAdjust="0"/>
    <p:restoredTop sz="94660"/>
  </p:normalViewPr>
  <p:slideViewPr>
    <p:cSldViewPr snapToGrid="0">
      <p:cViewPr varScale="1">
        <p:scale>
          <a:sx n="63" d="100"/>
          <a:sy n="63" d="100"/>
        </p:scale>
        <p:origin x="461"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14160-CAFC-19F8-ED20-D351D05A9D5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011DD8-20A6-49A7-9D2A-B1F2CBED72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C3DC16-B4DC-5CC1-085A-3614DDEABFAB}"/>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08C4A152-BD99-2842-2136-FB1C059C71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B8AABC8-BE52-2736-1E46-8C39E81500F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659214601"/>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FC4796-199F-6D1B-1674-D08B52876C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48CFB7-1CC6-9DFF-66D0-E624EE7F82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8B9B1E-3C22-4ACE-B6F4-EDAE06537065}"/>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6FFF9691-F84E-402F-F90B-0ACFBFF066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D4DF1D-9A03-26D9-3EDD-E883B753567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41134273"/>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508E3E-EDFC-E804-1DD8-F4DDF8803BC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669CDD5-72F5-924D-F564-DAFBE7F788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FADF8E4-2979-15F8-F634-BF71481C2579}"/>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D964761F-08D2-4432-A6F8-552375830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BE31FB-74B9-BFC7-1841-136C757112F7}"/>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4160136165"/>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B4C78-260D-4C2F-58C9-33B03E206D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074B0C-E885-A1CC-F553-B525209B883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245B8EC-1DFA-DC87-E67D-6ACE6D0361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8243C2-2D00-5B68-083F-7C61EC13BE12}"/>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6" name="Espace réservé du pied de page 5">
            <a:extLst>
              <a:ext uri="{FF2B5EF4-FFF2-40B4-BE49-F238E27FC236}">
                <a16:creationId xmlns:a16="http://schemas.microsoft.com/office/drawing/2014/main" id="{5EA2F89B-E255-D280-467A-45033DC9C0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38ADF1-6C0C-DAD7-2DDE-ABF5EDF0D23B}"/>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500930517"/>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DF8B94-4D96-D911-CDFB-8E0C894417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1DD3938-AB50-43D0-FCE9-E8EB2CA595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A56FD29-EEF3-2B1B-1DCA-BEF3B5B66EC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0B1F8C-E7B0-F702-C64E-5CE315F9F3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DEF5A8-49AB-F503-63B2-7E2D69BF80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82A7B62-9A3B-39BB-0780-68DADCAEF45E}"/>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8" name="Espace réservé du pied de page 7">
            <a:extLst>
              <a:ext uri="{FF2B5EF4-FFF2-40B4-BE49-F238E27FC236}">
                <a16:creationId xmlns:a16="http://schemas.microsoft.com/office/drawing/2014/main" id="{F8AC4179-3EDA-9878-5010-70A071E10CC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BFC0FB-570E-4E43-2A28-723452D153BC}"/>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148590741"/>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918D90-2FD8-5B99-CFAA-DB82B898F6C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5573F36-AEB2-C58F-8475-E400A6A2A2AA}"/>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4" name="Espace réservé du pied de page 3">
            <a:extLst>
              <a:ext uri="{FF2B5EF4-FFF2-40B4-BE49-F238E27FC236}">
                <a16:creationId xmlns:a16="http://schemas.microsoft.com/office/drawing/2014/main" id="{44228E34-F962-F5DB-589D-A1DCAB836AE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6273D0-CCBF-24ED-A1D7-3E9C0C2E2C45}"/>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841794574"/>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DD2D57B-B0C2-B8AD-3F91-16FE2BD09AD2}"/>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3" name="Espace réservé du pied de page 2">
            <a:extLst>
              <a:ext uri="{FF2B5EF4-FFF2-40B4-BE49-F238E27FC236}">
                <a16:creationId xmlns:a16="http://schemas.microsoft.com/office/drawing/2014/main" id="{8AA2270E-D018-C27C-EC1D-A2495E385F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4707E4-F119-ADFD-3DEC-6AF4C0609FD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612172389"/>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CC3454-F008-C39C-2AB2-7952832D41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15A1579-8699-934B-1F4B-B5E43AE97E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BF96D33-06AF-9767-89CC-CF0B00F2C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F3ECF5-186A-9AD9-0091-26D15E45D31E}"/>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6" name="Espace réservé du pied de page 5">
            <a:extLst>
              <a:ext uri="{FF2B5EF4-FFF2-40B4-BE49-F238E27FC236}">
                <a16:creationId xmlns:a16="http://schemas.microsoft.com/office/drawing/2014/main" id="{E0032F8F-40EB-DDE7-DCF3-9507FBA18F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E5685D-0385-F436-8FA5-7463368ABA02}"/>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55226786"/>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B222B3-63D0-2E9E-B8D3-0F01BC3393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2C8FD2A-C5C8-F5A6-2F35-F7DCA8435C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B63DD69-7C5F-FDCF-0237-9C17BA0D07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9E3B9E-999D-2961-B379-E415A70C00DC}"/>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6" name="Espace réservé du pied de page 5">
            <a:extLst>
              <a:ext uri="{FF2B5EF4-FFF2-40B4-BE49-F238E27FC236}">
                <a16:creationId xmlns:a16="http://schemas.microsoft.com/office/drawing/2014/main" id="{51B9D2D6-BA35-7E27-73D6-EF944A043C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817904-2CD0-ADF3-9ACC-1C702178BAA0}"/>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60132196"/>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3B5355-F8FA-2B46-49D3-BAE7FDE0B87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330652A-31D6-2DFD-E919-DE7150BFC9B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EA1AA4-00C6-4916-E929-1E6C7362DC00}"/>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475A2CEB-01B4-0D35-3B3B-C966386C47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5B5ED2-EABD-4382-1AC9-60DBE90BE484}"/>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704459416"/>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BC1D75A-864C-F01C-40AD-CCF494C8D9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057B65-03C9-2DE4-C674-F81CD1520B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C88B65-240D-11AD-BE9A-E44D08683DE0}"/>
              </a:ext>
            </a:extLst>
          </p:cNvPr>
          <p:cNvSpPr>
            <a:spLocks noGrp="1"/>
          </p:cNvSpPr>
          <p:nvPr>
            <p:ph type="dt" sz="half" idx="10"/>
          </p:nvPr>
        </p:nvSpPr>
        <p:spPr/>
        <p:txBody>
          <a:body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F850A4C3-56CD-0417-4B89-302D7AFCA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B47F7B-30CA-6D75-302B-997FB22C7FC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266698888"/>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687C3D-5833-EFC3-A769-BA711FD965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CF33-EDA8-459D-EE5C-02E6128B4E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0AF4EA-9943-C057-0B1B-816AFD7F89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A34267-0850-4345-A36D-DE03F74CB36B}" type="datetimeFigureOut">
              <a:rPr lang="fr-FR" smtClean="0"/>
              <a:t>27/01/2026</a:t>
            </a:fld>
            <a:endParaRPr lang="fr-FR"/>
          </a:p>
        </p:txBody>
      </p:sp>
      <p:sp>
        <p:nvSpPr>
          <p:cNvPr id="5" name="Espace réservé du pied de page 4">
            <a:extLst>
              <a:ext uri="{FF2B5EF4-FFF2-40B4-BE49-F238E27FC236}">
                <a16:creationId xmlns:a16="http://schemas.microsoft.com/office/drawing/2014/main" id="{37BA2AB4-0087-D012-0E64-FAD762DD6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C454CF-5DE1-927F-48EC-B153A4F660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73C8A1-19F7-4132-A017-4536745E1535}" type="slidenum">
              <a:rPr lang="fr-FR" smtClean="0"/>
              <a:t>‹N°›</a:t>
            </a:fld>
            <a:endParaRPr lang="fr-FR"/>
          </a:p>
        </p:txBody>
      </p:sp>
    </p:spTree>
    <p:extLst>
      <p:ext uri="{BB962C8B-B14F-4D97-AF65-F5344CB8AC3E}">
        <p14:creationId xmlns:p14="http://schemas.microsoft.com/office/powerpoint/2010/main" val="2108111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 Id="rId6" Type="http://schemas.openxmlformats.org/officeDocument/2006/relationships/image" Target="../media/image40.gif"/><Relationship Id="rId5" Type="http://schemas.openxmlformats.org/officeDocument/2006/relationships/image" Target="../media/image39.gif"/><Relationship Id="rId4" Type="http://schemas.openxmlformats.org/officeDocument/2006/relationships/image" Target="../media/image38.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7030A0"/>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descr="Une image contenant plein air, bâtiment, ciel, dôme&#10;&#10;Le contenu généré par l’IA peut être incorrect.">
            <a:extLst>
              <a:ext uri="{FF2B5EF4-FFF2-40B4-BE49-F238E27FC236}">
                <a16:creationId xmlns:a16="http://schemas.microsoft.com/office/drawing/2014/main" id="{2364DB34-5159-8A69-5788-E938F54695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6000" y="352262"/>
            <a:ext cx="9180000" cy="6153476"/>
          </a:xfrm>
          <a:prstGeom prst="rect">
            <a:avLst/>
          </a:prstGeom>
        </p:spPr>
      </p:pic>
      <p:sp>
        <p:nvSpPr>
          <p:cNvPr id="4" name="ZoneTexte 3">
            <a:extLst>
              <a:ext uri="{FF2B5EF4-FFF2-40B4-BE49-F238E27FC236}">
                <a16:creationId xmlns:a16="http://schemas.microsoft.com/office/drawing/2014/main" id="{EDD390DC-5689-59B6-EE6F-76613AAE468B}"/>
              </a:ext>
            </a:extLst>
          </p:cNvPr>
          <p:cNvSpPr txBox="1"/>
          <p:nvPr/>
        </p:nvSpPr>
        <p:spPr>
          <a:xfrm>
            <a:off x="2895600" y="352262"/>
            <a:ext cx="8113776" cy="523220"/>
          </a:xfrm>
          <a:prstGeom prst="rect">
            <a:avLst/>
          </a:prstGeom>
          <a:noFill/>
        </p:spPr>
        <p:txBody>
          <a:bodyPr wrap="square" rtlCol="0">
            <a:spAutoFit/>
          </a:bodyPr>
          <a:lstStyle/>
          <a:p>
            <a:r>
              <a:rPr lang="fr-FR" sz="2800" b="1" dirty="0">
                <a:solidFill>
                  <a:srgbClr val="FFFF00"/>
                </a:solidFill>
              </a:rPr>
              <a:t>Basilique Saint-Marc de Venise - Italie</a:t>
            </a:r>
          </a:p>
        </p:txBody>
      </p:sp>
    </p:spTree>
    <p:extLst>
      <p:ext uri="{BB962C8B-B14F-4D97-AF65-F5344CB8AC3E}">
        <p14:creationId xmlns:p14="http://schemas.microsoft.com/office/powerpoint/2010/main" val="264342938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sndAc>
          <p:stSnd loop="1">
            <p:snd r:embed="rId2" name="Te Deum laudamus (Notre Dame de Paris).wav"/>
          </p:stSnd>
        </p:sndAc>
      </p:transition>
    </mc:Choice>
    <mc:Fallback xmlns="">
      <p:transition spd="slow" advClick="0" advTm="12000">
        <p:fade/>
        <p:sndAc>
          <p:stSnd loop="1">
            <p:snd r:embed="rId4" name="Te Deum laudamus (Notre Dame de Pari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9C5344B5-86C1-CA63-170A-145675DD29EF}"/>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044FC973-43CB-9C80-9363-21D4F7F791BB}"/>
              </a:ext>
            </a:extLst>
          </p:cNvPr>
          <p:cNvSpPr txBox="1"/>
          <p:nvPr/>
        </p:nvSpPr>
        <p:spPr>
          <a:xfrm>
            <a:off x="213360" y="335845"/>
            <a:ext cx="11765280" cy="6186309"/>
          </a:xfrm>
          <a:prstGeom prst="rect">
            <a:avLst/>
          </a:prstGeom>
          <a:noFill/>
        </p:spPr>
        <p:txBody>
          <a:bodyPr wrap="square" rtlCol="0">
            <a:spAutoFit/>
          </a:bodyPr>
          <a:lstStyle/>
          <a:p>
            <a:r>
              <a:rPr lang="fr-FR" sz="4400" b="1" dirty="0">
                <a:solidFill>
                  <a:schemeClr val="bg1"/>
                </a:solidFill>
              </a:rPr>
              <a:t>La basilique cathédrale Saint-Marc (en italien : </a:t>
            </a:r>
            <a:r>
              <a:rPr lang="fr-FR" sz="4400" b="1" dirty="0" err="1">
                <a:solidFill>
                  <a:schemeClr val="bg1"/>
                </a:solidFill>
              </a:rPr>
              <a:t>Basilica</a:t>
            </a:r>
            <a:r>
              <a:rPr lang="fr-FR" sz="4400" b="1" dirty="0">
                <a:solidFill>
                  <a:schemeClr val="bg1"/>
                </a:solidFill>
              </a:rPr>
              <a:t> </a:t>
            </a:r>
            <a:r>
              <a:rPr lang="fr-FR" sz="4400" b="1" dirty="0" err="1">
                <a:solidFill>
                  <a:schemeClr val="bg1"/>
                </a:solidFill>
              </a:rPr>
              <a:t>Cattedrale</a:t>
            </a:r>
            <a:r>
              <a:rPr lang="fr-FR" sz="4400" b="1" dirty="0">
                <a:solidFill>
                  <a:schemeClr val="bg1"/>
                </a:solidFill>
              </a:rPr>
              <a:t> di San Marco), est la plus importante basilique de Venise. Construite en 828, reconstruite après l'incendie qui ravagea le palais des Doges en 976, elle est, depuis 1807, la cathédrale du patriarche de Venise. Elle est située sur la place Saint-Marc, dans le quartier de San Marco qui lui doivent leur nom.</a:t>
            </a:r>
          </a:p>
        </p:txBody>
      </p:sp>
    </p:spTree>
    <p:extLst>
      <p:ext uri="{BB962C8B-B14F-4D97-AF65-F5344CB8AC3E}">
        <p14:creationId xmlns:p14="http://schemas.microsoft.com/office/powerpoint/2010/main" val="2942981117"/>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435B2A1-CE15-A1E6-1B14-828AC16162A2}"/>
            </a:ext>
          </a:extLst>
        </p:cNvPr>
        <p:cNvGrpSpPr/>
        <p:nvPr/>
      </p:nvGrpSpPr>
      <p:grpSpPr>
        <a:xfrm>
          <a:off x="0" y="0"/>
          <a:ext cx="0" cy="0"/>
          <a:chOff x="0" y="0"/>
          <a:chExt cx="0" cy="0"/>
        </a:xfrm>
      </p:grpSpPr>
      <p:pic>
        <p:nvPicPr>
          <p:cNvPr id="3" name="Image 2" descr="Une image contenant toit, dôme, plein air, bâtiment&#10;&#10;Le contenu généré par l’IA peut être incorrect.">
            <a:extLst>
              <a:ext uri="{FF2B5EF4-FFF2-40B4-BE49-F238E27FC236}">
                <a16:creationId xmlns:a16="http://schemas.microsoft.com/office/drawing/2014/main" id="{135BED5E-ADA2-8269-DD96-3A06B0D830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 y="369000"/>
            <a:ext cx="8160000" cy="6120000"/>
          </a:xfrm>
          <a:prstGeom prst="rect">
            <a:avLst/>
          </a:prstGeom>
        </p:spPr>
      </p:pic>
      <p:sp>
        <p:nvSpPr>
          <p:cNvPr id="4" name="ZoneTexte 3">
            <a:extLst>
              <a:ext uri="{FF2B5EF4-FFF2-40B4-BE49-F238E27FC236}">
                <a16:creationId xmlns:a16="http://schemas.microsoft.com/office/drawing/2014/main" id="{1E5DEAE0-B92B-2DC5-0ADB-9E766B840D1C}"/>
              </a:ext>
            </a:extLst>
          </p:cNvPr>
          <p:cNvSpPr txBox="1"/>
          <p:nvPr/>
        </p:nvSpPr>
        <p:spPr>
          <a:xfrm>
            <a:off x="8680704" y="2852928"/>
            <a:ext cx="2816352" cy="1815882"/>
          </a:xfrm>
          <a:prstGeom prst="rect">
            <a:avLst/>
          </a:prstGeom>
          <a:noFill/>
        </p:spPr>
        <p:txBody>
          <a:bodyPr wrap="square" rtlCol="0">
            <a:spAutoFit/>
          </a:bodyPr>
          <a:lstStyle/>
          <a:p>
            <a:r>
              <a:rPr lang="fr-FR" sz="2800" b="1">
                <a:solidFill>
                  <a:srgbClr val="FFFF00"/>
                </a:solidFill>
              </a:rPr>
              <a:t>Les dômes de la basilique, vus du sommet du campanile</a:t>
            </a:r>
            <a:endParaRPr lang="fr-FR" sz="2800" b="1" dirty="0">
              <a:solidFill>
                <a:srgbClr val="FFFF00"/>
              </a:solidFill>
            </a:endParaRPr>
          </a:p>
        </p:txBody>
      </p:sp>
    </p:spTree>
    <p:extLst>
      <p:ext uri="{BB962C8B-B14F-4D97-AF65-F5344CB8AC3E}">
        <p14:creationId xmlns:p14="http://schemas.microsoft.com/office/powerpoint/2010/main" val="2674254783"/>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9B6FA61-FD31-0443-AAF3-D3A8CD5DA52B}"/>
            </a:ext>
          </a:extLst>
        </p:cNvPr>
        <p:cNvGrpSpPr/>
        <p:nvPr/>
      </p:nvGrpSpPr>
      <p:grpSpPr>
        <a:xfrm>
          <a:off x="0" y="0"/>
          <a:ext cx="0" cy="0"/>
          <a:chOff x="0" y="0"/>
          <a:chExt cx="0" cy="0"/>
        </a:xfrm>
      </p:grpSpPr>
      <p:pic>
        <p:nvPicPr>
          <p:cNvPr id="3" name="Image 2" descr="Une image contenant ciel, plein air, église, lieu de culte&#10;&#10;Le contenu généré par l’IA peut être incorrect.">
            <a:extLst>
              <a:ext uri="{FF2B5EF4-FFF2-40B4-BE49-F238E27FC236}">
                <a16:creationId xmlns:a16="http://schemas.microsoft.com/office/drawing/2014/main" id="{915B4D60-1B8F-1C7B-77E4-4A677021B1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3260" y="279000"/>
            <a:ext cx="4750988" cy="6300000"/>
          </a:xfrm>
          <a:prstGeom prst="rect">
            <a:avLst/>
          </a:prstGeom>
        </p:spPr>
      </p:pic>
      <p:sp>
        <p:nvSpPr>
          <p:cNvPr id="4" name="ZoneTexte 3">
            <a:extLst>
              <a:ext uri="{FF2B5EF4-FFF2-40B4-BE49-F238E27FC236}">
                <a16:creationId xmlns:a16="http://schemas.microsoft.com/office/drawing/2014/main" id="{076E9ECE-22FC-AC28-B712-9CAF15935B84}"/>
              </a:ext>
            </a:extLst>
          </p:cNvPr>
          <p:cNvSpPr txBox="1"/>
          <p:nvPr/>
        </p:nvSpPr>
        <p:spPr>
          <a:xfrm>
            <a:off x="585216" y="3429000"/>
            <a:ext cx="2657856" cy="1384995"/>
          </a:xfrm>
          <a:prstGeom prst="rect">
            <a:avLst/>
          </a:prstGeom>
          <a:noFill/>
        </p:spPr>
        <p:txBody>
          <a:bodyPr wrap="square" rtlCol="0">
            <a:spAutoFit/>
          </a:bodyPr>
          <a:lstStyle/>
          <a:p>
            <a:r>
              <a:rPr lang="fr-FR" sz="2800" b="1">
                <a:solidFill>
                  <a:srgbClr val="FFFF00"/>
                </a:solidFill>
              </a:rPr>
              <a:t>Le lion de saint Marc couronne le portail.</a:t>
            </a:r>
            <a:endParaRPr lang="fr-FR" sz="2800" b="1" dirty="0">
              <a:solidFill>
                <a:srgbClr val="FFFF00"/>
              </a:solidFill>
            </a:endParaRPr>
          </a:p>
        </p:txBody>
      </p:sp>
    </p:spTree>
    <p:extLst>
      <p:ext uri="{BB962C8B-B14F-4D97-AF65-F5344CB8AC3E}">
        <p14:creationId xmlns:p14="http://schemas.microsoft.com/office/powerpoint/2010/main" val="3240397929"/>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B0C6A9-58B9-1704-BE94-EA4A59107CDE}"/>
            </a:ext>
          </a:extLst>
        </p:cNvPr>
        <p:cNvGrpSpPr/>
        <p:nvPr/>
      </p:nvGrpSpPr>
      <p:grpSpPr>
        <a:xfrm>
          <a:off x="0" y="0"/>
          <a:ext cx="0" cy="0"/>
          <a:chOff x="0" y="0"/>
          <a:chExt cx="0" cy="0"/>
        </a:xfrm>
      </p:grpSpPr>
      <p:pic>
        <p:nvPicPr>
          <p:cNvPr id="3" name="Image 2" descr="Une image contenant plein air, ciel, bâtiment, Architecture médiévale&#10;&#10;Le contenu généré par l’IA peut être incorrect.">
            <a:extLst>
              <a:ext uri="{FF2B5EF4-FFF2-40B4-BE49-F238E27FC236}">
                <a16:creationId xmlns:a16="http://schemas.microsoft.com/office/drawing/2014/main" id="{E9134BB1-6DC0-0BDC-9CB2-682744B24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279000"/>
            <a:ext cx="8400000" cy="6300000"/>
          </a:xfrm>
          <a:prstGeom prst="rect">
            <a:avLst/>
          </a:prstGeom>
        </p:spPr>
      </p:pic>
      <p:sp>
        <p:nvSpPr>
          <p:cNvPr id="4" name="ZoneTexte 3">
            <a:extLst>
              <a:ext uri="{FF2B5EF4-FFF2-40B4-BE49-F238E27FC236}">
                <a16:creationId xmlns:a16="http://schemas.microsoft.com/office/drawing/2014/main" id="{AF337055-4DA7-EDFE-6D77-E5DA090D0329}"/>
              </a:ext>
            </a:extLst>
          </p:cNvPr>
          <p:cNvSpPr txBox="1"/>
          <p:nvPr/>
        </p:nvSpPr>
        <p:spPr>
          <a:xfrm>
            <a:off x="8985504" y="3121152"/>
            <a:ext cx="2926080" cy="1384995"/>
          </a:xfrm>
          <a:prstGeom prst="rect">
            <a:avLst/>
          </a:prstGeom>
          <a:noFill/>
        </p:spPr>
        <p:txBody>
          <a:bodyPr wrap="square" rtlCol="0">
            <a:spAutoFit/>
          </a:bodyPr>
          <a:lstStyle/>
          <a:p>
            <a:r>
              <a:rPr lang="fr-FR" sz="2800" b="1"/>
              <a:t>Mosaïques de l'ordre supérieur.</a:t>
            </a:r>
            <a:endParaRPr lang="fr-FR" sz="2800" b="1" dirty="0"/>
          </a:p>
        </p:txBody>
      </p:sp>
    </p:spTree>
    <p:extLst>
      <p:ext uri="{BB962C8B-B14F-4D97-AF65-F5344CB8AC3E}">
        <p14:creationId xmlns:p14="http://schemas.microsoft.com/office/powerpoint/2010/main" val="3560921647"/>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23C1DA6E-35C2-4FDC-68BF-E21AFCA2111E}"/>
            </a:ext>
          </a:extLst>
        </p:cNvPr>
        <p:cNvGrpSpPr/>
        <p:nvPr/>
      </p:nvGrpSpPr>
      <p:grpSpPr>
        <a:xfrm>
          <a:off x="0" y="0"/>
          <a:ext cx="0" cy="0"/>
          <a:chOff x="0" y="0"/>
          <a:chExt cx="0" cy="0"/>
        </a:xfrm>
      </p:grpSpPr>
      <p:pic>
        <p:nvPicPr>
          <p:cNvPr id="3" name="Image 2" descr="Une image contenant statue, sculpture, art, Sculpture sur pierre&#10;&#10;Le contenu généré par l’IA peut être incorrect.">
            <a:extLst>
              <a:ext uri="{FF2B5EF4-FFF2-40B4-BE49-F238E27FC236}">
                <a16:creationId xmlns:a16="http://schemas.microsoft.com/office/drawing/2014/main" id="{2448D6DE-8FEB-BD5B-AEFE-4D82D22AB4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7184" y="297000"/>
            <a:ext cx="8352000" cy="6264000"/>
          </a:xfrm>
          <a:prstGeom prst="rect">
            <a:avLst/>
          </a:prstGeom>
        </p:spPr>
      </p:pic>
      <p:sp>
        <p:nvSpPr>
          <p:cNvPr id="4" name="ZoneTexte 3">
            <a:extLst>
              <a:ext uri="{FF2B5EF4-FFF2-40B4-BE49-F238E27FC236}">
                <a16:creationId xmlns:a16="http://schemas.microsoft.com/office/drawing/2014/main" id="{92E0201B-8BBE-6E2C-28C7-668A6A8A1D46}"/>
              </a:ext>
            </a:extLst>
          </p:cNvPr>
          <p:cNvSpPr txBox="1"/>
          <p:nvPr/>
        </p:nvSpPr>
        <p:spPr>
          <a:xfrm>
            <a:off x="341376" y="4230624"/>
            <a:ext cx="3182112" cy="954107"/>
          </a:xfrm>
          <a:prstGeom prst="rect">
            <a:avLst/>
          </a:prstGeom>
          <a:noFill/>
        </p:spPr>
        <p:txBody>
          <a:bodyPr wrap="square" rtlCol="0">
            <a:spAutoFit/>
          </a:bodyPr>
          <a:lstStyle/>
          <a:p>
            <a:r>
              <a:rPr lang="fr-FR" sz="2800" b="1">
                <a:solidFill>
                  <a:srgbClr val="FFFF00"/>
                </a:solidFill>
              </a:rPr>
              <a:t>Le Lion de Saint-Marc.</a:t>
            </a:r>
            <a:endParaRPr lang="fr-FR" sz="2800" b="1" dirty="0">
              <a:solidFill>
                <a:srgbClr val="FFFF00"/>
              </a:solidFill>
            </a:endParaRPr>
          </a:p>
        </p:txBody>
      </p:sp>
    </p:spTree>
    <p:extLst>
      <p:ext uri="{BB962C8B-B14F-4D97-AF65-F5344CB8AC3E}">
        <p14:creationId xmlns:p14="http://schemas.microsoft.com/office/powerpoint/2010/main" val="1740084287"/>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a:extLst>
            <a:ext uri="{FF2B5EF4-FFF2-40B4-BE49-F238E27FC236}">
              <a16:creationId xmlns:a16="http://schemas.microsoft.com/office/drawing/2014/main" id="{A9D0762F-6898-E40B-092E-460A5F7A0BA9}"/>
            </a:ext>
          </a:extLst>
        </p:cNvPr>
        <p:cNvGrpSpPr/>
        <p:nvPr/>
      </p:nvGrpSpPr>
      <p:grpSpPr>
        <a:xfrm>
          <a:off x="0" y="0"/>
          <a:ext cx="0" cy="0"/>
          <a:chOff x="0" y="0"/>
          <a:chExt cx="0" cy="0"/>
        </a:xfrm>
      </p:grpSpPr>
      <p:pic>
        <p:nvPicPr>
          <p:cNvPr id="3" name="Image 2" descr="Une image contenant église, art, peinture, Lieux sacrés&#10;&#10;Le contenu généré par l’IA peut être incorrect.">
            <a:extLst>
              <a:ext uri="{FF2B5EF4-FFF2-40B4-BE49-F238E27FC236}">
                <a16:creationId xmlns:a16="http://schemas.microsoft.com/office/drawing/2014/main" id="{BB74BE1D-E6DA-7616-EC90-A779270BCF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969" y="279000"/>
            <a:ext cx="9453709" cy="6300000"/>
          </a:xfrm>
          <a:prstGeom prst="rect">
            <a:avLst/>
          </a:prstGeom>
        </p:spPr>
      </p:pic>
      <p:sp>
        <p:nvSpPr>
          <p:cNvPr id="4" name="ZoneTexte 3">
            <a:extLst>
              <a:ext uri="{FF2B5EF4-FFF2-40B4-BE49-F238E27FC236}">
                <a16:creationId xmlns:a16="http://schemas.microsoft.com/office/drawing/2014/main" id="{ACF7B79C-AFE4-BE74-2A86-AC9404D33784}"/>
              </a:ext>
            </a:extLst>
          </p:cNvPr>
          <p:cNvSpPr txBox="1"/>
          <p:nvPr/>
        </p:nvSpPr>
        <p:spPr>
          <a:xfrm>
            <a:off x="9814560" y="3218688"/>
            <a:ext cx="2158471" cy="1384995"/>
          </a:xfrm>
          <a:prstGeom prst="rect">
            <a:avLst/>
          </a:prstGeom>
          <a:noFill/>
        </p:spPr>
        <p:txBody>
          <a:bodyPr wrap="square" rtlCol="0">
            <a:spAutoFit/>
          </a:bodyPr>
          <a:lstStyle/>
          <a:p>
            <a:r>
              <a:rPr lang="fr-FR" sz="2800" b="1"/>
              <a:t>La Descente de croix.</a:t>
            </a:r>
            <a:endParaRPr lang="fr-FR" sz="2800" b="1" dirty="0"/>
          </a:p>
        </p:txBody>
      </p:sp>
    </p:spTree>
    <p:extLst>
      <p:ext uri="{BB962C8B-B14F-4D97-AF65-F5344CB8AC3E}">
        <p14:creationId xmlns:p14="http://schemas.microsoft.com/office/powerpoint/2010/main" val="1633725251"/>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EFFF389C-5391-8D3D-D3C5-E5FAC85554A6}"/>
            </a:ext>
          </a:extLst>
        </p:cNvPr>
        <p:cNvGrpSpPr/>
        <p:nvPr/>
      </p:nvGrpSpPr>
      <p:grpSpPr>
        <a:xfrm>
          <a:off x="0" y="0"/>
          <a:ext cx="0" cy="0"/>
          <a:chOff x="0" y="0"/>
          <a:chExt cx="0" cy="0"/>
        </a:xfrm>
      </p:grpSpPr>
      <p:pic>
        <p:nvPicPr>
          <p:cNvPr id="3" name="Image 2" descr="Une image contenant Lieux sacrés, lieu de culte, sanctuaire, art&#10;&#10;Le contenu généré par l’IA peut être incorrect.">
            <a:extLst>
              <a:ext uri="{FF2B5EF4-FFF2-40B4-BE49-F238E27FC236}">
                <a16:creationId xmlns:a16="http://schemas.microsoft.com/office/drawing/2014/main" id="{0B40958D-6A62-AE1D-8CF9-F8A40128D0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4261" y="279000"/>
            <a:ext cx="9040358" cy="6300000"/>
          </a:xfrm>
          <a:prstGeom prst="rect">
            <a:avLst/>
          </a:prstGeom>
        </p:spPr>
      </p:pic>
      <p:sp>
        <p:nvSpPr>
          <p:cNvPr id="4" name="ZoneTexte 3">
            <a:extLst>
              <a:ext uri="{FF2B5EF4-FFF2-40B4-BE49-F238E27FC236}">
                <a16:creationId xmlns:a16="http://schemas.microsoft.com/office/drawing/2014/main" id="{C07BAA1F-9817-9C4A-DE11-8FC585F1D164}"/>
              </a:ext>
            </a:extLst>
          </p:cNvPr>
          <p:cNvSpPr txBox="1"/>
          <p:nvPr/>
        </p:nvSpPr>
        <p:spPr>
          <a:xfrm>
            <a:off x="280416" y="2892552"/>
            <a:ext cx="3004261" cy="2246769"/>
          </a:xfrm>
          <a:prstGeom prst="rect">
            <a:avLst/>
          </a:prstGeom>
          <a:noFill/>
        </p:spPr>
        <p:txBody>
          <a:bodyPr wrap="square" rtlCol="0">
            <a:spAutoFit/>
          </a:bodyPr>
          <a:lstStyle/>
          <a:p>
            <a:r>
              <a:rPr lang="fr-FR" sz="2800" b="1">
                <a:solidFill>
                  <a:srgbClr val="FFFF00"/>
                </a:solidFill>
              </a:rPr>
              <a:t>La basilique au XIIIe siècle, sur la mosaïque du portail de Saint-Alipius.</a:t>
            </a:r>
            <a:endParaRPr lang="fr-FR" sz="2800" b="1" dirty="0">
              <a:solidFill>
                <a:srgbClr val="FFFF00"/>
              </a:solidFill>
            </a:endParaRPr>
          </a:p>
        </p:txBody>
      </p:sp>
    </p:spTree>
    <p:extLst>
      <p:ext uri="{BB962C8B-B14F-4D97-AF65-F5344CB8AC3E}">
        <p14:creationId xmlns:p14="http://schemas.microsoft.com/office/powerpoint/2010/main" val="1728988025"/>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9CDDA27-8D07-86F5-9198-1D84474C18C9}"/>
            </a:ext>
          </a:extLst>
        </p:cNvPr>
        <p:cNvGrpSpPr/>
        <p:nvPr/>
      </p:nvGrpSpPr>
      <p:grpSpPr>
        <a:xfrm>
          <a:off x="0" y="0"/>
          <a:ext cx="0" cy="0"/>
          <a:chOff x="0" y="0"/>
          <a:chExt cx="0" cy="0"/>
        </a:xfrm>
      </p:grpSpPr>
      <p:pic>
        <p:nvPicPr>
          <p:cNvPr id="3" name="Image 2" descr="Une image contenant église, Lieux sacrés, art, lieu de culte&#10;&#10;Le contenu généré par l’IA peut être incorrect.">
            <a:extLst>
              <a:ext uri="{FF2B5EF4-FFF2-40B4-BE49-F238E27FC236}">
                <a16:creationId xmlns:a16="http://schemas.microsoft.com/office/drawing/2014/main" id="{2BB74FCB-57F9-41C1-DBC0-88AB7DECEC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529" y="531000"/>
            <a:ext cx="9262017" cy="5796000"/>
          </a:xfrm>
          <a:prstGeom prst="rect">
            <a:avLst/>
          </a:prstGeom>
        </p:spPr>
      </p:pic>
      <p:sp>
        <p:nvSpPr>
          <p:cNvPr id="4" name="ZoneTexte 3">
            <a:extLst>
              <a:ext uri="{FF2B5EF4-FFF2-40B4-BE49-F238E27FC236}">
                <a16:creationId xmlns:a16="http://schemas.microsoft.com/office/drawing/2014/main" id="{00A32046-10E9-1C16-6B19-530E23EA623E}"/>
              </a:ext>
            </a:extLst>
          </p:cNvPr>
          <p:cNvSpPr txBox="1"/>
          <p:nvPr/>
        </p:nvSpPr>
        <p:spPr>
          <a:xfrm>
            <a:off x="9899904" y="2231136"/>
            <a:ext cx="2048256" cy="3539430"/>
          </a:xfrm>
          <a:prstGeom prst="rect">
            <a:avLst/>
          </a:prstGeom>
          <a:noFill/>
        </p:spPr>
        <p:txBody>
          <a:bodyPr wrap="square" rtlCol="0">
            <a:spAutoFit/>
          </a:bodyPr>
          <a:lstStyle/>
          <a:p>
            <a:r>
              <a:rPr lang="fr-FR" sz="2800" b="1" dirty="0">
                <a:solidFill>
                  <a:srgbClr val="FFFF00"/>
                </a:solidFill>
              </a:rPr>
              <a:t>Le corps de Saint Marc vénéré par le doge par Sebastiano Ricci et Leopoldo Del Pozzo</a:t>
            </a:r>
          </a:p>
        </p:txBody>
      </p:sp>
    </p:spTree>
    <p:extLst>
      <p:ext uri="{BB962C8B-B14F-4D97-AF65-F5344CB8AC3E}">
        <p14:creationId xmlns:p14="http://schemas.microsoft.com/office/powerpoint/2010/main" val="2550305510"/>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rgbClr val="FF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460D0D7-E9E8-AC9F-B96D-E82F51747235}"/>
            </a:ext>
          </a:extLst>
        </p:cNvPr>
        <p:cNvGrpSpPr/>
        <p:nvPr/>
      </p:nvGrpSpPr>
      <p:grpSpPr>
        <a:xfrm>
          <a:off x="0" y="0"/>
          <a:ext cx="0" cy="0"/>
          <a:chOff x="0" y="0"/>
          <a:chExt cx="0" cy="0"/>
        </a:xfrm>
      </p:grpSpPr>
      <p:pic>
        <p:nvPicPr>
          <p:cNvPr id="3" name="Image 2" descr="Une image contenant art, Lieux sacrés, bâtiment, lieu de culte&#10;&#10;Le contenu généré par l’IA peut être incorrect.">
            <a:extLst>
              <a:ext uri="{FF2B5EF4-FFF2-40B4-BE49-F238E27FC236}">
                <a16:creationId xmlns:a16="http://schemas.microsoft.com/office/drawing/2014/main" id="{F950A4FA-7D6F-8BFD-CEF8-5D08CA6887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9191" y="443769"/>
            <a:ext cx="10893618" cy="5400000"/>
          </a:xfrm>
          <a:prstGeom prst="rect">
            <a:avLst/>
          </a:prstGeom>
        </p:spPr>
      </p:pic>
      <p:sp>
        <p:nvSpPr>
          <p:cNvPr id="4" name="ZoneTexte 3">
            <a:extLst>
              <a:ext uri="{FF2B5EF4-FFF2-40B4-BE49-F238E27FC236}">
                <a16:creationId xmlns:a16="http://schemas.microsoft.com/office/drawing/2014/main" id="{E9C4E491-5ACE-C39C-B1CC-E94CFEA44545}"/>
              </a:ext>
            </a:extLst>
          </p:cNvPr>
          <p:cNvSpPr txBox="1"/>
          <p:nvPr/>
        </p:nvSpPr>
        <p:spPr>
          <a:xfrm>
            <a:off x="2414016" y="5761238"/>
            <a:ext cx="8570976" cy="523220"/>
          </a:xfrm>
          <a:prstGeom prst="rect">
            <a:avLst/>
          </a:prstGeom>
          <a:noFill/>
        </p:spPr>
        <p:txBody>
          <a:bodyPr wrap="square" rtlCol="0">
            <a:spAutoFit/>
          </a:bodyPr>
          <a:lstStyle/>
          <a:p>
            <a:r>
              <a:rPr lang="fr-FR" sz="2800" b="1">
                <a:solidFill>
                  <a:srgbClr val="FFFF00"/>
                </a:solidFill>
              </a:rPr>
              <a:t>Le Jugement dernier par Lattanzio Querena</a:t>
            </a:r>
            <a:endParaRPr lang="fr-FR" sz="2800" b="1" dirty="0">
              <a:solidFill>
                <a:srgbClr val="FFFF00"/>
              </a:solidFill>
            </a:endParaRPr>
          </a:p>
        </p:txBody>
      </p:sp>
    </p:spTree>
    <p:extLst>
      <p:ext uri="{BB962C8B-B14F-4D97-AF65-F5344CB8AC3E}">
        <p14:creationId xmlns:p14="http://schemas.microsoft.com/office/powerpoint/2010/main" val="343235003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C99FF0AB-3FE3-95A9-C40E-A1E32F231118}"/>
            </a:ext>
          </a:extLst>
        </p:cNvPr>
        <p:cNvGrpSpPr/>
        <p:nvPr/>
      </p:nvGrpSpPr>
      <p:grpSpPr>
        <a:xfrm>
          <a:off x="0" y="0"/>
          <a:ext cx="0" cy="0"/>
          <a:chOff x="0" y="0"/>
          <a:chExt cx="0" cy="0"/>
        </a:xfrm>
      </p:grpSpPr>
      <p:pic>
        <p:nvPicPr>
          <p:cNvPr id="3" name="Image 2" descr="Une image contenant art, peinture, Lieux sacrés, lieu de culte&#10;&#10;Le contenu généré par l’IA peut être incorrect.">
            <a:extLst>
              <a:ext uri="{FF2B5EF4-FFF2-40B4-BE49-F238E27FC236}">
                <a16:creationId xmlns:a16="http://schemas.microsoft.com/office/drawing/2014/main" id="{3B623CB6-2449-424C-AD43-E12B62391E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7234" y="279000"/>
            <a:ext cx="9453694" cy="6300000"/>
          </a:xfrm>
          <a:prstGeom prst="rect">
            <a:avLst/>
          </a:prstGeom>
        </p:spPr>
      </p:pic>
      <p:sp>
        <p:nvSpPr>
          <p:cNvPr id="4" name="ZoneTexte 3">
            <a:extLst>
              <a:ext uri="{FF2B5EF4-FFF2-40B4-BE49-F238E27FC236}">
                <a16:creationId xmlns:a16="http://schemas.microsoft.com/office/drawing/2014/main" id="{ABC6FF40-59B1-9E35-41A1-9B3A5C7C9BF8}"/>
              </a:ext>
            </a:extLst>
          </p:cNvPr>
          <p:cNvSpPr txBox="1"/>
          <p:nvPr/>
        </p:nvSpPr>
        <p:spPr>
          <a:xfrm>
            <a:off x="133634" y="1828800"/>
            <a:ext cx="2133600" cy="3970318"/>
          </a:xfrm>
          <a:prstGeom prst="rect">
            <a:avLst/>
          </a:prstGeom>
          <a:noFill/>
        </p:spPr>
        <p:txBody>
          <a:bodyPr wrap="square" rtlCol="0">
            <a:spAutoFit/>
          </a:bodyPr>
          <a:lstStyle/>
          <a:p>
            <a:endParaRPr lang="fr-FR" sz="2800" b="1"/>
          </a:p>
          <a:p>
            <a:r>
              <a:rPr lang="fr-FR" sz="2800" b="1"/>
              <a:t>Plus de détails</a:t>
            </a:r>
          </a:p>
          <a:p>
            <a:r>
              <a:rPr lang="fr-FR" sz="2800" b="1"/>
              <a:t>Le corps de Satin Marc est reçu à Venise par Pietro Vecchia</a:t>
            </a:r>
            <a:endParaRPr lang="fr-FR" sz="2800" b="1" dirty="0"/>
          </a:p>
        </p:txBody>
      </p:sp>
    </p:spTree>
    <p:extLst>
      <p:ext uri="{BB962C8B-B14F-4D97-AF65-F5344CB8AC3E}">
        <p14:creationId xmlns:p14="http://schemas.microsoft.com/office/powerpoint/2010/main" val="4201163479"/>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FFFF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BB77F16-004D-0AF1-E305-B568148849F2}"/>
            </a:ext>
          </a:extLst>
        </p:cNvPr>
        <p:cNvGrpSpPr/>
        <p:nvPr/>
      </p:nvGrpSpPr>
      <p:grpSpPr>
        <a:xfrm>
          <a:off x="0" y="0"/>
          <a:ext cx="0" cy="0"/>
          <a:chOff x="0" y="0"/>
          <a:chExt cx="0" cy="0"/>
        </a:xfrm>
      </p:grpSpPr>
      <p:pic>
        <p:nvPicPr>
          <p:cNvPr id="3" name="Image 2" descr="Une image contenant intérieur, coffre, église, arcade&#10;&#10;Le contenu généré par l’IA peut être incorrect.">
            <a:extLst>
              <a:ext uri="{FF2B5EF4-FFF2-40B4-BE49-F238E27FC236}">
                <a16:creationId xmlns:a16="http://schemas.microsoft.com/office/drawing/2014/main" id="{050F3310-7CD8-EDCC-2A0E-BECDA5D74F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8787" y="283656"/>
            <a:ext cx="10534426" cy="5868000"/>
          </a:xfrm>
          <a:prstGeom prst="rect">
            <a:avLst/>
          </a:prstGeom>
        </p:spPr>
      </p:pic>
      <p:sp>
        <p:nvSpPr>
          <p:cNvPr id="4" name="ZoneTexte 3">
            <a:extLst>
              <a:ext uri="{FF2B5EF4-FFF2-40B4-BE49-F238E27FC236}">
                <a16:creationId xmlns:a16="http://schemas.microsoft.com/office/drawing/2014/main" id="{2D2FED24-DB94-B80F-9A00-00AAF678DA4E}"/>
              </a:ext>
            </a:extLst>
          </p:cNvPr>
          <p:cNvSpPr txBox="1"/>
          <p:nvPr/>
        </p:nvSpPr>
        <p:spPr>
          <a:xfrm>
            <a:off x="4157472" y="6114806"/>
            <a:ext cx="9570989" cy="523220"/>
          </a:xfrm>
          <a:prstGeom prst="rect">
            <a:avLst/>
          </a:prstGeom>
          <a:noFill/>
        </p:spPr>
        <p:txBody>
          <a:bodyPr wrap="square" rtlCol="0">
            <a:spAutoFit/>
          </a:bodyPr>
          <a:lstStyle/>
          <a:p>
            <a:r>
              <a:rPr lang="fr-FR" sz="2800" b="1"/>
              <a:t>Intérieur de la Basilique</a:t>
            </a:r>
            <a:endParaRPr lang="fr-FR" sz="2800" b="1" dirty="0"/>
          </a:p>
        </p:txBody>
      </p:sp>
    </p:spTree>
    <p:extLst>
      <p:ext uri="{BB962C8B-B14F-4D97-AF65-F5344CB8AC3E}">
        <p14:creationId xmlns:p14="http://schemas.microsoft.com/office/powerpoint/2010/main" val="2034067788"/>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60000"/>
                <a:lumOff val="40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2D6C929-7AA4-D284-EA28-761913DF550E}"/>
            </a:ext>
          </a:extLst>
        </p:cNvPr>
        <p:cNvGrpSpPr/>
        <p:nvPr/>
      </p:nvGrpSpPr>
      <p:grpSpPr>
        <a:xfrm>
          <a:off x="0" y="0"/>
          <a:ext cx="0" cy="0"/>
          <a:chOff x="0" y="0"/>
          <a:chExt cx="0" cy="0"/>
        </a:xfrm>
      </p:grpSpPr>
      <p:pic>
        <p:nvPicPr>
          <p:cNvPr id="3" name="Image 2" descr="Une image contenant art, Lieux sacrés, coffre, lieu de culte&#10;&#10;Le contenu généré par l’IA peut être incorrect.">
            <a:extLst>
              <a:ext uri="{FF2B5EF4-FFF2-40B4-BE49-F238E27FC236}">
                <a16:creationId xmlns:a16="http://schemas.microsoft.com/office/drawing/2014/main" id="{A20B8008-43D1-85B3-55F0-F28CE12FCB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3058" y="189000"/>
            <a:ext cx="6260672" cy="6480000"/>
          </a:xfrm>
          <a:prstGeom prst="rect">
            <a:avLst/>
          </a:prstGeom>
        </p:spPr>
      </p:pic>
      <p:sp>
        <p:nvSpPr>
          <p:cNvPr id="4" name="ZoneTexte 3">
            <a:extLst>
              <a:ext uri="{FF2B5EF4-FFF2-40B4-BE49-F238E27FC236}">
                <a16:creationId xmlns:a16="http://schemas.microsoft.com/office/drawing/2014/main" id="{CE0BA30E-546F-BA0E-2CCD-0F71AEE19087}"/>
              </a:ext>
            </a:extLst>
          </p:cNvPr>
          <p:cNvSpPr txBox="1"/>
          <p:nvPr/>
        </p:nvSpPr>
        <p:spPr>
          <a:xfrm>
            <a:off x="9204960" y="2706624"/>
            <a:ext cx="2987040" cy="1815882"/>
          </a:xfrm>
          <a:prstGeom prst="rect">
            <a:avLst/>
          </a:prstGeom>
          <a:noFill/>
        </p:spPr>
        <p:txBody>
          <a:bodyPr wrap="square" rtlCol="0">
            <a:spAutoFit/>
          </a:bodyPr>
          <a:lstStyle/>
          <a:p>
            <a:r>
              <a:rPr lang="fr-FR" sz="2800" b="1"/>
              <a:t>Mosaïques des petits dômes du narthex (galerie située à l'entrée).</a:t>
            </a:r>
            <a:endParaRPr lang="fr-FR" sz="2800" b="1" dirty="0"/>
          </a:p>
        </p:txBody>
      </p:sp>
    </p:spTree>
    <p:extLst>
      <p:ext uri="{BB962C8B-B14F-4D97-AF65-F5344CB8AC3E}">
        <p14:creationId xmlns:p14="http://schemas.microsoft.com/office/powerpoint/2010/main" val="370053679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rgbClr val="00B05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288E423-F7AF-0416-F192-58D6457273A8}"/>
            </a:ext>
          </a:extLst>
        </p:cNvPr>
        <p:cNvGrpSpPr/>
        <p:nvPr/>
      </p:nvGrpSpPr>
      <p:grpSpPr>
        <a:xfrm>
          <a:off x="0" y="0"/>
          <a:ext cx="0" cy="0"/>
          <a:chOff x="0" y="0"/>
          <a:chExt cx="0" cy="0"/>
        </a:xfrm>
      </p:grpSpPr>
      <p:pic>
        <p:nvPicPr>
          <p:cNvPr id="3" name="Image 2" descr="Une image contenant art, peinture, église, bâtiment&#10;&#10;Le contenu généré par l’IA peut être incorrect.">
            <a:extLst>
              <a:ext uri="{FF2B5EF4-FFF2-40B4-BE49-F238E27FC236}">
                <a16:creationId xmlns:a16="http://schemas.microsoft.com/office/drawing/2014/main" id="{9D4E32B4-1779-B77F-4930-6A3FCA85D1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p:spPr>
      </p:pic>
      <p:sp>
        <p:nvSpPr>
          <p:cNvPr id="4" name="ZoneTexte 3">
            <a:extLst>
              <a:ext uri="{FF2B5EF4-FFF2-40B4-BE49-F238E27FC236}">
                <a16:creationId xmlns:a16="http://schemas.microsoft.com/office/drawing/2014/main" id="{17F65943-571E-4D80-4540-F1AA361DFD18}"/>
              </a:ext>
            </a:extLst>
          </p:cNvPr>
          <p:cNvSpPr txBox="1"/>
          <p:nvPr/>
        </p:nvSpPr>
        <p:spPr>
          <a:xfrm>
            <a:off x="612348" y="2889504"/>
            <a:ext cx="3121152" cy="1815882"/>
          </a:xfrm>
          <a:prstGeom prst="rect">
            <a:avLst/>
          </a:prstGeom>
          <a:noFill/>
        </p:spPr>
        <p:txBody>
          <a:bodyPr wrap="square" rtlCol="0">
            <a:spAutoFit/>
          </a:bodyPr>
          <a:lstStyle/>
          <a:p>
            <a:r>
              <a:rPr lang="fr-FR" sz="2800" b="1">
                <a:solidFill>
                  <a:schemeClr val="bg1"/>
                </a:solidFill>
              </a:rPr>
              <a:t>Mosaïques des petits dômes du narthex (galerie située à l'entrée).</a:t>
            </a:r>
            <a:endParaRPr lang="fr-FR" sz="2800" b="1" dirty="0">
              <a:solidFill>
                <a:schemeClr val="bg1"/>
              </a:solidFill>
            </a:endParaRPr>
          </a:p>
        </p:txBody>
      </p:sp>
    </p:spTree>
    <p:extLst>
      <p:ext uri="{BB962C8B-B14F-4D97-AF65-F5344CB8AC3E}">
        <p14:creationId xmlns:p14="http://schemas.microsoft.com/office/powerpoint/2010/main" val="2444072118"/>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0C70425-9E12-D825-7F4B-BA50907B7327}"/>
            </a:ext>
          </a:extLst>
        </p:cNvPr>
        <p:cNvGrpSpPr/>
        <p:nvPr/>
      </p:nvGrpSpPr>
      <p:grpSpPr>
        <a:xfrm>
          <a:off x="0" y="0"/>
          <a:ext cx="0" cy="0"/>
          <a:chOff x="0" y="0"/>
          <a:chExt cx="0" cy="0"/>
        </a:xfrm>
      </p:grpSpPr>
      <p:pic>
        <p:nvPicPr>
          <p:cNvPr id="3" name="Image 2" descr="Une image contenant église, bâtiment, arche, bougie&#10;&#10;Le contenu généré par l’IA peut être incorrect.">
            <a:extLst>
              <a:ext uri="{FF2B5EF4-FFF2-40B4-BE49-F238E27FC236}">
                <a16:creationId xmlns:a16="http://schemas.microsoft.com/office/drawing/2014/main" id="{D4210AEC-C1C7-20B1-9CB9-C891900F05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2432" y="278999"/>
            <a:ext cx="8400000" cy="6300000"/>
          </a:xfrm>
          <a:prstGeom prst="rect">
            <a:avLst/>
          </a:prstGeom>
        </p:spPr>
      </p:pic>
      <p:sp>
        <p:nvSpPr>
          <p:cNvPr id="4" name="ZoneTexte 3">
            <a:extLst>
              <a:ext uri="{FF2B5EF4-FFF2-40B4-BE49-F238E27FC236}">
                <a16:creationId xmlns:a16="http://schemas.microsoft.com/office/drawing/2014/main" id="{BDCF39E2-CB7C-C14A-8E03-B6D9469E61A7}"/>
              </a:ext>
            </a:extLst>
          </p:cNvPr>
          <p:cNvSpPr txBox="1"/>
          <p:nvPr/>
        </p:nvSpPr>
        <p:spPr>
          <a:xfrm>
            <a:off x="10058400" y="1874728"/>
            <a:ext cx="2084832" cy="2677656"/>
          </a:xfrm>
          <a:prstGeom prst="rect">
            <a:avLst/>
          </a:prstGeom>
          <a:noFill/>
        </p:spPr>
        <p:txBody>
          <a:bodyPr wrap="square" rtlCol="0">
            <a:spAutoFit/>
          </a:bodyPr>
          <a:lstStyle/>
          <a:p>
            <a:r>
              <a:rPr lang="fr-FR" sz="2800" b="1" dirty="0">
                <a:solidFill>
                  <a:schemeClr val="bg1"/>
                </a:solidFill>
              </a:rPr>
              <a:t>L'iconostase, ornée de sculptures de Dalle </a:t>
            </a:r>
            <a:r>
              <a:rPr lang="fr-FR" sz="2800" b="1" dirty="0" err="1">
                <a:solidFill>
                  <a:schemeClr val="bg1"/>
                </a:solidFill>
              </a:rPr>
              <a:t>Masegne</a:t>
            </a:r>
            <a:r>
              <a:rPr lang="fr-FR" sz="2800" b="1" dirty="0">
                <a:solidFill>
                  <a:schemeClr val="bg1"/>
                </a:solidFill>
              </a:rPr>
              <a:t> (1394).</a:t>
            </a:r>
          </a:p>
        </p:txBody>
      </p:sp>
    </p:spTree>
    <p:extLst>
      <p:ext uri="{BB962C8B-B14F-4D97-AF65-F5344CB8AC3E}">
        <p14:creationId xmlns:p14="http://schemas.microsoft.com/office/powerpoint/2010/main" val="575917850"/>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12C61-9A3A-7336-23BC-7886B6F97A8E}"/>
            </a:ext>
          </a:extLst>
        </p:cNvPr>
        <p:cNvGrpSpPr/>
        <p:nvPr/>
      </p:nvGrpSpPr>
      <p:grpSpPr>
        <a:xfrm>
          <a:off x="0" y="0"/>
          <a:ext cx="0" cy="0"/>
          <a:chOff x="0" y="0"/>
          <a:chExt cx="0" cy="0"/>
        </a:xfrm>
      </p:grpSpPr>
      <p:pic>
        <p:nvPicPr>
          <p:cNvPr id="3" name="Image 2" descr="Une image contenant écran, Lieux sacrés, lieu de culte, or&#10;&#10;Le contenu généré par l’IA peut être incorrect.">
            <a:extLst>
              <a:ext uri="{FF2B5EF4-FFF2-40B4-BE49-F238E27FC236}">
                <a16:creationId xmlns:a16="http://schemas.microsoft.com/office/drawing/2014/main" id="{211DFF82-3698-673E-BB69-8FCE56E8CA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5264" y="365760"/>
            <a:ext cx="8400000" cy="6300000"/>
          </a:xfrm>
          <a:prstGeom prst="rect">
            <a:avLst/>
          </a:prstGeom>
        </p:spPr>
      </p:pic>
      <p:sp>
        <p:nvSpPr>
          <p:cNvPr id="4" name="ZoneTexte 3">
            <a:extLst>
              <a:ext uri="{FF2B5EF4-FFF2-40B4-BE49-F238E27FC236}">
                <a16:creationId xmlns:a16="http://schemas.microsoft.com/office/drawing/2014/main" id="{9A6B2200-77CF-7AD8-FD3B-B0D00336FDB8}"/>
              </a:ext>
            </a:extLst>
          </p:cNvPr>
          <p:cNvSpPr txBox="1"/>
          <p:nvPr/>
        </p:nvSpPr>
        <p:spPr>
          <a:xfrm>
            <a:off x="1280160" y="3591960"/>
            <a:ext cx="3108960" cy="523220"/>
          </a:xfrm>
          <a:prstGeom prst="rect">
            <a:avLst/>
          </a:prstGeom>
          <a:noFill/>
        </p:spPr>
        <p:txBody>
          <a:bodyPr wrap="square" rtlCol="0">
            <a:spAutoFit/>
          </a:bodyPr>
          <a:lstStyle/>
          <a:p>
            <a:r>
              <a:rPr lang="fr-FR" sz="2800" b="1">
                <a:solidFill>
                  <a:srgbClr val="FFFF00"/>
                </a:solidFill>
              </a:rPr>
              <a:t>Pala d'oro.</a:t>
            </a:r>
            <a:endParaRPr lang="fr-FR" sz="2800" b="1" dirty="0">
              <a:solidFill>
                <a:srgbClr val="FFFF00"/>
              </a:solidFill>
            </a:endParaRPr>
          </a:p>
        </p:txBody>
      </p:sp>
    </p:spTree>
    <p:extLst>
      <p:ext uri="{BB962C8B-B14F-4D97-AF65-F5344CB8AC3E}">
        <p14:creationId xmlns:p14="http://schemas.microsoft.com/office/powerpoint/2010/main" val="2023514408"/>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0807659-9FE9-EE03-B473-E2B6A3B8FB0A}"/>
            </a:ext>
          </a:extLst>
        </p:cNvPr>
        <p:cNvGrpSpPr/>
        <p:nvPr/>
      </p:nvGrpSpPr>
      <p:grpSpPr>
        <a:xfrm>
          <a:off x="0" y="0"/>
          <a:ext cx="0" cy="0"/>
          <a:chOff x="0" y="0"/>
          <a:chExt cx="0" cy="0"/>
        </a:xfrm>
      </p:grpSpPr>
      <p:pic>
        <p:nvPicPr>
          <p:cNvPr id="3" name="Image 2" descr="Une image contenant ciel, sculpture, bâtiment, plein air&#10;&#10;Le contenu généré par l’IA peut être incorrect.">
            <a:extLst>
              <a:ext uri="{FF2B5EF4-FFF2-40B4-BE49-F238E27FC236}">
                <a16:creationId xmlns:a16="http://schemas.microsoft.com/office/drawing/2014/main" id="{DAFA9135-D3D0-5813-3AF2-7586AF3F40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104" y="279000"/>
            <a:ext cx="8400000" cy="6300000"/>
          </a:xfrm>
          <a:prstGeom prst="rect">
            <a:avLst/>
          </a:prstGeom>
        </p:spPr>
      </p:pic>
      <p:sp>
        <p:nvSpPr>
          <p:cNvPr id="4" name="ZoneTexte 3">
            <a:extLst>
              <a:ext uri="{FF2B5EF4-FFF2-40B4-BE49-F238E27FC236}">
                <a16:creationId xmlns:a16="http://schemas.microsoft.com/office/drawing/2014/main" id="{E50EB0DA-D2AF-1B90-A080-1AACCF5B8B31}"/>
              </a:ext>
            </a:extLst>
          </p:cNvPr>
          <p:cNvSpPr txBox="1"/>
          <p:nvPr/>
        </p:nvSpPr>
        <p:spPr>
          <a:xfrm>
            <a:off x="8851104" y="3037290"/>
            <a:ext cx="2609376" cy="954107"/>
          </a:xfrm>
          <a:prstGeom prst="rect">
            <a:avLst/>
          </a:prstGeom>
          <a:noFill/>
        </p:spPr>
        <p:txBody>
          <a:bodyPr wrap="square" rtlCol="0">
            <a:spAutoFit/>
          </a:bodyPr>
          <a:lstStyle/>
          <a:p>
            <a:r>
              <a:rPr lang="fr-FR" sz="2800" b="1">
                <a:solidFill>
                  <a:schemeClr val="bg1"/>
                </a:solidFill>
              </a:rPr>
              <a:t>Les chevaux de Saint-Marc.</a:t>
            </a:r>
            <a:endParaRPr lang="fr-FR" sz="2800" b="1" dirty="0">
              <a:solidFill>
                <a:schemeClr val="bg1"/>
              </a:solidFill>
            </a:endParaRPr>
          </a:p>
        </p:txBody>
      </p:sp>
    </p:spTree>
    <p:extLst>
      <p:ext uri="{BB962C8B-B14F-4D97-AF65-F5344CB8AC3E}">
        <p14:creationId xmlns:p14="http://schemas.microsoft.com/office/powerpoint/2010/main" val="1023155944"/>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7DF5F70-24F0-84F6-24CE-D3E95733E3F1}"/>
            </a:ext>
          </a:extLst>
        </p:cNvPr>
        <p:cNvGrpSpPr/>
        <p:nvPr/>
      </p:nvGrpSpPr>
      <p:grpSpPr>
        <a:xfrm>
          <a:off x="0" y="0"/>
          <a:ext cx="0" cy="0"/>
          <a:chOff x="0" y="0"/>
          <a:chExt cx="0" cy="0"/>
        </a:xfrm>
      </p:grpSpPr>
      <p:pic>
        <p:nvPicPr>
          <p:cNvPr id="5" name="Image 4" descr="Une image contenant cheval, statue, étalon, jument&#10;&#10;Le contenu généré par l’IA peut être incorrect.">
            <a:extLst>
              <a:ext uri="{FF2B5EF4-FFF2-40B4-BE49-F238E27FC236}">
                <a16:creationId xmlns:a16="http://schemas.microsoft.com/office/drawing/2014/main" id="{4A95EFC4-76FF-507A-F43E-85112B0B40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0954" y="279000"/>
            <a:ext cx="8736715" cy="6300000"/>
          </a:xfrm>
          <a:prstGeom prst="rect">
            <a:avLst/>
          </a:prstGeom>
        </p:spPr>
      </p:pic>
      <p:sp>
        <p:nvSpPr>
          <p:cNvPr id="7" name="ZoneTexte 6">
            <a:extLst>
              <a:ext uri="{FF2B5EF4-FFF2-40B4-BE49-F238E27FC236}">
                <a16:creationId xmlns:a16="http://schemas.microsoft.com/office/drawing/2014/main" id="{F963B6B3-CAAD-152E-6F17-2A5163D7341F}"/>
              </a:ext>
            </a:extLst>
          </p:cNvPr>
          <p:cNvSpPr txBox="1"/>
          <p:nvPr/>
        </p:nvSpPr>
        <p:spPr>
          <a:xfrm>
            <a:off x="374331" y="2929128"/>
            <a:ext cx="2743200" cy="1815882"/>
          </a:xfrm>
          <a:prstGeom prst="rect">
            <a:avLst/>
          </a:prstGeom>
          <a:noFill/>
        </p:spPr>
        <p:txBody>
          <a:bodyPr wrap="square" rtlCol="0">
            <a:spAutoFit/>
          </a:bodyPr>
          <a:lstStyle/>
          <a:p>
            <a:r>
              <a:rPr lang="fr-FR" sz="2800" b="1">
                <a:solidFill>
                  <a:srgbClr val="FFFF00"/>
                </a:solidFill>
              </a:rPr>
              <a:t> Basilique Saint-Marc de Venise Innen Quadriga </a:t>
            </a:r>
            <a:endParaRPr lang="fr-FR" sz="2800" b="1" dirty="0">
              <a:solidFill>
                <a:srgbClr val="FFFF00"/>
              </a:solidFill>
            </a:endParaRPr>
          </a:p>
        </p:txBody>
      </p:sp>
    </p:spTree>
    <p:extLst>
      <p:ext uri="{BB962C8B-B14F-4D97-AF65-F5344CB8AC3E}">
        <p14:creationId xmlns:p14="http://schemas.microsoft.com/office/powerpoint/2010/main" val="214566289"/>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7993ABCD-E9FE-711E-B781-AE5FDCB5975B}"/>
            </a:ext>
          </a:extLst>
        </p:cNvPr>
        <p:cNvGrpSpPr/>
        <p:nvPr/>
      </p:nvGrpSpPr>
      <p:grpSpPr>
        <a:xfrm>
          <a:off x="0" y="0"/>
          <a:ext cx="0" cy="0"/>
          <a:chOff x="0" y="0"/>
          <a:chExt cx="0" cy="0"/>
        </a:xfrm>
      </p:grpSpPr>
      <p:pic>
        <p:nvPicPr>
          <p:cNvPr id="3" name="Image 2" descr="Une image contenant plein air, fenêtre, art, porte&#10;&#10;Le contenu généré par l’IA peut être incorrect.">
            <a:extLst>
              <a:ext uri="{FF2B5EF4-FFF2-40B4-BE49-F238E27FC236}">
                <a16:creationId xmlns:a16="http://schemas.microsoft.com/office/drawing/2014/main" id="{859E2385-904D-F04F-C379-67585A6CB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p:spPr>
      </p:pic>
      <p:sp>
        <p:nvSpPr>
          <p:cNvPr id="4" name="ZoneTexte 3">
            <a:extLst>
              <a:ext uri="{FF2B5EF4-FFF2-40B4-BE49-F238E27FC236}">
                <a16:creationId xmlns:a16="http://schemas.microsoft.com/office/drawing/2014/main" id="{AFC0F102-41E6-0B37-48D6-A4BCCEC9BB52}"/>
              </a:ext>
            </a:extLst>
          </p:cNvPr>
          <p:cNvSpPr txBox="1"/>
          <p:nvPr/>
        </p:nvSpPr>
        <p:spPr>
          <a:xfrm>
            <a:off x="8595360" y="1917192"/>
            <a:ext cx="3340608" cy="3539430"/>
          </a:xfrm>
          <a:prstGeom prst="rect">
            <a:avLst/>
          </a:prstGeom>
          <a:noFill/>
        </p:spPr>
        <p:txBody>
          <a:bodyPr wrap="square" rtlCol="0">
            <a:spAutoFit/>
          </a:bodyPr>
          <a:lstStyle/>
          <a:p>
            <a:r>
              <a:rPr lang="fr-FR" sz="2800" b="1">
                <a:solidFill>
                  <a:schemeClr val="bg1"/>
                </a:solidFill>
              </a:rPr>
              <a:t>Pilier dits de Saint-Jean d'Acre (VIe siècle) élevé devant et à la droite du portail sud de la basilique Saint-Marc à Venise (Italie).</a:t>
            </a:r>
            <a:endParaRPr lang="fr-FR" sz="2800" b="1" dirty="0">
              <a:solidFill>
                <a:schemeClr val="bg1"/>
              </a:solidFill>
            </a:endParaRPr>
          </a:p>
        </p:txBody>
      </p:sp>
    </p:spTree>
    <p:extLst>
      <p:ext uri="{BB962C8B-B14F-4D97-AF65-F5344CB8AC3E}">
        <p14:creationId xmlns:p14="http://schemas.microsoft.com/office/powerpoint/2010/main" val="2532748790"/>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75B052-9C10-9436-3012-82759199F36A}"/>
            </a:ext>
          </a:extLst>
        </p:cNvPr>
        <p:cNvGrpSpPr/>
        <p:nvPr/>
      </p:nvGrpSpPr>
      <p:grpSpPr>
        <a:xfrm>
          <a:off x="0" y="0"/>
          <a:ext cx="0" cy="0"/>
          <a:chOff x="0" y="0"/>
          <a:chExt cx="0" cy="0"/>
        </a:xfrm>
      </p:grpSpPr>
      <p:pic>
        <p:nvPicPr>
          <p:cNvPr id="3" name="Image 2" descr="Une image contenant statue, Sculpture sur pierre, Sculpture, Artefact&#10;&#10;Le contenu généré par l’IA peut être incorrect.">
            <a:extLst>
              <a:ext uri="{FF2B5EF4-FFF2-40B4-BE49-F238E27FC236}">
                <a16:creationId xmlns:a16="http://schemas.microsoft.com/office/drawing/2014/main" id="{4615BE75-88DE-C3D8-0388-EB04460B7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7808" y="279000"/>
            <a:ext cx="4200000" cy="6300000"/>
          </a:xfrm>
          <a:prstGeom prst="rect">
            <a:avLst/>
          </a:prstGeom>
        </p:spPr>
      </p:pic>
      <p:sp>
        <p:nvSpPr>
          <p:cNvPr id="4" name="ZoneTexte 3">
            <a:extLst>
              <a:ext uri="{FF2B5EF4-FFF2-40B4-BE49-F238E27FC236}">
                <a16:creationId xmlns:a16="http://schemas.microsoft.com/office/drawing/2014/main" id="{A90D97BE-04DD-7E0F-3093-D07350FAC606}"/>
              </a:ext>
            </a:extLst>
          </p:cNvPr>
          <p:cNvSpPr txBox="1"/>
          <p:nvPr/>
        </p:nvSpPr>
        <p:spPr>
          <a:xfrm>
            <a:off x="1402080" y="3429000"/>
            <a:ext cx="3145536" cy="954107"/>
          </a:xfrm>
          <a:prstGeom prst="rect">
            <a:avLst/>
          </a:prstGeom>
          <a:noFill/>
        </p:spPr>
        <p:txBody>
          <a:bodyPr wrap="square" rtlCol="0">
            <a:spAutoFit/>
          </a:bodyPr>
          <a:lstStyle/>
          <a:p>
            <a:r>
              <a:rPr lang="fr-FR" sz="2800" b="1">
                <a:solidFill>
                  <a:srgbClr val="FFFF00"/>
                </a:solidFill>
              </a:rPr>
              <a:t>Venise – Les Tétrarques</a:t>
            </a:r>
            <a:endParaRPr lang="fr-FR" sz="2800" b="1" dirty="0">
              <a:solidFill>
                <a:srgbClr val="FFFF00"/>
              </a:solidFill>
            </a:endParaRPr>
          </a:p>
        </p:txBody>
      </p:sp>
    </p:spTree>
    <p:extLst>
      <p:ext uri="{BB962C8B-B14F-4D97-AF65-F5344CB8AC3E}">
        <p14:creationId xmlns:p14="http://schemas.microsoft.com/office/powerpoint/2010/main" val="339465201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CC8F3-D00F-110A-5723-1874C28136F4}"/>
            </a:ext>
          </a:extLst>
        </p:cNvPr>
        <p:cNvGrpSpPr/>
        <p:nvPr/>
      </p:nvGrpSpPr>
      <p:grpSpPr>
        <a:xfrm>
          <a:off x="0" y="0"/>
          <a:ext cx="0" cy="0"/>
          <a:chOff x="0" y="0"/>
          <a:chExt cx="0" cy="0"/>
        </a:xfrm>
      </p:grpSpPr>
      <p:pic>
        <p:nvPicPr>
          <p:cNvPr id="3" name="Image 2" descr="Une image contenant ciel, bâtiment, plein air, tour&#10;&#10;Le contenu généré par l’IA peut être incorrect.">
            <a:extLst>
              <a:ext uri="{FF2B5EF4-FFF2-40B4-BE49-F238E27FC236}">
                <a16:creationId xmlns:a16="http://schemas.microsoft.com/office/drawing/2014/main" id="{E69F7FDE-B22D-0F44-3F14-5DDA8F89D2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7647" y="279000"/>
            <a:ext cx="4196706" cy="6300000"/>
          </a:xfrm>
          <a:prstGeom prst="rect">
            <a:avLst/>
          </a:prstGeom>
        </p:spPr>
      </p:pic>
      <p:sp>
        <p:nvSpPr>
          <p:cNvPr id="4" name="ZoneTexte 3">
            <a:extLst>
              <a:ext uri="{FF2B5EF4-FFF2-40B4-BE49-F238E27FC236}">
                <a16:creationId xmlns:a16="http://schemas.microsoft.com/office/drawing/2014/main" id="{459B524F-6F5A-B5C9-A7E3-E4A4886F2566}"/>
              </a:ext>
            </a:extLst>
          </p:cNvPr>
          <p:cNvSpPr txBox="1"/>
          <p:nvPr/>
        </p:nvSpPr>
        <p:spPr>
          <a:xfrm>
            <a:off x="8412480" y="3510260"/>
            <a:ext cx="2962656" cy="523220"/>
          </a:xfrm>
          <a:prstGeom prst="rect">
            <a:avLst/>
          </a:prstGeom>
          <a:noFill/>
        </p:spPr>
        <p:txBody>
          <a:bodyPr wrap="square" rtlCol="0">
            <a:spAutoFit/>
          </a:bodyPr>
          <a:lstStyle/>
          <a:p>
            <a:r>
              <a:rPr lang="fr-FR" sz="2800" b="1">
                <a:solidFill>
                  <a:schemeClr val="bg1"/>
                </a:solidFill>
              </a:rPr>
              <a:t>Le Campanile.</a:t>
            </a:r>
            <a:endParaRPr lang="fr-FR" sz="2800" b="1" dirty="0">
              <a:solidFill>
                <a:schemeClr val="bg1"/>
              </a:solidFill>
            </a:endParaRPr>
          </a:p>
        </p:txBody>
      </p:sp>
    </p:spTree>
    <p:extLst>
      <p:ext uri="{BB962C8B-B14F-4D97-AF65-F5344CB8AC3E}">
        <p14:creationId xmlns:p14="http://schemas.microsoft.com/office/powerpoint/2010/main" val="3495768547"/>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41DEA5F-815C-3328-4727-B6DF3E4F74D1}"/>
            </a:ext>
          </a:extLst>
        </p:cNvPr>
        <p:cNvGrpSpPr/>
        <p:nvPr/>
      </p:nvGrpSpPr>
      <p:grpSpPr>
        <a:xfrm>
          <a:off x="0" y="0"/>
          <a:ext cx="0" cy="0"/>
          <a:chOff x="0" y="0"/>
          <a:chExt cx="0" cy="0"/>
        </a:xfrm>
      </p:grpSpPr>
      <p:pic>
        <p:nvPicPr>
          <p:cNvPr id="3" name="Image 2" descr="Une image contenant habits, plein air, bâtiment, chaussures&#10;&#10;Le contenu généré par l’IA peut être incorrect.">
            <a:extLst>
              <a:ext uri="{FF2B5EF4-FFF2-40B4-BE49-F238E27FC236}">
                <a16:creationId xmlns:a16="http://schemas.microsoft.com/office/drawing/2014/main" id="{5715DC7E-EC5D-8342-6A2E-17D082B4EF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6496" y="279000"/>
            <a:ext cx="8400000" cy="6300000"/>
          </a:xfrm>
          <a:prstGeom prst="rect">
            <a:avLst/>
          </a:prstGeom>
        </p:spPr>
      </p:pic>
      <p:sp>
        <p:nvSpPr>
          <p:cNvPr id="4" name="ZoneTexte 3">
            <a:extLst>
              <a:ext uri="{FF2B5EF4-FFF2-40B4-BE49-F238E27FC236}">
                <a16:creationId xmlns:a16="http://schemas.microsoft.com/office/drawing/2014/main" id="{F9F5264B-E731-1AC5-990C-68B51B4E8E36}"/>
              </a:ext>
            </a:extLst>
          </p:cNvPr>
          <p:cNvSpPr txBox="1"/>
          <p:nvPr/>
        </p:nvSpPr>
        <p:spPr>
          <a:xfrm>
            <a:off x="475488" y="2718816"/>
            <a:ext cx="2974848" cy="2677656"/>
          </a:xfrm>
          <a:prstGeom prst="rect">
            <a:avLst/>
          </a:prstGeom>
          <a:noFill/>
        </p:spPr>
        <p:txBody>
          <a:bodyPr wrap="square" rtlCol="0">
            <a:spAutoFit/>
          </a:bodyPr>
          <a:lstStyle/>
          <a:p>
            <a:r>
              <a:rPr lang="fr-FR" sz="2800" b="1"/>
              <a:t>La Loggetta de Sansovino sert aussi d'entrée vers les ascenseurs.</a:t>
            </a:r>
          </a:p>
          <a:p>
            <a:endParaRPr lang="fr-FR" sz="2800" b="1" dirty="0"/>
          </a:p>
        </p:txBody>
      </p:sp>
    </p:spTree>
    <p:extLst>
      <p:ext uri="{BB962C8B-B14F-4D97-AF65-F5344CB8AC3E}">
        <p14:creationId xmlns:p14="http://schemas.microsoft.com/office/powerpoint/2010/main" val="3087010120"/>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F788FD7-EF0D-A6C0-F96B-AAFC97E7D3C4}"/>
            </a:ext>
          </a:extLst>
        </p:cNvPr>
        <p:cNvGrpSpPr/>
        <p:nvPr/>
      </p:nvGrpSpPr>
      <p:grpSpPr>
        <a:xfrm>
          <a:off x="0" y="0"/>
          <a:ext cx="0" cy="0"/>
          <a:chOff x="0" y="0"/>
          <a:chExt cx="0" cy="0"/>
        </a:xfrm>
      </p:grpSpPr>
      <p:pic>
        <p:nvPicPr>
          <p:cNvPr id="7" name="Image 6" descr="Une image contenant ciel, bâtiment, plein air, horloge&#10;&#10;Le contenu généré par l’IA peut être incorrect.">
            <a:extLst>
              <a:ext uri="{FF2B5EF4-FFF2-40B4-BE49-F238E27FC236}">
                <a16:creationId xmlns:a16="http://schemas.microsoft.com/office/drawing/2014/main" id="{1EE7D026-7373-5184-1AA4-614866714B7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91640" y="279000"/>
            <a:ext cx="8835724" cy="6300000"/>
          </a:xfrm>
          <a:prstGeom prst="rect">
            <a:avLst/>
          </a:prstGeom>
        </p:spPr>
      </p:pic>
      <p:sp>
        <p:nvSpPr>
          <p:cNvPr id="9" name="ZoneTexte 8">
            <a:extLst>
              <a:ext uri="{FF2B5EF4-FFF2-40B4-BE49-F238E27FC236}">
                <a16:creationId xmlns:a16="http://schemas.microsoft.com/office/drawing/2014/main" id="{7728E1A5-DB8A-DEAB-5A43-ABE3A18EB14E}"/>
              </a:ext>
            </a:extLst>
          </p:cNvPr>
          <p:cNvSpPr txBox="1"/>
          <p:nvPr/>
        </p:nvSpPr>
        <p:spPr>
          <a:xfrm>
            <a:off x="4511040" y="6084438"/>
            <a:ext cx="5413248" cy="523220"/>
          </a:xfrm>
          <a:prstGeom prst="rect">
            <a:avLst/>
          </a:prstGeom>
          <a:noFill/>
        </p:spPr>
        <p:txBody>
          <a:bodyPr wrap="square" rtlCol="0">
            <a:spAutoFit/>
          </a:bodyPr>
          <a:lstStyle/>
          <a:p>
            <a:r>
              <a:rPr lang="fr-FR" sz="2800" b="1">
                <a:solidFill>
                  <a:schemeClr val="bg1"/>
                </a:solidFill>
              </a:rPr>
              <a:t> la place Saint Marc</a:t>
            </a:r>
            <a:endParaRPr lang="fr-FR" sz="2800" b="1" dirty="0">
              <a:solidFill>
                <a:schemeClr val="bg1"/>
              </a:solidFill>
            </a:endParaRPr>
          </a:p>
        </p:txBody>
      </p:sp>
    </p:spTree>
    <p:extLst>
      <p:ext uri="{BB962C8B-B14F-4D97-AF65-F5344CB8AC3E}">
        <p14:creationId xmlns:p14="http://schemas.microsoft.com/office/powerpoint/2010/main" val="1482296615"/>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C7D7E8B-0A3D-16B3-D5C2-5AA65B144E51}"/>
            </a:ext>
          </a:extLst>
        </p:cNvPr>
        <p:cNvGrpSpPr/>
        <p:nvPr/>
      </p:nvGrpSpPr>
      <p:grpSpPr>
        <a:xfrm>
          <a:off x="0" y="0"/>
          <a:ext cx="0" cy="0"/>
          <a:chOff x="0" y="0"/>
          <a:chExt cx="0" cy="0"/>
        </a:xfrm>
      </p:grpSpPr>
      <p:pic>
        <p:nvPicPr>
          <p:cNvPr id="3" name="Image 2" descr="Une image contenant intérieur, coffre, arcade, cathédrale&#10;&#10;Le contenu généré par l’IA peut être incorrect.">
            <a:extLst>
              <a:ext uri="{FF2B5EF4-FFF2-40B4-BE49-F238E27FC236}">
                <a16:creationId xmlns:a16="http://schemas.microsoft.com/office/drawing/2014/main" id="{D94C2392-8E92-5DE3-1537-9C0BF82C4E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933" y="675000"/>
            <a:ext cx="9888133" cy="5508000"/>
          </a:xfrm>
          <a:prstGeom prst="rect">
            <a:avLst/>
          </a:prstGeom>
        </p:spPr>
      </p:pic>
      <p:sp>
        <p:nvSpPr>
          <p:cNvPr id="4" name="ZoneTexte 3">
            <a:extLst>
              <a:ext uri="{FF2B5EF4-FFF2-40B4-BE49-F238E27FC236}">
                <a16:creationId xmlns:a16="http://schemas.microsoft.com/office/drawing/2014/main" id="{4E70493F-DFD1-3FA3-C91F-859733B2DB34}"/>
              </a:ext>
            </a:extLst>
          </p:cNvPr>
          <p:cNvSpPr txBox="1"/>
          <p:nvPr/>
        </p:nvSpPr>
        <p:spPr>
          <a:xfrm>
            <a:off x="3864864" y="6261628"/>
            <a:ext cx="6425184" cy="523220"/>
          </a:xfrm>
          <a:prstGeom prst="rect">
            <a:avLst/>
          </a:prstGeom>
          <a:noFill/>
        </p:spPr>
        <p:txBody>
          <a:bodyPr wrap="square" rtlCol="0">
            <a:spAutoFit/>
          </a:bodyPr>
          <a:lstStyle/>
          <a:p>
            <a:r>
              <a:rPr lang="fr-FR" sz="2800" b="1"/>
              <a:t>A l’intérieur de la Basilique.</a:t>
            </a:r>
            <a:endParaRPr lang="fr-FR" sz="2800" b="1" dirty="0"/>
          </a:p>
        </p:txBody>
      </p:sp>
    </p:spTree>
    <p:extLst>
      <p:ext uri="{BB962C8B-B14F-4D97-AF65-F5344CB8AC3E}">
        <p14:creationId xmlns:p14="http://schemas.microsoft.com/office/powerpoint/2010/main" val="1414994873"/>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1BE4586-8EB7-1B53-9FA6-BFBCED1D3EC6}"/>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DC00F393-F0A3-0D21-EE43-E188503930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0880" y="279000"/>
            <a:ext cx="8400000" cy="6300000"/>
          </a:xfrm>
          <a:prstGeom prst="rect">
            <a:avLst/>
          </a:prstGeom>
        </p:spPr>
      </p:pic>
      <p:sp>
        <p:nvSpPr>
          <p:cNvPr id="4" name="ZoneTexte 3">
            <a:extLst>
              <a:ext uri="{FF2B5EF4-FFF2-40B4-BE49-F238E27FC236}">
                <a16:creationId xmlns:a16="http://schemas.microsoft.com/office/drawing/2014/main" id="{0A6B3061-644A-80C3-451D-3061966937A7}"/>
              </a:ext>
            </a:extLst>
          </p:cNvPr>
          <p:cNvSpPr txBox="1"/>
          <p:nvPr/>
        </p:nvSpPr>
        <p:spPr>
          <a:xfrm>
            <a:off x="451104" y="366623"/>
            <a:ext cx="2584704" cy="6124754"/>
          </a:xfrm>
          <a:prstGeom prst="rect">
            <a:avLst/>
          </a:prstGeom>
          <a:noFill/>
        </p:spPr>
        <p:txBody>
          <a:bodyPr wrap="square" rtlCol="0">
            <a:spAutoFit/>
          </a:bodyPr>
          <a:lstStyle/>
          <a:p>
            <a:r>
              <a:rPr lang="fr-FR" sz="2800" b="1"/>
              <a:t>La vue depuis la terrasse de la Basilique ouvre d’un côté sur la Place Saint Marc et de l’autre sur la lagune.</a:t>
            </a:r>
          </a:p>
          <a:p>
            <a:r>
              <a:rPr lang="fr-FR" sz="2800" b="1"/>
              <a:t>Les meilleures visites guidées de la Basilique Saint Marc</a:t>
            </a:r>
            <a:endParaRPr lang="fr-FR" sz="2800" b="1" dirty="0"/>
          </a:p>
        </p:txBody>
      </p:sp>
    </p:spTree>
    <p:extLst>
      <p:ext uri="{BB962C8B-B14F-4D97-AF65-F5344CB8AC3E}">
        <p14:creationId xmlns:p14="http://schemas.microsoft.com/office/powerpoint/2010/main" val="2470247381"/>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4575D81-A937-F25C-5691-8AC7848DA486}"/>
            </a:ext>
          </a:extLst>
        </p:cNvPr>
        <p:cNvGrpSpPr/>
        <p:nvPr/>
      </p:nvGrpSpPr>
      <p:grpSpPr>
        <a:xfrm>
          <a:off x="0" y="0"/>
          <a:ext cx="0" cy="0"/>
          <a:chOff x="0" y="0"/>
          <a:chExt cx="0" cy="0"/>
        </a:xfrm>
      </p:grpSpPr>
      <p:pic>
        <p:nvPicPr>
          <p:cNvPr id="3" name="Image 2" descr="Une image contenant bâtiment, plein air, ciel, dôme&#10;&#10;Le contenu généré par l’IA peut être incorrect.">
            <a:extLst>
              <a:ext uri="{FF2B5EF4-FFF2-40B4-BE49-F238E27FC236}">
                <a16:creationId xmlns:a16="http://schemas.microsoft.com/office/drawing/2014/main" id="{B5149125-5196-AAFA-1C26-27CAB3E3A4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9506" y="279000"/>
            <a:ext cx="9413238" cy="6300000"/>
          </a:xfrm>
          <a:prstGeom prst="rect">
            <a:avLst/>
          </a:prstGeom>
        </p:spPr>
      </p:pic>
    </p:spTree>
    <p:extLst>
      <p:ext uri="{BB962C8B-B14F-4D97-AF65-F5344CB8AC3E}">
        <p14:creationId xmlns:p14="http://schemas.microsoft.com/office/powerpoint/2010/main" val="214238714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6680D5F-2ABF-140A-064C-4386FC89A54A}"/>
            </a:ext>
          </a:extLst>
        </p:cNvPr>
        <p:cNvGrpSpPr/>
        <p:nvPr/>
      </p:nvGrpSpPr>
      <p:grpSpPr>
        <a:xfrm>
          <a:off x="0" y="0"/>
          <a:ext cx="0" cy="0"/>
          <a:chOff x="0" y="0"/>
          <a:chExt cx="0" cy="0"/>
        </a:xfrm>
      </p:grpSpPr>
      <p:pic>
        <p:nvPicPr>
          <p:cNvPr id="3" name="Image 2" descr="Une image contenant bateau, transport, embarcation, plein air&#10;&#10;Le contenu généré par l’IA peut être incorrect.">
            <a:extLst>
              <a:ext uri="{FF2B5EF4-FFF2-40B4-BE49-F238E27FC236}">
                <a16:creationId xmlns:a16="http://schemas.microsoft.com/office/drawing/2014/main" id="{CBAC4845-CCE3-36E3-FC5D-EFF4E17FC9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529" y="296815"/>
            <a:ext cx="9360000" cy="6264369"/>
          </a:xfrm>
          <a:prstGeom prst="rect">
            <a:avLst/>
          </a:prstGeom>
        </p:spPr>
      </p:pic>
      <p:sp>
        <p:nvSpPr>
          <p:cNvPr id="4" name="ZoneTexte 3">
            <a:extLst>
              <a:ext uri="{FF2B5EF4-FFF2-40B4-BE49-F238E27FC236}">
                <a16:creationId xmlns:a16="http://schemas.microsoft.com/office/drawing/2014/main" id="{6C246A74-B134-0632-1B0D-4947B55DC9B7}"/>
              </a:ext>
            </a:extLst>
          </p:cNvPr>
          <p:cNvSpPr txBox="1"/>
          <p:nvPr/>
        </p:nvSpPr>
        <p:spPr>
          <a:xfrm>
            <a:off x="9875520" y="2999232"/>
            <a:ext cx="2255520" cy="1815882"/>
          </a:xfrm>
          <a:prstGeom prst="rect">
            <a:avLst/>
          </a:prstGeom>
          <a:noFill/>
        </p:spPr>
        <p:txBody>
          <a:bodyPr wrap="square" rtlCol="0">
            <a:spAutoFit/>
          </a:bodyPr>
          <a:lstStyle/>
          <a:p>
            <a:r>
              <a:rPr lang="fr-FR" sz="2800" b="1"/>
              <a:t>Comment se rendre à la basilique Saint-Marc ?</a:t>
            </a:r>
            <a:endParaRPr lang="fr-FR" sz="2800" b="1" dirty="0"/>
          </a:p>
        </p:txBody>
      </p:sp>
    </p:spTree>
    <p:extLst>
      <p:ext uri="{BB962C8B-B14F-4D97-AF65-F5344CB8AC3E}">
        <p14:creationId xmlns:p14="http://schemas.microsoft.com/office/powerpoint/2010/main" val="950763849"/>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21DA232-953E-F811-67D9-A8190401C882}"/>
            </a:ext>
          </a:extLst>
        </p:cNvPr>
        <p:cNvGrpSpPr/>
        <p:nvPr/>
      </p:nvGrpSpPr>
      <p:grpSpPr>
        <a:xfrm>
          <a:off x="0" y="0"/>
          <a:ext cx="0" cy="0"/>
          <a:chOff x="0" y="0"/>
          <a:chExt cx="0" cy="0"/>
        </a:xfrm>
      </p:grpSpPr>
      <p:pic>
        <p:nvPicPr>
          <p:cNvPr id="3" name="Image 2" descr="Une image contenant plein air, bâtiment, ciel, eau&#10;&#10;Le contenu généré par l’IA peut être incorrect.">
            <a:extLst>
              <a:ext uri="{FF2B5EF4-FFF2-40B4-BE49-F238E27FC236}">
                <a16:creationId xmlns:a16="http://schemas.microsoft.com/office/drawing/2014/main" id="{BA0AE010-D081-CFC9-AEBD-E9F90A41AF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992" y="261000"/>
            <a:ext cx="9541270" cy="6336000"/>
          </a:xfrm>
          <a:prstGeom prst="rect">
            <a:avLst/>
          </a:prstGeom>
        </p:spPr>
      </p:pic>
      <p:sp>
        <p:nvSpPr>
          <p:cNvPr id="4" name="ZoneTexte 3">
            <a:extLst>
              <a:ext uri="{FF2B5EF4-FFF2-40B4-BE49-F238E27FC236}">
                <a16:creationId xmlns:a16="http://schemas.microsoft.com/office/drawing/2014/main" id="{56935BBE-84B9-3E5E-7514-0AF849765111}"/>
              </a:ext>
            </a:extLst>
          </p:cNvPr>
          <p:cNvSpPr txBox="1"/>
          <p:nvPr/>
        </p:nvSpPr>
        <p:spPr>
          <a:xfrm>
            <a:off x="10021824" y="1031810"/>
            <a:ext cx="2011680" cy="5262979"/>
          </a:xfrm>
          <a:prstGeom prst="rect">
            <a:avLst/>
          </a:prstGeom>
          <a:noFill/>
        </p:spPr>
        <p:txBody>
          <a:bodyPr wrap="square" rtlCol="0">
            <a:spAutoFit/>
          </a:bodyPr>
          <a:lstStyle/>
          <a:p>
            <a:r>
              <a:rPr lang="fr-FR" sz="2800" b="1" dirty="0"/>
              <a:t>Vue sur la Basilique Santa Maria de </a:t>
            </a:r>
            <a:r>
              <a:rPr lang="fr-FR" sz="2800" b="1" dirty="0" err="1"/>
              <a:t>Salute</a:t>
            </a:r>
            <a:r>
              <a:rPr lang="fr-FR" sz="2800" b="1" dirty="0"/>
              <a:t> et sur l’île de Giudecca depuis le Campanile de Saint Marc à Venise </a:t>
            </a:r>
          </a:p>
        </p:txBody>
      </p:sp>
    </p:spTree>
    <p:extLst>
      <p:ext uri="{BB962C8B-B14F-4D97-AF65-F5344CB8AC3E}">
        <p14:creationId xmlns:p14="http://schemas.microsoft.com/office/powerpoint/2010/main" val="1193134801"/>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7D29093E-4559-AB8D-9D35-F2AF7BC2F8C3}"/>
            </a:ext>
          </a:extLst>
        </p:cNvPr>
        <p:cNvGrpSpPr/>
        <p:nvPr/>
      </p:nvGrpSpPr>
      <p:grpSpPr>
        <a:xfrm>
          <a:off x="0" y="0"/>
          <a:ext cx="0" cy="0"/>
          <a:chOff x="0" y="0"/>
          <a:chExt cx="0" cy="0"/>
        </a:xfrm>
      </p:grpSpPr>
      <p:pic>
        <p:nvPicPr>
          <p:cNvPr id="3" name="Image 2" descr="Une image contenant plein air, Photographie aérienne, eau, lac&#10;&#10;Le contenu généré par l’IA peut être incorrect.">
            <a:extLst>
              <a:ext uri="{FF2B5EF4-FFF2-40B4-BE49-F238E27FC236}">
                <a16:creationId xmlns:a16="http://schemas.microsoft.com/office/drawing/2014/main" id="{67CCDF94-8F83-E73E-F914-8270C053CA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2246" y="369000"/>
            <a:ext cx="9188971" cy="6120000"/>
          </a:xfrm>
          <a:prstGeom prst="rect">
            <a:avLst/>
          </a:prstGeom>
        </p:spPr>
      </p:pic>
      <p:sp>
        <p:nvSpPr>
          <p:cNvPr id="4" name="ZoneTexte 3">
            <a:extLst>
              <a:ext uri="{FF2B5EF4-FFF2-40B4-BE49-F238E27FC236}">
                <a16:creationId xmlns:a16="http://schemas.microsoft.com/office/drawing/2014/main" id="{A923621C-B46F-8EFF-7F10-07808F6AD383}"/>
              </a:ext>
            </a:extLst>
          </p:cNvPr>
          <p:cNvSpPr txBox="1"/>
          <p:nvPr/>
        </p:nvSpPr>
        <p:spPr>
          <a:xfrm>
            <a:off x="320783" y="2938272"/>
            <a:ext cx="2548134" cy="1815882"/>
          </a:xfrm>
          <a:prstGeom prst="rect">
            <a:avLst/>
          </a:prstGeom>
          <a:noFill/>
        </p:spPr>
        <p:txBody>
          <a:bodyPr wrap="square" rtlCol="0">
            <a:spAutoFit/>
          </a:bodyPr>
          <a:lstStyle/>
          <a:p>
            <a:r>
              <a:rPr lang="fr-FR" sz="2800" b="1">
                <a:solidFill>
                  <a:schemeClr val="bg1"/>
                </a:solidFill>
              </a:rPr>
              <a:t>Vue aérienne de Venise et de la place Saint Marc -</a:t>
            </a:r>
            <a:endParaRPr lang="fr-FR" sz="2800" b="1" dirty="0">
              <a:solidFill>
                <a:schemeClr val="bg1"/>
              </a:solidFill>
            </a:endParaRPr>
          </a:p>
        </p:txBody>
      </p:sp>
    </p:spTree>
    <p:extLst>
      <p:ext uri="{BB962C8B-B14F-4D97-AF65-F5344CB8AC3E}">
        <p14:creationId xmlns:p14="http://schemas.microsoft.com/office/powerpoint/2010/main" val="1166072402"/>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D225581-83F6-AF0E-FBE2-3193A0C3E789}"/>
            </a:ext>
          </a:extLst>
        </p:cNvPr>
        <p:cNvGrpSpPr/>
        <p:nvPr/>
      </p:nvGrpSpPr>
      <p:grpSpPr>
        <a:xfrm>
          <a:off x="0" y="0"/>
          <a:ext cx="0" cy="0"/>
          <a:chOff x="0" y="0"/>
          <a:chExt cx="0" cy="0"/>
        </a:xfrm>
      </p:grpSpPr>
      <p:pic>
        <p:nvPicPr>
          <p:cNvPr id="3" name="Image 2" descr="Une image contenant robe de mariée, habits, personne, intérieur&#10;&#10;Le contenu généré par l’IA peut être incorrect.">
            <a:extLst>
              <a:ext uri="{FF2B5EF4-FFF2-40B4-BE49-F238E27FC236}">
                <a16:creationId xmlns:a16="http://schemas.microsoft.com/office/drawing/2014/main" id="{C591EFF2-D4D5-A727-FA59-66D732FD38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305" y="-109728"/>
            <a:ext cx="3600450" cy="3810000"/>
          </a:xfrm>
          <a:prstGeom prst="rect">
            <a:avLst/>
          </a:prstGeom>
        </p:spPr>
      </p:pic>
      <p:pic>
        <p:nvPicPr>
          <p:cNvPr id="5" name="Image 4" descr="Une image contenant mariée, personne, robe de mariée, robe&#10;&#10;Le contenu généré par l’IA peut être incorrect.">
            <a:extLst>
              <a:ext uri="{FF2B5EF4-FFF2-40B4-BE49-F238E27FC236}">
                <a16:creationId xmlns:a16="http://schemas.microsoft.com/office/drawing/2014/main" id="{72CE19E1-38E6-6482-73C5-501D1343235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45857" y="-109728"/>
            <a:ext cx="3600450" cy="3810000"/>
          </a:xfrm>
          <a:prstGeom prst="rect">
            <a:avLst/>
          </a:prstGeom>
        </p:spPr>
      </p:pic>
      <p:sp>
        <p:nvSpPr>
          <p:cNvPr id="6" name="ZoneTexte 5">
            <a:extLst>
              <a:ext uri="{FF2B5EF4-FFF2-40B4-BE49-F238E27FC236}">
                <a16:creationId xmlns:a16="http://schemas.microsoft.com/office/drawing/2014/main" id="{A743B567-702E-B1FE-7D58-AC416DB0CD75}"/>
              </a:ext>
            </a:extLst>
          </p:cNvPr>
          <p:cNvSpPr txBox="1"/>
          <p:nvPr/>
        </p:nvSpPr>
        <p:spPr>
          <a:xfrm>
            <a:off x="3169920" y="463296"/>
            <a:ext cx="6254496" cy="954107"/>
          </a:xfrm>
          <a:prstGeom prst="rect">
            <a:avLst/>
          </a:prstGeom>
          <a:noFill/>
        </p:spPr>
        <p:txBody>
          <a:bodyPr wrap="square" rtlCol="0">
            <a:spAutoFit/>
          </a:bodyPr>
          <a:lstStyle/>
          <a:p>
            <a:r>
              <a:rPr lang="fr-FR" sz="2800" b="1" dirty="0">
                <a:solidFill>
                  <a:srgbClr val="FFC000"/>
                </a:solidFill>
              </a:rPr>
              <a:t>Lorient Vous A Présenté La Basilique Saint Marc Venise Italie</a:t>
            </a:r>
          </a:p>
        </p:txBody>
      </p:sp>
      <p:sp>
        <p:nvSpPr>
          <p:cNvPr id="7" name="ZoneTexte 6">
            <a:extLst>
              <a:ext uri="{FF2B5EF4-FFF2-40B4-BE49-F238E27FC236}">
                <a16:creationId xmlns:a16="http://schemas.microsoft.com/office/drawing/2014/main" id="{C83A6401-30AE-7E74-5DCD-31FF6A6CF2E5}"/>
              </a:ext>
            </a:extLst>
          </p:cNvPr>
          <p:cNvSpPr txBox="1"/>
          <p:nvPr/>
        </p:nvSpPr>
        <p:spPr>
          <a:xfrm>
            <a:off x="3291840" y="2129571"/>
            <a:ext cx="5454017" cy="523220"/>
          </a:xfrm>
          <a:prstGeom prst="rect">
            <a:avLst/>
          </a:prstGeom>
          <a:noFill/>
        </p:spPr>
        <p:txBody>
          <a:bodyPr wrap="square" rtlCol="0">
            <a:spAutoFit/>
          </a:bodyPr>
          <a:lstStyle/>
          <a:p>
            <a:r>
              <a:rPr lang="fr-FR" sz="2800" b="1" dirty="0">
                <a:solidFill>
                  <a:srgbClr val="FFC000"/>
                </a:solidFill>
              </a:rPr>
              <a:t>Les </a:t>
            </a:r>
            <a:r>
              <a:rPr lang="fr-FR" sz="2800" b="1" dirty="0" err="1">
                <a:solidFill>
                  <a:srgbClr val="FFC000"/>
                </a:solidFill>
              </a:rPr>
              <a:t>Iamages</a:t>
            </a:r>
            <a:r>
              <a:rPr lang="fr-FR" sz="2800" b="1" dirty="0">
                <a:solidFill>
                  <a:srgbClr val="FFC000"/>
                </a:solidFill>
              </a:rPr>
              <a:t> Et Le son Du net</a:t>
            </a:r>
          </a:p>
        </p:txBody>
      </p:sp>
      <p:sp>
        <p:nvSpPr>
          <p:cNvPr id="8" name="ZoneTexte 7">
            <a:extLst>
              <a:ext uri="{FF2B5EF4-FFF2-40B4-BE49-F238E27FC236}">
                <a16:creationId xmlns:a16="http://schemas.microsoft.com/office/drawing/2014/main" id="{C6FABE04-B88A-15BA-1FA4-6B7948F65F39}"/>
              </a:ext>
            </a:extLst>
          </p:cNvPr>
          <p:cNvSpPr txBox="1"/>
          <p:nvPr/>
        </p:nvSpPr>
        <p:spPr>
          <a:xfrm>
            <a:off x="4998720" y="3114527"/>
            <a:ext cx="4120896" cy="523220"/>
          </a:xfrm>
          <a:prstGeom prst="rect">
            <a:avLst/>
          </a:prstGeom>
          <a:noFill/>
        </p:spPr>
        <p:txBody>
          <a:bodyPr wrap="square" rtlCol="0">
            <a:spAutoFit/>
          </a:bodyPr>
          <a:lstStyle/>
          <a:p>
            <a:r>
              <a:rPr lang="fr-FR" sz="2800" b="1" dirty="0">
                <a:solidFill>
                  <a:srgbClr val="FFC000"/>
                </a:solidFill>
              </a:rPr>
              <a:t>Daniel</a:t>
            </a:r>
          </a:p>
        </p:txBody>
      </p:sp>
      <p:sp>
        <p:nvSpPr>
          <p:cNvPr id="9" name="ZoneTexte 8">
            <a:extLst>
              <a:ext uri="{FF2B5EF4-FFF2-40B4-BE49-F238E27FC236}">
                <a16:creationId xmlns:a16="http://schemas.microsoft.com/office/drawing/2014/main" id="{7A7B6158-8874-DDFD-3E1A-F7117CB064FB}"/>
              </a:ext>
            </a:extLst>
          </p:cNvPr>
          <p:cNvSpPr txBox="1"/>
          <p:nvPr/>
        </p:nvSpPr>
        <p:spPr>
          <a:xfrm>
            <a:off x="4389120" y="4037999"/>
            <a:ext cx="4218432" cy="523220"/>
          </a:xfrm>
          <a:prstGeom prst="rect">
            <a:avLst/>
          </a:prstGeom>
          <a:noFill/>
        </p:spPr>
        <p:txBody>
          <a:bodyPr wrap="square" rtlCol="0">
            <a:spAutoFit/>
          </a:bodyPr>
          <a:lstStyle/>
          <a:p>
            <a:r>
              <a:rPr lang="fr-FR" sz="2800" b="1" dirty="0">
                <a:solidFill>
                  <a:srgbClr val="FFC000"/>
                </a:solidFill>
              </a:rPr>
              <a:t>www.papy16.net</a:t>
            </a:r>
          </a:p>
        </p:txBody>
      </p:sp>
      <p:sp>
        <p:nvSpPr>
          <p:cNvPr id="10" name="Rectangle 9">
            <a:extLst>
              <a:ext uri="{FF2B5EF4-FFF2-40B4-BE49-F238E27FC236}">
                <a16:creationId xmlns:a16="http://schemas.microsoft.com/office/drawing/2014/main" id="{88F01980-442F-DDAD-6DF2-8F1ED7FEF326}"/>
              </a:ext>
            </a:extLst>
          </p:cNvPr>
          <p:cNvSpPr/>
          <p:nvPr/>
        </p:nvSpPr>
        <p:spPr>
          <a:xfrm>
            <a:off x="4572000" y="5022955"/>
            <a:ext cx="2609088" cy="99974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descr="Une image contenant Police, Graphique, écriture manuscrite, texte&#10;&#10;Le contenu généré par l’IA peut être incorrect.">
            <a:extLst>
              <a:ext uri="{FF2B5EF4-FFF2-40B4-BE49-F238E27FC236}">
                <a16:creationId xmlns:a16="http://schemas.microsoft.com/office/drawing/2014/main" id="{3BA957C2-69D7-973F-D240-B9384F4A9F8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52606" y="5243197"/>
            <a:ext cx="2047875" cy="714375"/>
          </a:xfrm>
          <a:prstGeom prst="rect">
            <a:avLst/>
          </a:prstGeom>
        </p:spPr>
      </p:pic>
      <p:pic>
        <p:nvPicPr>
          <p:cNvPr id="14" name="Image 13" descr="Une image contenant Police, écriture manuscrite, calligraphie, typographie&#10;&#10;Le contenu généré par l’IA peut être incorrect.">
            <a:extLst>
              <a:ext uri="{FF2B5EF4-FFF2-40B4-BE49-F238E27FC236}">
                <a16:creationId xmlns:a16="http://schemas.microsoft.com/office/drawing/2014/main" id="{B0A722EC-3366-07BD-0B7F-E8B868BEFF6F}"/>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323582" y="3754607"/>
            <a:ext cx="4762500" cy="2476500"/>
          </a:xfrm>
          <a:prstGeom prst="rect">
            <a:avLst/>
          </a:prstGeom>
        </p:spPr>
      </p:pic>
    </p:spTree>
    <p:extLst>
      <p:ext uri="{BB962C8B-B14F-4D97-AF65-F5344CB8AC3E}">
        <p14:creationId xmlns:p14="http://schemas.microsoft.com/office/powerpoint/2010/main" val="2656906"/>
      </p:ext>
    </p:extLst>
  </p:cSld>
  <p:clrMapOvr>
    <a:masterClrMapping/>
  </p:clrMapOvr>
  <mc:AlternateContent xmlns:mc="http://schemas.openxmlformats.org/markup-compatibility/2006" xmlns:p14="http://schemas.microsoft.com/office/powerpoint/2010/main">
    <mc:Choice Requires="p14">
      <p:transition spd="slow" p14:dur="5000" advClick="0" advTm="12000">
        <p14:switch dir="r"/>
      </p:transition>
    </mc:Choice>
    <mc:Fallback xmlns="">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83</TotalTime>
  <Words>368</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2025-12-12T13:49:45Z</dcterms:created>
  <dcterms:modified xsi:type="dcterms:W3CDTF">2026-01-27T05:25:26Z</dcterms:modified>
</cp:coreProperties>
</file>