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75" r:id="rId3"/>
    <p:sldId id="262" r:id="rId4"/>
    <p:sldId id="294" r:id="rId5"/>
    <p:sldId id="295" r:id="rId6"/>
    <p:sldId id="274" r:id="rId7"/>
    <p:sldId id="278" r:id="rId8"/>
    <p:sldId id="287" r:id="rId9"/>
    <p:sldId id="264" r:id="rId10"/>
    <p:sldId id="270" r:id="rId11"/>
    <p:sldId id="265" r:id="rId12"/>
    <p:sldId id="268" r:id="rId13"/>
    <p:sldId id="269" r:id="rId14"/>
    <p:sldId id="266" r:id="rId15"/>
    <p:sldId id="267" r:id="rId16"/>
    <p:sldId id="277" r:id="rId17"/>
    <p:sldId id="288" r:id="rId18"/>
    <p:sldId id="271" r:id="rId19"/>
    <p:sldId id="284" r:id="rId20"/>
    <p:sldId id="272" r:id="rId21"/>
    <p:sldId id="273" r:id="rId22"/>
    <p:sldId id="276" r:id="rId23"/>
    <p:sldId id="279" r:id="rId24"/>
    <p:sldId id="280" r:id="rId25"/>
    <p:sldId id="281" r:id="rId26"/>
    <p:sldId id="282" r:id="rId27"/>
    <p:sldId id="283" r:id="rId28"/>
    <p:sldId id="285" r:id="rId29"/>
    <p:sldId id="289" r:id="rId30"/>
    <p:sldId id="291" r:id="rId31"/>
    <p:sldId id="290" r:id="rId32"/>
    <p:sldId id="292" r:id="rId33"/>
    <p:sldId id="293" r:id="rId34"/>
    <p:sldId id="286" r:id="rId3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Uo2T5ckinRTk2h9bk0X3Q==" hashData="bbOSA40sSE1xhVSZVdaJ8hRrQssUAdRVS8ee2XS8bzxYZuLV8ygXflvJExVXRwAZDNS5W6JWpjBA7AVsURzcu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B517618-0692-4214-9758-9C72AE2F2832}"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7C4959-E687-4448-B1AD-D077037BE77E}" type="slidenum">
              <a:rPr lang="fr-FR" smtClean="0"/>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517618-0692-4214-9758-9C72AE2F2832}"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7C4959-E687-4448-B1AD-D077037BE77E}"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BB517618-0692-4214-9758-9C72AE2F2832}"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7C4959-E687-4448-B1AD-D077037BE77E}" type="slidenum">
              <a:rPr lang="fr-FR" smtClean="0"/>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517618-0692-4214-9758-9C72AE2F2832}" type="datetimeFigureOut">
              <a:rPr lang="fr-FR" smtClean="0"/>
              <a:t>23/01/2026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07C4959-E687-4448-B1AD-D077037BE77E}"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B517618-0692-4214-9758-9C72AE2F2832}" type="datetimeFigureOut">
              <a:rPr lang="fr-FR" smtClean="0"/>
              <a:t>23/01/2026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07C4959-E687-4448-B1AD-D077037BE77E}" type="slidenum">
              <a:rPr lang="fr-FR" smtClean="0"/>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BB517618-0692-4214-9758-9C72AE2F2832}" type="datetimeFigureOut">
              <a:rPr lang="fr-FR" smtClean="0"/>
              <a:t>23/01/2026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07C4959-E687-4448-B1AD-D077037BE77E}"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B517618-0692-4214-9758-9C72AE2F2832}" type="datetimeFigureOut">
              <a:rPr lang="fr-FR" smtClean="0"/>
              <a:t>23/01/2026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07C4959-E687-4448-B1AD-D077037BE77E}"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B517618-0692-4214-9758-9C72AE2F2832}" type="datetimeFigureOut">
              <a:rPr lang="fr-FR" smtClean="0"/>
              <a:t>23/01/2026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07C4959-E687-4448-B1AD-D077037BE77E}" type="slidenum">
              <a:rPr lang="fr-FR" smtClean="0"/>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B517618-0692-4214-9758-9C72AE2F2832}" type="datetimeFigureOut">
              <a:rPr lang="fr-FR" smtClean="0"/>
              <a:t>23/01/2026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07C4959-E687-4448-B1AD-D077037BE77E}" type="slidenum">
              <a:rPr lang="fr-FR" smtClean="0"/>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517618-0692-4214-9758-9C72AE2F2832}"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7C4959-E687-4448-B1AD-D077037BE77E}"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517618-0692-4214-9758-9C72AE2F2832}"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7C4959-E687-4448-B1AD-D077037BE77E}"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517618-0692-4214-9758-9C72AE2F2832}" type="datetimeFigureOut">
              <a:rPr lang="fr-FR" smtClean="0"/>
              <a:t>23/01/2026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7C4959-E687-4448-B1AD-D077037BE77E}"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gif"/><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hyperlink" Target="https://fr.wikipedia.org/wiki/Alentejo_central" TargetMode="External"/><Relationship Id="rId13" Type="http://schemas.openxmlformats.org/officeDocument/2006/relationships/hyperlink" Target="https://fr.wikipedia.org/wiki/Code_postal" TargetMode="External"/><Relationship Id="rId18" Type="http://schemas.openxmlformats.org/officeDocument/2006/relationships/hyperlink" Target="http://tools.wmflabs.org/geohack/geohack.php?language=fr&amp;pagename=%C3%89vora&amp;params=38.55_N_7.95_W_type:city_region:pt" TargetMode="External"/><Relationship Id="rId3" Type="http://schemas.openxmlformats.org/officeDocument/2006/relationships/hyperlink" Target="https://fr.wikipedia.org/wiki/Liste_des_pays_du_monde" TargetMode="External"/><Relationship Id="rId21" Type="http://schemas.openxmlformats.org/officeDocument/2006/relationships/image" Target="../media/image9.png"/><Relationship Id="rId7" Type="http://schemas.openxmlformats.org/officeDocument/2006/relationships/hyperlink" Target="https://fr.wikipedia.org/wiki/Sous-r%C3%A9gions_du_Portugal" TargetMode="External"/><Relationship Id="rId12" Type="http://schemas.openxmlformats.org/officeDocument/2006/relationships/hyperlink" Target="https://fr.wikipedia.org/wiki/Maire" TargetMode="External"/><Relationship Id="rId17" Type="http://schemas.openxmlformats.org/officeDocument/2006/relationships/hyperlink" Target="https://fr.wikipedia.org/wiki/Coordonn%C3%A9es_g%C3%A9ographiques" TargetMode="External"/><Relationship Id="rId2" Type="http://schemas.openxmlformats.org/officeDocument/2006/relationships/image" Target="../media/image7.png"/><Relationship Id="rId16" Type="http://schemas.openxmlformats.org/officeDocument/2006/relationships/hyperlink" Target="https://fr.wikipedia.org/wiki/Densit%C3%A9_de_population" TargetMode="External"/><Relationship Id="rId20"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hyperlink" Target="https://fr.wikipedia.org/wiki/Alentejo" TargetMode="External"/><Relationship Id="rId11" Type="http://schemas.openxmlformats.org/officeDocument/2006/relationships/hyperlink" Target="https://fr.wikipedia.org/wiki/District_d'%C3%89vora" TargetMode="External"/><Relationship Id="rId24" Type="http://schemas.openxmlformats.org/officeDocument/2006/relationships/image" Target="../media/image10.gif"/><Relationship Id="rId5" Type="http://schemas.openxmlformats.org/officeDocument/2006/relationships/hyperlink" Target="https://fr.wikipedia.org/wiki/R%C3%A9gions_du_Portugal" TargetMode="External"/><Relationship Id="rId15" Type="http://schemas.openxmlformats.org/officeDocument/2006/relationships/hyperlink" Target="https://fr.wikipedia.org/wiki/%C3%89vora#cite_note-1" TargetMode="External"/><Relationship Id="rId23" Type="http://schemas.openxmlformats.org/officeDocument/2006/relationships/hyperlink" Target="https://fr.wikipedia.org/wiki/%C3%89vora#cite_note-3" TargetMode="External"/><Relationship Id="rId10" Type="http://schemas.openxmlformats.org/officeDocument/2006/relationships/hyperlink" Target="https://fr.wikipedia.org/wiki/Districts_du_Portugal" TargetMode="External"/><Relationship Id="rId19" Type="http://schemas.openxmlformats.org/officeDocument/2006/relationships/hyperlink" Target="https://fr.wikipedia.org/wiki/Superficie" TargetMode="External"/><Relationship Id="rId4" Type="http://schemas.openxmlformats.org/officeDocument/2006/relationships/hyperlink" Target="https://fr.wikipedia.org/wiki/Portugal" TargetMode="External"/><Relationship Id="rId9" Type="http://schemas.openxmlformats.org/officeDocument/2006/relationships/hyperlink" Target="https://fr.wikipedia.org/w/index.php?title=Haut_Alentejo_(province)&amp;action=edit&amp;redlink=1" TargetMode="External"/><Relationship Id="rId14" Type="http://schemas.openxmlformats.org/officeDocument/2006/relationships/hyperlink" Target="https://fr.wikipedia.org/wiki/Recensement_de_la_population" TargetMode="External"/><Relationship Id="rId22" Type="http://schemas.openxmlformats.org/officeDocument/2006/relationships/hyperlink" Target="https://fr.wikipedia.org/wiki/Patrimoine_mondial_de_l'UNESCO"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hyperlink" Target="https://fr.wikipedia.org/wiki/Temple_romain_d'%C3%89vora" TargetMode="External"/><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ORTUGAL - map.jpg"/>
          <p:cNvPicPr>
            <a:picLocks noChangeAspect="1"/>
          </p:cNvPicPr>
          <p:nvPr/>
        </p:nvPicPr>
        <p:blipFill>
          <a:blip r:embed="rId3" cstate="print"/>
          <a:stretch>
            <a:fillRect/>
          </a:stretch>
        </p:blipFill>
        <p:spPr>
          <a:xfrm>
            <a:off x="4788024" y="0"/>
            <a:ext cx="4355976" cy="6858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4702122" cy="68580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504" y="1268760"/>
            <a:ext cx="1730069" cy="1107244"/>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27984" y="5301208"/>
            <a:ext cx="1298448" cy="1444752"/>
          </a:xfrm>
          <a:prstGeom prst="rect">
            <a:avLst/>
          </a:prstGeom>
        </p:spPr>
      </p:pic>
      <p:pic>
        <p:nvPicPr>
          <p:cNvPr id="6" name="Image 5"/>
          <p:cNvPicPr>
            <a:picLocks noChangeAspect="1"/>
          </p:cNvPicPr>
          <p:nvPr/>
        </p:nvPicPr>
        <p:blipFill>
          <a:blip r:embed="rId7">
            <a:biLevel thresh="75000"/>
            <a:extLst>
              <a:ext uri="{28A0092B-C50C-407E-A947-70E740481C1C}">
                <a14:useLocalDpi xmlns:a14="http://schemas.microsoft.com/office/drawing/2010/main" val="0"/>
              </a:ext>
            </a:extLst>
          </a:blip>
          <a:stretch>
            <a:fillRect/>
          </a:stretch>
        </p:blipFill>
        <p:spPr>
          <a:xfrm>
            <a:off x="2897139" y="404664"/>
            <a:ext cx="3237257" cy="323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sndAc>
          <p:stSnd>
            <p:snd r:embed="rId2" name="01.Goncalo.Salgueiro.Grito.[Scream].Grito.[Scream]-TDG.wav"/>
          </p:stSnd>
        </p:sndAc>
      </p:transition>
    </mc:Choice>
    <mc:Fallback xmlns="">
      <p:transition spd="slow">
        <p:sndAc>
          <p:stSnd>
            <p:snd r:embed="rId8" name="01.Goncalo.Salgueiro.Grito.[Scream].Grito.[Scream]-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9737" cy="6846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62329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lason de Évor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6519" y="658809"/>
            <a:ext cx="1944216" cy="20162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937922" y="188640"/>
            <a:ext cx="701410" cy="369332"/>
          </a:xfrm>
          <a:prstGeom prst="rect">
            <a:avLst/>
          </a:prstGeom>
        </p:spPr>
        <p:txBody>
          <a:bodyPr wrap="none">
            <a:spAutoFit/>
          </a:bodyPr>
          <a:lstStyle/>
          <a:p>
            <a:r>
              <a:rPr lang="fr-FR" dirty="0"/>
              <a:t>Évora</a:t>
            </a:r>
          </a:p>
        </p:txBody>
      </p:sp>
      <p:graphicFrame>
        <p:nvGraphicFramePr>
          <p:cNvPr id="3" name="Tableau 2"/>
          <p:cNvGraphicFramePr>
            <a:graphicFrameLocks noGrp="1"/>
          </p:cNvGraphicFramePr>
          <p:nvPr>
            <p:extLst>
              <p:ext uri="{D42A27DB-BD31-4B8C-83A1-F6EECF244321}">
                <p14:modId xmlns:p14="http://schemas.microsoft.com/office/powerpoint/2010/main" val="156749294"/>
              </p:ext>
            </p:extLst>
          </p:nvPr>
        </p:nvGraphicFramePr>
        <p:xfrm>
          <a:off x="2555776" y="44356"/>
          <a:ext cx="2952328" cy="6625001"/>
        </p:xfrm>
        <a:graphic>
          <a:graphicData uri="http://schemas.openxmlformats.org/drawingml/2006/table">
            <a:tbl>
              <a:tblPr/>
              <a:tblGrid>
                <a:gridCol w="1476164">
                  <a:extLst>
                    <a:ext uri="{9D8B030D-6E8A-4147-A177-3AD203B41FA5}">
                      <a16:colId xmlns:a16="http://schemas.microsoft.com/office/drawing/2014/main" val="20000"/>
                    </a:ext>
                  </a:extLst>
                </a:gridCol>
                <a:gridCol w="1476164">
                  <a:extLst>
                    <a:ext uri="{9D8B030D-6E8A-4147-A177-3AD203B41FA5}">
                      <a16:colId xmlns:a16="http://schemas.microsoft.com/office/drawing/2014/main" val="20001"/>
                    </a:ext>
                  </a:extLst>
                </a:gridCol>
              </a:tblGrid>
              <a:tr h="513584">
                <a:tc>
                  <a:txBody>
                    <a:bodyPr/>
                    <a:lstStyle/>
                    <a:p>
                      <a:r>
                        <a:rPr lang="fr-FR" sz="1600" dirty="0">
                          <a:hlinkClick r:id="rId3" tooltip="Liste des pays du monde"/>
                        </a:rPr>
                        <a:t>Pays</a:t>
                      </a:r>
                      <a:endParaRPr lang="fr-FR" sz="1600" dirty="0"/>
                    </a:p>
                  </a:txBody>
                  <a:tcPr marL="81549" marR="81549" marT="40774" marB="40774" anchor="ctr">
                    <a:lnL>
                      <a:noFill/>
                    </a:lnL>
                    <a:lnR>
                      <a:noFill/>
                    </a:lnR>
                    <a:lnT>
                      <a:noFill/>
                    </a:lnT>
                    <a:lnB>
                      <a:noFill/>
                    </a:lnB>
                  </a:tcPr>
                </a:tc>
                <a:tc>
                  <a:txBody>
                    <a:bodyPr/>
                    <a:lstStyle/>
                    <a:p>
                      <a:r>
                        <a:rPr lang="fr-FR" sz="1600"/>
                        <a:t> </a:t>
                      </a:r>
                      <a:r>
                        <a:rPr lang="fr-FR" sz="1600">
                          <a:hlinkClick r:id="rId4" tooltip="Portugal"/>
                        </a:rPr>
                        <a:t>Portugal</a:t>
                      </a:r>
                      <a:endParaRPr lang="fr-FR" sz="1600"/>
                    </a:p>
                  </a:txBody>
                  <a:tcPr marL="81549" marR="81549" marT="40774" marB="40774" anchor="ctr">
                    <a:lnL>
                      <a:noFill/>
                    </a:lnL>
                    <a:lnR>
                      <a:noFill/>
                    </a:lnR>
                    <a:lnT>
                      <a:noFill/>
                    </a:lnT>
                    <a:lnB>
                      <a:noFill/>
                    </a:lnB>
                  </a:tcPr>
                </a:tc>
                <a:extLst>
                  <a:ext uri="{0D108BD9-81ED-4DB2-BD59-A6C34878D82A}">
                    <a16:rowId xmlns:a16="http://schemas.microsoft.com/office/drawing/2014/main" val="10000"/>
                  </a:ext>
                </a:extLst>
              </a:tr>
              <a:tr h="513584">
                <a:tc>
                  <a:txBody>
                    <a:bodyPr/>
                    <a:lstStyle/>
                    <a:p>
                      <a:r>
                        <a:rPr lang="fr-FR" sz="1600">
                          <a:hlinkClick r:id="rId5" tooltip="Régions du Portugal"/>
                        </a:rPr>
                        <a:t>Région</a:t>
                      </a:r>
                      <a:endParaRPr lang="fr-FR" sz="1600"/>
                    </a:p>
                  </a:txBody>
                  <a:tcPr marL="81549" marR="81549" marT="40774" marB="40774" anchor="ctr">
                    <a:lnL>
                      <a:noFill/>
                    </a:lnL>
                    <a:lnR>
                      <a:noFill/>
                    </a:lnR>
                    <a:lnT>
                      <a:noFill/>
                    </a:lnT>
                    <a:lnB>
                      <a:noFill/>
                    </a:lnB>
                  </a:tcPr>
                </a:tc>
                <a:tc>
                  <a:txBody>
                    <a:bodyPr/>
                    <a:lstStyle/>
                    <a:p>
                      <a:r>
                        <a:rPr lang="fr-FR" sz="1600">
                          <a:hlinkClick r:id="rId6" tooltip="Alentejo"/>
                        </a:rPr>
                        <a:t>Alentejo</a:t>
                      </a:r>
                      <a:endParaRPr lang="fr-FR" sz="1600"/>
                    </a:p>
                  </a:txBody>
                  <a:tcPr marL="81549" marR="81549" marT="40774" marB="40774" anchor="ctr">
                    <a:lnL>
                      <a:noFill/>
                    </a:lnL>
                    <a:lnR>
                      <a:noFill/>
                    </a:lnR>
                    <a:lnT>
                      <a:noFill/>
                    </a:lnT>
                    <a:lnB>
                      <a:noFill/>
                    </a:lnB>
                  </a:tcPr>
                </a:tc>
                <a:extLst>
                  <a:ext uri="{0D108BD9-81ED-4DB2-BD59-A6C34878D82A}">
                    <a16:rowId xmlns:a16="http://schemas.microsoft.com/office/drawing/2014/main" val="10001"/>
                  </a:ext>
                </a:extLst>
              </a:tr>
              <a:tr h="513584">
                <a:tc>
                  <a:txBody>
                    <a:bodyPr/>
                    <a:lstStyle/>
                    <a:p>
                      <a:r>
                        <a:rPr lang="fr-FR" sz="1600">
                          <a:hlinkClick r:id="rId7" tooltip="Sous-régions du Portugal"/>
                        </a:rPr>
                        <a:t>Sous-région</a:t>
                      </a:r>
                      <a:endParaRPr lang="fr-FR" sz="1600"/>
                    </a:p>
                  </a:txBody>
                  <a:tcPr marL="81549" marR="81549" marT="40774" marB="40774" anchor="ctr">
                    <a:lnL>
                      <a:noFill/>
                    </a:lnL>
                    <a:lnR>
                      <a:noFill/>
                    </a:lnR>
                    <a:lnT>
                      <a:noFill/>
                    </a:lnT>
                    <a:lnB>
                      <a:noFill/>
                    </a:lnB>
                  </a:tcPr>
                </a:tc>
                <a:tc>
                  <a:txBody>
                    <a:bodyPr/>
                    <a:lstStyle/>
                    <a:p>
                      <a:r>
                        <a:rPr lang="fr-FR" sz="1600">
                          <a:hlinkClick r:id="rId8" tooltip="Alentejo central"/>
                        </a:rPr>
                        <a:t>Alentejo central</a:t>
                      </a:r>
                      <a:endParaRPr lang="fr-FR" sz="1600"/>
                    </a:p>
                  </a:txBody>
                  <a:tcPr marL="81549" marR="81549" marT="40774" marB="40774" anchor="ctr">
                    <a:lnL>
                      <a:noFill/>
                    </a:lnL>
                    <a:lnR>
                      <a:noFill/>
                    </a:lnR>
                    <a:lnT>
                      <a:noFill/>
                    </a:lnT>
                    <a:lnB>
                      <a:noFill/>
                    </a:lnB>
                  </a:tcPr>
                </a:tc>
                <a:extLst>
                  <a:ext uri="{0D108BD9-81ED-4DB2-BD59-A6C34878D82A}">
                    <a16:rowId xmlns:a16="http://schemas.microsoft.com/office/drawing/2014/main" val="10002"/>
                  </a:ext>
                </a:extLst>
              </a:tr>
              <a:tr h="597156">
                <a:tc>
                  <a:txBody>
                    <a:bodyPr/>
                    <a:lstStyle/>
                    <a:p>
                      <a:r>
                        <a:rPr lang="fr-FR" sz="1600"/>
                        <a:t>Ancienne province</a:t>
                      </a:r>
                    </a:p>
                  </a:txBody>
                  <a:tcPr marL="81549" marR="81549" marT="40774" marB="40774" anchor="ctr">
                    <a:lnL>
                      <a:noFill/>
                    </a:lnL>
                    <a:lnR>
                      <a:noFill/>
                    </a:lnR>
                    <a:lnT>
                      <a:noFill/>
                    </a:lnT>
                    <a:lnB>
                      <a:noFill/>
                    </a:lnB>
                  </a:tcPr>
                </a:tc>
                <a:tc>
                  <a:txBody>
                    <a:bodyPr/>
                    <a:lstStyle/>
                    <a:p>
                      <a:r>
                        <a:rPr lang="fr-FR" sz="1600">
                          <a:hlinkClick r:id="rId9" tooltip="Haut Alentejo (province) (page inexistante)"/>
                        </a:rPr>
                        <a:t>Haut Alentejo</a:t>
                      </a:r>
                      <a:endParaRPr lang="fr-FR" sz="1600"/>
                    </a:p>
                  </a:txBody>
                  <a:tcPr marL="81549" marR="81549" marT="40774" marB="40774" anchor="ctr">
                    <a:lnL>
                      <a:noFill/>
                    </a:lnL>
                    <a:lnR>
                      <a:noFill/>
                    </a:lnR>
                    <a:lnT>
                      <a:noFill/>
                    </a:lnT>
                    <a:lnB>
                      <a:noFill/>
                    </a:lnB>
                  </a:tcPr>
                </a:tc>
                <a:extLst>
                  <a:ext uri="{0D108BD9-81ED-4DB2-BD59-A6C34878D82A}">
                    <a16:rowId xmlns:a16="http://schemas.microsoft.com/office/drawing/2014/main" val="10003"/>
                  </a:ext>
                </a:extLst>
              </a:tr>
              <a:tr h="513584">
                <a:tc>
                  <a:txBody>
                    <a:bodyPr/>
                    <a:lstStyle/>
                    <a:p>
                      <a:r>
                        <a:rPr lang="fr-FR" sz="1600">
                          <a:hlinkClick r:id="rId10" tooltip="Districts du Portugal"/>
                        </a:rPr>
                        <a:t>District</a:t>
                      </a:r>
                      <a:endParaRPr lang="fr-FR" sz="1600"/>
                    </a:p>
                  </a:txBody>
                  <a:tcPr marL="81549" marR="81549" marT="40774" marB="40774" anchor="ctr">
                    <a:lnL>
                      <a:noFill/>
                    </a:lnL>
                    <a:lnR>
                      <a:noFill/>
                    </a:lnR>
                    <a:lnT>
                      <a:noFill/>
                    </a:lnT>
                    <a:lnB>
                      <a:noFill/>
                    </a:lnB>
                  </a:tcPr>
                </a:tc>
                <a:tc>
                  <a:txBody>
                    <a:bodyPr/>
                    <a:lstStyle/>
                    <a:p>
                      <a:r>
                        <a:rPr lang="fr-FR" sz="1600" dirty="0">
                          <a:hlinkClick r:id="rId11" tooltip="District d'Évora"/>
                        </a:rPr>
                        <a:t>Évora</a:t>
                      </a:r>
                      <a:endParaRPr lang="fr-FR" sz="1600" dirty="0"/>
                    </a:p>
                  </a:txBody>
                  <a:tcPr marL="81549" marR="81549" marT="40774" marB="40774" anchor="ctr">
                    <a:lnL>
                      <a:noFill/>
                    </a:lnL>
                    <a:lnR>
                      <a:noFill/>
                    </a:lnR>
                    <a:lnT>
                      <a:noFill/>
                    </a:lnT>
                    <a:lnB>
                      <a:noFill/>
                    </a:lnB>
                  </a:tcPr>
                </a:tc>
                <a:extLst>
                  <a:ext uri="{0D108BD9-81ED-4DB2-BD59-A6C34878D82A}">
                    <a16:rowId xmlns:a16="http://schemas.microsoft.com/office/drawing/2014/main" val="10004"/>
                  </a:ext>
                </a:extLst>
              </a:tr>
              <a:tr h="619000">
                <a:tc>
                  <a:txBody>
                    <a:bodyPr/>
                    <a:lstStyle/>
                    <a:p>
                      <a:r>
                        <a:rPr lang="fr-FR" sz="1600">
                          <a:hlinkClick r:id="rId12" tooltip="Maire"/>
                        </a:rPr>
                        <a:t>Maire</a:t>
                      </a:r>
                      <a:endParaRPr lang="fr-FR" sz="1600"/>
                    </a:p>
                  </a:txBody>
                  <a:tcPr marL="81549" marR="81549" marT="40774" marB="40774" anchor="ctr">
                    <a:lnL>
                      <a:noFill/>
                    </a:lnL>
                    <a:lnR>
                      <a:noFill/>
                    </a:lnR>
                    <a:lnT>
                      <a:noFill/>
                    </a:lnT>
                    <a:lnB>
                      <a:noFill/>
                    </a:lnB>
                  </a:tcPr>
                </a:tc>
                <a:tc>
                  <a:txBody>
                    <a:bodyPr/>
                    <a:lstStyle/>
                    <a:p>
                      <a:r>
                        <a:rPr lang="pt-BR" sz="1600" dirty="0"/>
                        <a:t>Carlos Pinto de Sá (pcp)</a:t>
                      </a:r>
                    </a:p>
                  </a:txBody>
                  <a:tcPr marL="81549" marR="81549" marT="40774" marB="40774" anchor="ctr">
                    <a:lnL>
                      <a:noFill/>
                    </a:lnL>
                    <a:lnR>
                      <a:noFill/>
                    </a:lnR>
                    <a:lnT>
                      <a:noFill/>
                    </a:lnT>
                    <a:lnB>
                      <a:noFill/>
                    </a:lnB>
                  </a:tcPr>
                </a:tc>
                <a:extLst>
                  <a:ext uri="{0D108BD9-81ED-4DB2-BD59-A6C34878D82A}">
                    <a16:rowId xmlns:a16="http://schemas.microsoft.com/office/drawing/2014/main" val="10005"/>
                  </a:ext>
                </a:extLst>
              </a:tr>
              <a:tr h="513584">
                <a:tc>
                  <a:txBody>
                    <a:bodyPr/>
                    <a:lstStyle/>
                    <a:p>
                      <a:r>
                        <a:rPr lang="fr-FR" sz="1600">
                          <a:hlinkClick r:id="rId13" tooltip="Code postal"/>
                        </a:rPr>
                        <a:t>Code postal</a:t>
                      </a:r>
                      <a:endParaRPr lang="fr-FR" sz="1600"/>
                    </a:p>
                  </a:txBody>
                  <a:tcPr marL="81549" marR="81549" marT="40774" marB="40774" anchor="ctr">
                    <a:lnL>
                      <a:noFill/>
                    </a:lnL>
                    <a:lnR>
                      <a:noFill/>
                    </a:lnR>
                    <a:lnT>
                      <a:noFill/>
                    </a:lnT>
                    <a:lnB>
                      <a:noFill/>
                    </a:lnB>
                  </a:tcPr>
                </a:tc>
                <a:tc>
                  <a:txBody>
                    <a:bodyPr/>
                    <a:lstStyle/>
                    <a:p>
                      <a:r>
                        <a:rPr lang="fr-FR" sz="1600"/>
                        <a:t>7000</a:t>
                      </a:r>
                    </a:p>
                  </a:txBody>
                  <a:tcPr marL="81549" marR="81549" marT="40774" marB="40774" anchor="ctr">
                    <a:lnL>
                      <a:noFill/>
                    </a:lnL>
                    <a:lnR>
                      <a:noFill/>
                    </a:lnR>
                    <a:lnT>
                      <a:noFill/>
                    </a:lnT>
                    <a:lnB>
                      <a:noFill/>
                    </a:lnB>
                  </a:tcPr>
                </a:tc>
                <a:extLst>
                  <a:ext uri="{0D108BD9-81ED-4DB2-BD59-A6C34878D82A}">
                    <a16:rowId xmlns:a16="http://schemas.microsoft.com/office/drawing/2014/main" val="10006"/>
                  </a:ext>
                </a:extLst>
              </a:tr>
              <a:tr h="597156">
                <a:tc>
                  <a:txBody>
                    <a:bodyPr/>
                    <a:lstStyle/>
                    <a:p>
                      <a:r>
                        <a:rPr lang="fr-FR" sz="1600" dirty="0">
                          <a:hlinkClick r:id="rId14" tooltip="Recensement de la population"/>
                        </a:rPr>
                        <a:t>Population</a:t>
                      </a:r>
                      <a:endParaRPr lang="fr-FR" sz="1600" dirty="0"/>
                    </a:p>
                  </a:txBody>
                  <a:tcPr marL="81549" marR="81549" marT="40774" marB="40774" anchor="ctr">
                    <a:lnL>
                      <a:noFill/>
                    </a:lnL>
                    <a:lnR>
                      <a:noFill/>
                    </a:lnR>
                    <a:lnT>
                      <a:noFill/>
                    </a:lnT>
                    <a:lnB>
                      <a:noFill/>
                    </a:lnB>
                  </a:tcPr>
                </a:tc>
                <a:tc>
                  <a:txBody>
                    <a:bodyPr/>
                    <a:lstStyle/>
                    <a:p>
                      <a:r>
                        <a:rPr lang="fr-FR" sz="1600"/>
                        <a:t>56 596 hab. (2011</a:t>
                      </a:r>
                      <a:r>
                        <a:rPr lang="fr-FR" sz="1600" baseline="30000">
                          <a:hlinkClick r:id="rId15"/>
                        </a:rPr>
                        <a:t>1</a:t>
                      </a:r>
                      <a:r>
                        <a:rPr lang="fr-FR" sz="1600"/>
                        <a:t>)</a:t>
                      </a:r>
                    </a:p>
                  </a:txBody>
                  <a:tcPr marL="81549" marR="81549" marT="40774" marB="40774" anchor="ctr">
                    <a:lnL>
                      <a:noFill/>
                    </a:lnL>
                    <a:lnR>
                      <a:noFill/>
                    </a:lnR>
                    <a:lnT>
                      <a:noFill/>
                    </a:lnT>
                    <a:lnB>
                      <a:noFill/>
                    </a:lnB>
                  </a:tcPr>
                </a:tc>
                <a:extLst>
                  <a:ext uri="{0D108BD9-81ED-4DB2-BD59-A6C34878D82A}">
                    <a16:rowId xmlns:a16="http://schemas.microsoft.com/office/drawing/2014/main" val="10007"/>
                  </a:ext>
                </a:extLst>
              </a:tr>
              <a:tr h="513584">
                <a:tc>
                  <a:txBody>
                    <a:bodyPr/>
                    <a:lstStyle/>
                    <a:p>
                      <a:pPr fontAlgn="b"/>
                      <a:r>
                        <a:rPr lang="fr-FR" sz="1600">
                          <a:effectLst/>
                          <a:hlinkClick r:id="rId16" tooltip="Densité de population"/>
                        </a:rPr>
                        <a:t>Densité</a:t>
                      </a:r>
                      <a:endParaRPr lang="fr-FR" sz="1600">
                        <a:effectLst/>
                      </a:endParaRPr>
                    </a:p>
                  </a:txBody>
                  <a:tcPr marL="81549" marR="81549" marT="40774" marB="40774" anchor="b">
                    <a:lnL>
                      <a:noFill/>
                    </a:lnL>
                    <a:lnR>
                      <a:noFill/>
                    </a:lnR>
                    <a:lnT>
                      <a:noFill/>
                    </a:lnT>
                    <a:lnB>
                      <a:noFill/>
                    </a:lnB>
                  </a:tcPr>
                </a:tc>
                <a:tc>
                  <a:txBody>
                    <a:bodyPr/>
                    <a:lstStyle/>
                    <a:p>
                      <a:r>
                        <a:rPr lang="fr-FR" sz="1600"/>
                        <a:t>43 hab./km</a:t>
                      </a:r>
                      <a:r>
                        <a:rPr lang="fr-FR" sz="1600" baseline="30000"/>
                        <a:t>2</a:t>
                      </a:r>
                      <a:endParaRPr lang="fr-FR" sz="1600"/>
                    </a:p>
                  </a:txBody>
                  <a:tcPr marL="81549" marR="81549" marT="40774" marB="40774" anchor="ctr">
                    <a:lnL>
                      <a:noFill/>
                    </a:lnL>
                    <a:lnR>
                      <a:noFill/>
                    </a:lnR>
                    <a:lnT>
                      <a:noFill/>
                    </a:lnT>
                    <a:lnB>
                      <a:noFill/>
                    </a:lnB>
                  </a:tcPr>
                </a:tc>
                <a:extLst>
                  <a:ext uri="{0D108BD9-81ED-4DB2-BD59-A6C34878D82A}">
                    <a16:rowId xmlns:a16="http://schemas.microsoft.com/office/drawing/2014/main" val="10008"/>
                  </a:ext>
                </a:extLst>
              </a:tr>
              <a:tr h="492185">
                <a:tc gridSpan="2">
                  <a:txBody>
                    <a:bodyPr/>
                    <a:lstStyle/>
                    <a:p>
                      <a:pPr algn="ctr"/>
                      <a:r>
                        <a:rPr lang="fr-FR" sz="1600">
                          <a:solidFill>
                            <a:srgbClr val="000000"/>
                          </a:solidFill>
                          <a:effectLst/>
                        </a:rPr>
                        <a:t>Géographie</a:t>
                      </a:r>
                    </a:p>
                  </a:txBody>
                  <a:tcPr marL="33979" marR="33979" marT="33979" marB="33979" anchor="ctr">
                    <a:lnL>
                      <a:noFill/>
                    </a:lnL>
                    <a:lnR>
                      <a:noFill/>
                    </a:lnR>
                    <a:lnT>
                      <a:noFill/>
                    </a:lnT>
                    <a:lnB>
                      <a:noFill/>
                    </a:lnB>
                    <a:solidFill>
                      <a:srgbClr val="DDFFDD"/>
                    </a:solidFill>
                  </a:tcPr>
                </a:tc>
                <a:tc hMerge="1">
                  <a:txBody>
                    <a:bodyPr/>
                    <a:lstStyle/>
                    <a:p>
                      <a:endParaRPr lang="fr-FR"/>
                    </a:p>
                  </a:txBody>
                  <a:tcPr/>
                </a:tc>
                <a:extLst>
                  <a:ext uri="{0D108BD9-81ED-4DB2-BD59-A6C34878D82A}">
                    <a16:rowId xmlns:a16="http://schemas.microsoft.com/office/drawing/2014/main" val="10009"/>
                  </a:ext>
                </a:extLst>
              </a:tr>
              <a:tr h="619000">
                <a:tc>
                  <a:txBody>
                    <a:bodyPr/>
                    <a:lstStyle/>
                    <a:p>
                      <a:r>
                        <a:rPr lang="fr-FR" sz="1600">
                          <a:hlinkClick r:id="rId17" tooltip="Coordonnées géographiques"/>
                        </a:rPr>
                        <a:t>Coordonnées</a:t>
                      </a:r>
                      <a:endParaRPr lang="fr-FR" sz="1600"/>
                    </a:p>
                  </a:txBody>
                  <a:tcPr marL="81549" marR="81549" marT="40774" marB="40774" anchor="ctr">
                    <a:lnL>
                      <a:noFill/>
                    </a:lnL>
                    <a:lnR>
                      <a:noFill/>
                    </a:lnR>
                    <a:lnT>
                      <a:noFill/>
                    </a:lnT>
                    <a:lnB>
                      <a:noFill/>
                    </a:lnB>
                  </a:tcPr>
                </a:tc>
                <a:tc>
                  <a:txBody>
                    <a:bodyPr/>
                    <a:lstStyle/>
                    <a:p>
                      <a:r>
                        <a:rPr lang="fr-FR" sz="1600">
                          <a:effectLst/>
                          <a:hlinkClick r:id="rId18"/>
                        </a:rPr>
                        <a:t>38° 33′ Nord 7° 57′ Ouest</a:t>
                      </a:r>
                      <a:endParaRPr lang="fr-FR" sz="1600">
                        <a:effectLst/>
                      </a:endParaRPr>
                    </a:p>
                  </a:txBody>
                  <a:tcPr marL="81549" marR="81549" marT="40774" marB="40774" anchor="ctr">
                    <a:lnL>
                      <a:noFill/>
                    </a:lnL>
                    <a:lnR>
                      <a:noFill/>
                    </a:lnR>
                    <a:lnT>
                      <a:noFill/>
                    </a:lnT>
                    <a:lnB>
                      <a:noFill/>
                    </a:lnB>
                  </a:tcPr>
                </a:tc>
                <a:extLst>
                  <a:ext uri="{0D108BD9-81ED-4DB2-BD59-A6C34878D82A}">
                    <a16:rowId xmlns:a16="http://schemas.microsoft.com/office/drawing/2014/main" val="10010"/>
                  </a:ext>
                </a:extLst>
              </a:tr>
              <a:tr h="619000">
                <a:tc>
                  <a:txBody>
                    <a:bodyPr/>
                    <a:lstStyle/>
                    <a:p>
                      <a:r>
                        <a:rPr lang="fr-FR" sz="1600">
                          <a:hlinkClick r:id="rId19" tooltip="Superficie"/>
                        </a:rPr>
                        <a:t>Superficie</a:t>
                      </a:r>
                      <a:endParaRPr lang="fr-FR" sz="1600"/>
                    </a:p>
                  </a:txBody>
                  <a:tcPr marL="81549" marR="81549" marT="40774" marB="40774" anchor="ctr">
                    <a:lnL>
                      <a:noFill/>
                    </a:lnL>
                    <a:lnR>
                      <a:noFill/>
                    </a:lnR>
                    <a:lnT>
                      <a:noFill/>
                    </a:lnT>
                    <a:lnB>
                      <a:noFill/>
                    </a:lnB>
                  </a:tcPr>
                </a:tc>
                <a:tc>
                  <a:txBody>
                    <a:bodyPr/>
                    <a:lstStyle/>
                    <a:p>
                      <a:r>
                        <a:rPr lang="fr-FR" sz="1600" dirty="0"/>
                        <a:t>130 825 ha = 1 308,25 km</a:t>
                      </a:r>
                      <a:r>
                        <a:rPr lang="fr-FR" sz="1600" baseline="30000" dirty="0"/>
                        <a:t>2</a:t>
                      </a:r>
                      <a:endParaRPr lang="fr-FR" sz="1600" dirty="0"/>
                    </a:p>
                  </a:txBody>
                  <a:tcPr marL="81549" marR="81549" marT="40774" marB="40774" anchor="ctr">
                    <a:lnL>
                      <a:noFill/>
                    </a:lnL>
                    <a:lnR>
                      <a:noFill/>
                    </a:lnR>
                    <a:lnT>
                      <a:noFill/>
                    </a:lnT>
                    <a:lnB>
                      <a:noFill/>
                    </a:lnB>
                  </a:tcPr>
                </a:tc>
                <a:extLst>
                  <a:ext uri="{0D108BD9-81ED-4DB2-BD59-A6C34878D82A}">
                    <a16:rowId xmlns:a16="http://schemas.microsoft.com/office/drawing/2014/main" val="10011"/>
                  </a:ext>
                </a:extLst>
              </a:tr>
            </a:tbl>
          </a:graphicData>
        </a:graphic>
      </p:graphicFrame>
      <p:pic>
        <p:nvPicPr>
          <p:cNvPr id="1027" name="Picture 3" descr="Drapeau du Portugal"/>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901700" y="1600200"/>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upload.wikimedia.org/wikipedia/commons/thumb/e/e9/Geographylogo.svg/18px-Geographylogo.svg.png"/>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901700" y="1600200"/>
            <a:ext cx="171450" cy="1714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0128" y="2780928"/>
            <a:ext cx="2565904" cy="3693319"/>
          </a:xfrm>
          <a:prstGeom prst="rect">
            <a:avLst/>
          </a:prstGeom>
        </p:spPr>
        <p:txBody>
          <a:bodyPr wrap="square">
            <a:spAutoFit/>
          </a:bodyPr>
          <a:lstStyle/>
          <a:p>
            <a:r>
              <a:rPr lang="fr-FR" dirty="0"/>
              <a:t>Le centre ville historique d'Évora a été classé au </a:t>
            </a:r>
            <a:r>
              <a:rPr lang="fr-FR" dirty="0">
                <a:hlinkClick r:id="rId22" tooltip="Patrimoine mondial de l'UNESCO"/>
              </a:rPr>
              <a:t>Patrimoine mondial de l'UNESCO</a:t>
            </a:r>
            <a:r>
              <a:rPr lang="fr-FR" dirty="0"/>
              <a:t> en 1986. En raison de sa richesse historique, Évora est appelé « ville-musée »</a:t>
            </a:r>
            <a:r>
              <a:rPr lang="fr-FR" baseline="30000" dirty="0">
                <a:hlinkClick r:id="rId23"/>
              </a:rPr>
              <a:t>3</a:t>
            </a:r>
            <a:r>
              <a:rPr lang="fr-FR" dirty="0"/>
              <a:t>. Elle a conservé d'un riche passé de nombreux palais médiévaux et Renaissance qui en font un musée de l'architecture portugaise.</a:t>
            </a:r>
          </a:p>
        </p:txBody>
      </p:sp>
      <p:sp>
        <p:nvSpPr>
          <p:cNvPr id="5" name="AutoShape 6" descr="Résultat de recherche d'images pour &quot;evora carte&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6" name="AutoShape 8" descr="Résultat de recherche d'images pour &quot;evora carte&quo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1034" name="Picture 10" descr="Afficher l'image d'origine"/>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5508104" y="0"/>
            <a:ext cx="3635896" cy="393305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5707569" y="4149080"/>
            <a:ext cx="3346042" cy="2585323"/>
          </a:xfrm>
          <a:prstGeom prst="rect">
            <a:avLst/>
          </a:prstGeom>
        </p:spPr>
        <p:txBody>
          <a:bodyPr wrap="square">
            <a:spAutoFit/>
          </a:bodyPr>
          <a:lstStyle/>
          <a:p>
            <a:r>
              <a:rPr lang="fr-FR" dirty="0"/>
              <a:t>Évora est une capitale du district et a une population d'environ 50'000 habitants. Son centre historique, très bien conservé, est l'un des plus riches en monuments du Portugal, qui lui vaut le surnom de Musée de la ville. En 1986, il a été déclaré patrimoine mondial par l'UNESCO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2.bp.blogspot.com/-T9Vfmwy86AI/VawnlfBMeuI/AAAAAAAAiIk/d22Gy-y2SDE/s1600/%25C3%2589vora%2B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6" y="0"/>
            <a:ext cx="9143034" cy="6844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4475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2.bp.blogspot.com/-XMtvSnvy5OY/Vawoc0lg8DI/AAAAAAAAiJM/axxVQxlwIRw/s1600/%25C3%2589vora%2B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6" y="0"/>
            <a:ext cx="913675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28459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122" name="Picture 2" descr="Résultat de recherche d'images pour &quot;hotel do vale evora&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5510"/>
            <a:ext cx="1943100" cy="19431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629279"/>
            <a:ext cx="1763688" cy="369332"/>
          </a:xfrm>
          <a:prstGeom prst="rect">
            <a:avLst/>
          </a:prstGeom>
        </p:spPr>
        <p:txBody>
          <a:bodyPr wrap="square">
            <a:spAutoFit/>
          </a:bodyPr>
          <a:lstStyle/>
          <a:p>
            <a:r>
              <a:rPr lang="fr-FR" dirty="0" err="1"/>
              <a:t>alentejo</a:t>
            </a:r>
            <a:endParaRPr lang="fr-FR" dirty="0"/>
          </a:p>
        </p:txBody>
      </p:sp>
      <p:sp>
        <p:nvSpPr>
          <p:cNvPr id="5" name="ZoneTexte 4"/>
          <p:cNvSpPr txBox="1"/>
          <p:nvPr/>
        </p:nvSpPr>
        <p:spPr>
          <a:xfrm>
            <a:off x="3059832" y="548680"/>
            <a:ext cx="3024336" cy="369332"/>
          </a:xfrm>
          <a:prstGeom prst="rect">
            <a:avLst/>
          </a:prstGeom>
          <a:noFill/>
        </p:spPr>
        <p:txBody>
          <a:bodyPr wrap="square" rtlCol="0">
            <a:spAutoFit/>
          </a:bodyPr>
          <a:lstStyle/>
          <a:p>
            <a:r>
              <a:rPr lang="fr-FR" dirty="0" smtClean="0"/>
              <a:t>L’hôtel où nous avons dormis</a:t>
            </a:r>
            <a:endParaRPr lang="fr-FR" dirty="0"/>
          </a:p>
        </p:txBody>
      </p:sp>
    </p:spTree>
    <p:extLst>
      <p:ext uri="{BB962C8B-B14F-4D97-AF65-F5344CB8AC3E}">
        <p14:creationId xmlns:p14="http://schemas.microsoft.com/office/powerpoint/2010/main" val="37374357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379398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9" y="-15041"/>
            <a:ext cx="4167122" cy="344404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fficher l'image d'ori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8610"/>
            <a:ext cx="4932040" cy="342039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Afficher l'image d'origi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501008"/>
            <a:ext cx="4932041" cy="3383806"/>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Afficher l'image d'origin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3501008"/>
            <a:ext cx="4139951" cy="3356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70657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4537304" y="116632"/>
            <a:ext cx="4598246" cy="369332"/>
          </a:xfrm>
          <a:prstGeom prst="rect">
            <a:avLst/>
          </a:prstGeom>
        </p:spPr>
        <p:txBody>
          <a:bodyPr wrap="none">
            <a:spAutoFit/>
          </a:bodyPr>
          <a:lstStyle/>
          <a:p>
            <a:r>
              <a:rPr lang="fr-FR" dirty="0"/>
              <a:t>Le </a:t>
            </a:r>
            <a:r>
              <a:rPr lang="fr-FR" dirty="0">
                <a:hlinkClick r:id="rId3" tooltip="Temple romain d'Évora"/>
              </a:rPr>
              <a:t>temple romain d'Évora</a:t>
            </a:r>
            <a:r>
              <a:rPr lang="fr-FR" dirty="0"/>
              <a:t>, dit </a:t>
            </a:r>
            <a:r>
              <a:rPr lang="fr-FR" i="1" dirty="0"/>
              <a:t>Temple de Diane</a:t>
            </a:r>
            <a:r>
              <a:rPr lang="fr-FR" dirty="0"/>
              <a:t>.</a:t>
            </a:r>
          </a:p>
        </p:txBody>
      </p:sp>
    </p:spTree>
    <p:extLst>
      <p:ext uri="{BB962C8B-B14F-4D97-AF65-F5344CB8AC3E}">
        <p14:creationId xmlns:p14="http://schemas.microsoft.com/office/powerpoint/2010/main" val="15394137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967275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709171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14033095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451203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2411760" y="332656"/>
            <a:ext cx="2392835" cy="369332"/>
          </a:xfrm>
          <a:prstGeom prst="rect">
            <a:avLst/>
          </a:prstGeom>
        </p:spPr>
        <p:txBody>
          <a:bodyPr wrap="none">
            <a:spAutoFit/>
          </a:bodyPr>
          <a:lstStyle/>
          <a:p>
            <a:r>
              <a:rPr lang="fr-FR" b="1" dirty="0" err="1">
                <a:solidFill>
                  <a:schemeClr val="bg1"/>
                </a:solidFill>
              </a:rPr>
              <a:t>Praça</a:t>
            </a:r>
            <a:r>
              <a:rPr lang="fr-FR" b="1" dirty="0">
                <a:solidFill>
                  <a:schemeClr val="bg1"/>
                </a:solidFill>
              </a:rPr>
              <a:t> do Giraldo, Évora</a:t>
            </a:r>
          </a:p>
        </p:txBody>
      </p:sp>
    </p:spTree>
    <p:extLst>
      <p:ext uri="{BB962C8B-B14F-4D97-AF65-F5344CB8AC3E}">
        <p14:creationId xmlns:p14="http://schemas.microsoft.com/office/powerpoint/2010/main" val="5409489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328332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32998056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323416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202094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402048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317219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495068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3425643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21428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733676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411760" y="6381328"/>
            <a:ext cx="5688632" cy="369332"/>
          </a:xfrm>
          <a:prstGeom prst="rect">
            <a:avLst/>
          </a:prstGeom>
        </p:spPr>
        <p:txBody>
          <a:bodyPr wrap="square">
            <a:spAutoFit/>
          </a:bodyPr>
          <a:lstStyle/>
          <a:p>
            <a:r>
              <a:rPr lang="fr-FR" b="1" dirty="0" smtClean="0">
                <a:solidFill>
                  <a:schemeClr val="bg1"/>
                </a:solidFill>
              </a:rPr>
              <a:t>Les </a:t>
            </a:r>
            <a:r>
              <a:rPr lang="fr-FR" b="1" dirty="0">
                <a:solidFill>
                  <a:schemeClr val="bg1"/>
                </a:solidFill>
              </a:rPr>
              <a:t>murailles d'Évora, vestiges de l'ancien château.</a:t>
            </a:r>
          </a:p>
        </p:txBody>
      </p:sp>
    </p:spTree>
    <p:extLst>
      <p:ext uri="{BB962C8B-B14F-4D97-AF65-F5344CB8AC3E}">
        <p14:creationId xmlns:p14="http://schemas.microsoft.com/office/powerpoint/2010/main" val="4258610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364460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683007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7999"/>
          </a:xfrm>
          <a:prstGeom prst="rect">
            <a:avLst/>
          </a:prstGeom>
        </p:spPr>
      </p:pic>
      <p:sp>
        <p:nvSpPr>
          <p:cNvPr id="5" name="ZoneTexte 4"/>
          <p:cNvSpPr txBox="1"/>
          <p:nvPr/>
        </p:nvSpPr>
        <p:spPr>
          <a:xfrm>
            <a:off x="5796136" y="188640"/>
            <a:ext cx="2736304" cy="369332"/>
          </a:xfrm>
          <a:prstGeom prst="rect">
            <a:avLst/>
          </a:prstGeom>
          <a:noFill/>
        </p:spPr>
        <p:txBody>
          <a:bodyPr wrap="square" rtlCol="0">
            <a:spAutoFit/>
          </a:bodyPr>
          <a:lstStyle/>
          <a:p>
            <a:r>
              <a:rPr lang="fr-FR" dirty="0" err="1" smtClean="0"/>
              <a:t>Plaza</a:t>
            </a:r>
            <a:r>
              <a:rPr lang="fr-FR" dirty="0" smtClean="0"/>
              <a:t> de </a:t>
            </a:r>
            <a:r>
              <a:rPr lang="fr-FR" dirty="0" err="1" smtClean="0"/>
              <a:t>Toros</a:t>
            </a:r>
            <a:endParaRPr lang="fr-FR" dirty="0"/>
          </a:p>
        </p:txBody>
      </p:sp>
    </p:spTree>
    <p:extLst>
      <p:ext uri="{BB962C8B-B14F-4D97-AF65-F5344CB8AC3E}">
        <p14:creationId xmlns:p14="http://schemas.microsoft.com/office/powerpoint/2010/main" val="14625575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150524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091266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425494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082421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4081276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08304" y="4941168"/>
            <a:ext cx="1298448" cy="1444752"/>
          </a:xfrm>
          <a:prstGeom prst="rect">
            <a:avLst/>
          </a:prstGeom>
        </p:spPr>
      </p:pic>
      <p:sp>
        <p:nvSpPr>
          <p:cNvPr id="3" name="Rectangle 2"/>
          <p:cNvSpPr/>
          <p:nvPr/>
        </p:nvSpPr>
        <p:spPr>
          <a:xfrm>
            <a:off x="251520" y="548680"/>
            <a:ext cx="4206280" cy="92333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fr-FR" sz="5400" b="1" cap="none" spc="0" dirty="0" smtClean="0">
                <a:ln/>
                <a:solidFill>
                  <a:schemeClr val="accent3"/>
                </a:solidFill>
                <a:effectLst/>
              </a:rPr>
              <a:t>A Bientôt …!!!</a:t>
            </a:r>
            <a:endParaRPr lang="fr-FR" sz="5400" b="1" cap="none" spc="0" dirty="0">
              <a:ln/>
              <a:solidFill>
                <a:schemeClr val="accent3"/>
              </a:solidFill>
              <a:effectLst/>
            </a:endParaRPr>
          </a:p>
        </p:txBody>
      </p:sp>
      <p:sp>
        <p:nvSpPr>
          <p:cNvPr id="4" name="ZoneTexte 3"/>
          <p:cNvSpPr txBox="1"/>
          <p:nvPr/>
        </p:nvSpPr>
        <p:spPr>
          <a:xfrm>
            <a:off x="251520" y="2996952"/>
            <a:ext cx="5472608"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24292549"/>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560</TotalTime>
  <Words>218</Words>
  <Application>Microsoft Office PowerPoint</Application>
  <PresentationFormat>Affichage à l'écran (4:3)</PresentationFormat>
  <Paragraphs>34</Paragraphs>
  <Slides>34</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34</vt:i4>
      </vt:variant>
    </vt:vector>
  </HeadingPairs>
  <TitlesOfParts>
    <vt:vector size="37"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workgroup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Orion-PC</dc:creator>
  <cp:lastModifiedBy>Admin</cp:lastModifiedBy>
  <cp:revision>18</cp:revision>
  <dcterms:created xsi:type="dcterms:W3CDTF">2014-01-11T11:08:33Z</dcterms:created>
  <dcterms:modified xsi:type="dcterms:W3CDTF">2026-01-23T17:13:32Z</dcterms:modified>
</cp:coreProperties>
</file>