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6" r:id="rId2"/>
    <p:sldId id="257" r:id="rId3"/>
    <p:sldId id="258" r:id="rId4"/>
    <p:sldId id="259" r:id="rId5"/>
    <p:sldId id="261" r:id="rId6"/>
    <p:sldId id="263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526" autoAdjust="0"/>
    <p:restoredTop sz="94660"/>
  </p:normalViewPr>
  <p:slideViewPr>
    <p:cSldViewPr snapToGrid="0">
      <p:cViewPr varScale="1">
        <p:scale>
          <a:sx n="63" d="100"/>
          <a:sy n="63" d="100"/>
        </p:scale>
        <p:origin x="317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7A9021-83EB-4139-8FA6-1A2F9770A001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2C5138-E0E0-4D96-91FF-D6F07CCF9A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592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F2C5138-E0E0-4D96-91FF-D6F07CCF9A74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092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E14160-CAFC-19F8-ED20-D351D05A9D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C011DD8-20A6-49A7-9D2A-B1F2CBED72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BC3DC16-B4DC-5CC1-085A-3614DDEABF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8C4A152-BD99-2842-2136-FB1C059C7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B8AABC8-BE52-2736-1E46-8C39E8150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214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FC4796-199F-6D1B-1674-D08B52876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E48CFB7-1CC6-9DFF-66D0-E624EE7F82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8B9B1E-3C22-4ACE-B6F4-EDAE06537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FFF9691-F84E-402F-F90B-0ACFBFF06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CD4DF1D-9A03-26D9-3EDD-E883B75356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1134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508E3E-EDFC-E804-1DD8-F4DDF8803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669CDD5-72F5-924D-F564-DAFBE7F788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FADF8E4-2979-15F8-F634-BF71481C25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964761F-08D2-4432-A6F8-552375830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FBE31FB-74B9-BFC7-1841-136C75711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136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EB4C78-260D-4C2F-58C9-33B03E206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6074B0C-E885-A1CC-F553-B525209B88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245B8EC-1DFA-DC87-E67D-6ACE6D0361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08243C2-2D00-5B68-083F-7C61EC13BE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EA2F89B-E255-D280-467A-45033DC9C0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538ADF1-6C0C-DAD7-2DDE-ABF5EDF0D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93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DF8B94-4D96-D911-CDFB-8E0C89441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1DD3938-AB50-43D0-FCE9-E8EB2CA595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A56FD29-EEF3-2B1B-1DCA-BEF3B5B66E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40B1F8C-E7B0-F702-C64E-5CE315F9F3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CDEF5A8-49AB-F503-63B2-7E2D69BF80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82A7B62-9A3B-39BB-0780-68DADCAEF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8AC4179-3EDA-9878-5010-70A071E10C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ABFC0FB-570E-4E43-2A28-723452D15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8590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918D90-2FD8-5B99-CFAA-DB82B898F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5573F36-AEB2-C58F-8475-E400A6A2A2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4228E34-F962-F5DB-589D-A1DCAB836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16273D0-CCBF-24ED-A1D7-3E9C0C2E2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794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DD2D57B-B0C2-B8AD-3F91-16FE2BD09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AA2270E-D018-C27C-EC1D-A2495E385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64707E4-F119-ADFD-3DEC-6AF4C0609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17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CC3454-F008-C39C-2AB2-7952832D4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15A1579-8699-934B-1F4B-B5E43AE97E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BF96D33-06AF-9767-89CC-CF0B00F2C4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0F3ECF5-186A-9AD9-0091-26D15E45D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0032F8F-40EB-DDE7-DCF3-9507FBA18F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4E5685D-0385-F436-8FA5-7463368ABA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522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B222B3-63D0-2E9E-B8D3-0F01BC339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2C8FD2A-C5C8-F5A6-2F35-F7DCA8435C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B63DD69-7C5F-FDCF-0237-9C17BA0D07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F9E3B9E-999D-2961-B379-E415A70C0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1B9D2D6-BA35-7E27-73D6-EF944A043C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7817904-2CD0-ADF3-9ACC-1C702178B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3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3B5355-F8FA-2B46-49D3-BAE7FDE0B8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330652A-31D6-2DFD-E919-DE7150BFC9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0EA1AA4-00C6-4916-E929-1E6C7362D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75A2CEB-01B4-0D35-3B3B-C966386C4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E5B5ED2-EABD-4382-1AC9-60DBE90BE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4459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BC1D75A-864C-F01C-40AD-CCF494C8D9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057B65-03C9-2DE4-C674-F81CD1520B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C88B65-240D-11AD-BE9A-E44D08683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850A4C3-56CD-0417-4B89-302D7AFCA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7B47F7B-30CA-6D75-302B-997FB22C7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6698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2687C3D-5833-EFC3-A769-BA711FD965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18ACF33-EDA8-459D-EE5C-02E6128B4E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0AF4EA-9943-C057-0B1B-816AFD7F89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0A34267-0850-4345-A36D-DE03F74CB36B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BA2AB4-0087-D012-0E64-FAD762DD66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CC454CF-5DE1-927F-48EC-B153A4F660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111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gif"/><Relationship Id="rId5" Type="http://schemas.openxmlformats.org/officeDocument/2006/relationships/image" Target="../media/image40.gif"/><Relationship Id="rId4" Type="http://schemas.openxmlformats.org/officeDocument/2006/relationships/image" Target="../media/image3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7030A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plein air, bâtiment, ciel&#10;&#10;Le contenu généré par l’IA peut être incorrect.">
            <a:extLst>
              <a:ext uri="{FF2B5EF4-FFF2-40B4-BE49-F238E27FC236}">
                <a16:creationId xmlns:a16="http://schemas.microsoft.com/office/drawing/2014/main" id="{94F149CE-4148-3325-153F-D40BC47A32A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4409" y="279000"/>
            <a:ext cx="870843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BDDF84-7DAD-091C-E4DB-92E244D6DCA2}"/>
              </a:ext>
            </a:extLst>
          </p:cNvPr>
          <p:cNvSpPr txBox="1"/>
          <p:nvPr/>
        </p:nvSpPr>
        <p:spPr>
          <a:xfrm>
            <a:off x="0" y="1780032"/>
            <a:ext cx="3072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rgbClr val="FFFF00"/>
                </a:solidFill>
              </a:rPr>
              <a:t>Maisons à Colombages</a:t>
            </a:r>
          </a:p>
        </p:txBody>
      </p:sp>
    </p:spTree>
    <p:extLst>
      <p:ext uri="{BB962C8B-B14F-4D97-AF65-F5344CB8AC3E}">
        <p14:creationId xmlns:p14="http://schemas.microsoft.com/office/powerpoint/2010/main" val="2643429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  <p:sndAc>
          <p:stSnd loop="1">
            <p:snd r:embed="rId2" name="Richard Clayderman - Love Story.wav"/>
          </p:stSnd>
        </p:sndAc>
      </p:transition>
    </mc:Choice>
    <mc:Fallback xmlns="">
      <p:transition spd="slow" advClick="0" advTm="12000">
        <p:wheel spokes="1"/>
        <p:sndAc>
          <p:stSnd loop="1">
            <p:snd r:embed="rId4" name="Richard Clayderman - Love Story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6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C5344B5-86C1-CA63-170A-145675DD29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50E05B3-9C00-8E1D-A7FD-054E5C9ADFCF}"/>
              </a:ext>
            </a:extLst>
          </p:cNvPr>
          <p:cNvSpPr txBox="1"/>
          <p:nvPr/>
        </p:nvSpPr>
        <p:spPr>
          <a:xfrm>
            <a:off x="341376" y="474345"/>
            <a:ext cx="11850624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b="1">
                <a:solidFill>
                  <a:schemeClr val="bg1"/>
                </a:solidFill>
              </a:rPr>
              <a:t>Une maison à colombages[2] ou maison à pans de bois (expression plus adaptée lorsque la maison est à plusieurs étages[3]), ou encore maison en corondages[4], est une construction à ossature constituée de deux éléments principaux :</a:t>
            </a:r>
            <a:endParaRPr lang="fr-FR" sz="5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98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5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35B2A1-CE15-A1E6-1B14-828AC16162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oie, route&#10;&#10;Le contenu généré par l’IA peut être incorrect.">
            <a:extLst>
              <a:ext uri="{FF2B5EF4-FFF2-40B4-BE49-F238E27FC236}">
                <a16:creationId xmlns:a16="http://schemas.microsoft.com/office/drawing/2014/main" id="{C37F2007-3B7A-9E07-11EC-0EDEEA119B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33432D-780F-B8F5-69BB-86545ACD654A}"/>
              </a:ext>
            </a:extLst>
          </p:cNvPr>
          <p:cNvSpPr txBox="1"/>
          <p:nvPr/>
        </p:nvSpPr>
        <p:spPr>
          <a:xfrm>
            <a:off x="8704800" y="3241458"/>
            <a:ext cx="31824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Maisons à colombages du XVe siècle, rue Verrerie à Dijon.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254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3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9B6FA61-FD31-0443-AAF3-D3A8CD5DA5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ciel&#10;&#10;Le contenu généré par l’IA peut être incorrect.">
            <a:extLst>
              <a:ext uri="{FF2B5EF4-FFF2-40B4-BE49-F238E27FC236}">
                <a16:creationId xmlns:a16="http://schemas.microsoft.com/office/drawing/2014/main" id="{87ED9F16-8BC4-BFF1-7F6D-1B09880889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1504" y="405000"/>
            <a:ext cx="9075554" cy="604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9A996D-0A94-D7EB-D403-9F241332DB96}"/>
              </a:ext>
            </a:extLst>
          </p:cNvPr>
          <p:cNvSpPr txBox="1"/>
          <p:nvPr/>
        </p:nvSpPr>
        <p:spPr>
          <a:xfrm>
            <a:off x="247488" y="2763011"/>
            <a:ext cx="247862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Maisons à colombages dans le centre d'</a:t>
            </a:r>
            <a:r>
              <a:rPr lang="fr-FR" sz="2800" b="1" dirty="0" err="1">
                <a:solidFill>
                  <a:srgbClr val="FFFF00"/>
                </a:solidFill>
              </a:rPr>
              <a:t>Ochsenfurt</a:t>
            </a:r>
            <a:r>
              <a:rPr lang="fr-FR" sz="2800" b="1" dirty="0">
                <a:solidFill>
                  <a:srgbClr val="FFFF00"/>
                </a:solidFill>
              </a:rPr>
              <a:t> (Allemagne).</a:t>
            </a:r>
          </a:p>
          <a:p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397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C1DA6E-35C2-4FDC-68BF-E21AFCA211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bâtiment&#10;&#10;Le contenu généré par l’IA peut être incorrect.">
            <a:extLst>
              <a:ext uri="{FF2B5EF4-FFF2-40B4-BE49-F238E27FC236}">
                <a16:creationId xmlns:a16="http://schemas.microsoft.com/office/drawing/2014/main" id="{4A5CFB7C-A1A1-8C80-5C16-7108D1795D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2528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10EF5E-79BC-B346-37C1-5EFBF7A510ED}"/>
              </a:ext>
            </a:extLst>
          </p:cNvPr>
          <p:cNvSpPr txBox="1"/>
          <p:nvPr/>
        </p:nvSpPr>
        <p:spPr>
          <a:xfrm>
            <a:off x="719328" y="3429000"/>
            <a:ext cx="3352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Maisons à colombages à Pont-Audemer.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0084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D0762F-6898-E40B-092E-460A5F7A0B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habits&#10;&#10;Le contenu généré par l’IA peut être incorrect.">
            <a:extLst>
              <a:ext uri="{FF2B5EF4-FFF2-40B4-BE49-F238E27FC236}">
                <a16:creationId xmlns:a16="http://schemas.microsoft.com/office/drawing/2014/main" id="{B4F3B8BC-6068-D7E3-99C6-16F5C04850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785" y="279000"/>
            <a:ext cx="3543303" cy="6300000"/>
          </a:xfrm>
          <a:prstGeom prst="rect">
            <a:avLst/>
          </a:prstGeom>
        </p:spPr>
      </p:pic>
      <p:pic>
        <p:nvPicPr>
          <p:cNvPr id="6" name="Image 5" descr="Une image contenant plein air, paille, bois, barrière&#10;&#10;Le contenu généré par l’IA peut être incorrect.">
            <a:extLst>
              <a:ext uri="{FF2B5EF4-FFF2-40B4-BE49-F238E27FC236}">
                <a16:creationId xmlns:a16="http://schemas.microsoft.com/office/drawing/2014/main" id="{0A5710B2-DC8E-B24B-7A38-ED870B4CEB9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4215" y="578352"/>
            <a:ext cx="6984000" cy="5238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FAE4A74-0754-FC6B-8A58-9F5082247467}"/>
              </a:ext>
            </a:extLst>
          </p:cNvPr>
          <p:cNvSpPr txBox="1"/>
          <p:nvPr/>
        </p:nvSpPr>
        <p:spPr>
          <a:xfrm>
            <a:off x="5219893" y="5802594"/>
            <a:ext cx="70954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Exemple de mise en œuvre de torchis, écomusée d'Alsace.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633725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FF389C-5391-8D3D-D3C5-E5FAC85554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bâtiment, plein air, façade&#10;&#10;Le contenu généré par l’IA peut être incorrect.">
            <a:extLst>
              <a:ext uri="{FF2B5EF4-FFF2-40B4-BE49-F238E27FC236}">
                <a16:creationId xmlns:a16="http://schemas.microsoft.com/office/drawing/2014/main" id="{42B7B4F2-0F4B-D6F6-C09E-41B0C16004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0326" y="400920"/>
            <a:ext cx="9131348" cy="543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5980B3-CEE9-E55F-4F52-586B46B72031}"/>
              </a:ext>
            </a:extLst>
          </p:cNvPr>
          <p:cNvSpPr txBox="1"/>
          <p:nvPr/>
        </p:nvSpPr>
        <p:spPr>
          <a:xfrm>
            <a:off x="1173595" y="5836920"/>
            <a:ext cx="984481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Bois courts et bois longs des XVIIe et XVIIIe siècles, sur une place de Rouen.</a:t>
            </a:r>
          </a:p>
          <a:p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8988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CDDA27-8D07-86F5-9198-1D84474C18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plein air, bâtiment, ciel&#10;&#10;Le contenu généré par l’IA peut être incorrect.">
            <a:extLst>
              <a:ext uri="{FF2B5EF4-FFF2-40B4-BE49-F238E27FC236}">
                <a16:creationId xmlns:a16="http://schemas.microsoft.com/office/drawing/2014/main" id="{F7CE1F31-F4B6-97B8-9270-E284F99C52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1808" y="558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254F88-06A2-BB45-B372-BFA85DE15199}"/>
              </a:ext>
            </a:extLst>
          </p:cNvPr>
          <p:cNvSpPr txBox="1"/>
          <p:nvPr/>
        </p:nvSpPr>
        <p:spPr>
          <a:xfrm>
            <a:off x="9911808" y="3035808"/>
            <a:ext cx="22801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Maisons à pans de bois (XVIe siècle) à Vannes.</a:t>
            </a:r>
          </a:p>
        </p:txBody>
      </p:sp>
    </p:spTree>
    <p:extLst>
      <p:ext uri="{BB962C8B-B14F-4D97-AF65-F5344CB8AC3E}">
        <p14:creationId xmlns:p14="http://schemas.microsoft.com/office/powerpoint/2010/main" val="2550305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000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460D0D7-E9E8-AC9F-B96D-E82F517472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Le contenu généré par l’IA peut être incorrect.">
            <a:extLst>
              <a:ext uri="{FF2B5EF4-FFF2-40B4-BE49-F238E27FC236}">
                <a16:creationId xmlns:a16="http://schemas.microsoft.com/office/drawing/2014/main" id="{24D14C7C-270E-07E4-5BA4-2C4C02D657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6010" y="279000"/>
            <a:ext cx="5191419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7583CB-7DE1-1346-5A10-846B0174B299}"/>
              </a:ext>
            </a:extLst>
          </p:cNvPr>
          <p:cNvSpPr txBox="1"/>
          <p:nvPr/>
        </p:nvSpPr>
        <p:spPr>
          <a:xfrm>
            <a:off x="158496" y="3355848"/>
            <a:ext cx="324601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Encorbellements primitifs à Rouen, rue du Petit-Mouton (XIVe siècle).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2350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C00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9FF0AB-3FE3-95A9-C40E-A1E32F2311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ruelle, fenêtre&#10;&#10;Le contenu généré par l’IA peut être incorrect.">
            <a:extLst>
              <a:ext uri="{FF2B5EF4-FFF2-40B4-BE49-F238E27FC236}">
                <a16:creationId xmlns:a16="http://schemas.microsoft.com/office/drawing/2014/main" id="{07F0728A-9F3C-457C-C622-91C2BB0E55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4250" y="279000"/>
            <a:ext cx="4725000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4DAC88-1130-FB75-1E71-D8CC7E7A1AB9}"/>
              </a:ext>
            </a:extLst>
          </p:cNvPr>
          <p:cNvSpPr txBox="1"/>
          <p:nvPr/>
        </p:nvSpPr>
        <p:spPr>
          <a:xfrm>
            <a:off x="8510016" y="2340864"/>
            <a:ext cx="35844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Les encorbellements assombrissent complètement la ruelle des Chats à Troyes.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4201163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FFF0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BB77F16-004D-0AF1-E305-B568148849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1818634-150B-64DA-9A51-B0F1E1A7F6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8000" y="261000"/>
            <a:ext cx="6336000" cy="6336000"/>
          </a:xfrm>
          <a:prstGeom prst="rect">
            <a:avLst/>
          </a:prstGeom>
        </p:spPr>
      </p:pic>
      <p:pic>
        <p:nvPicPr>
          <p:cNvPr id="5" name="Image 4" descr="Une image contenant plein air, bâtiment, habits, ciel&#10;&#10;Le contenu généré par l’IA peut être incorrect.">
            <a:extLst>
              <a:ext uri="{FF2B5EF4-FFF2-40B4-BE49-F238E27FC236}">
                <a16:creationId xmlns:a16="http://schemas.microsoft.com/office/drawing/2014/main" id="{A64AB0B7-8E3C-C672-56F9-B5BDD2DE603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58740" y="2726436"/>
            <a:ext cx="1874520" cy="1405128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EA89169F-A0D1-0588-481C-F765A028B5B0}"/>
              </a:ext>
            </a:extLst>
          </p:cNvPr>
          <p:cNvSpPr txBox="1"/>
          <p:nvPr/>
        </p:nvSpPr>
        <p:spPr>
          <a:xfrm>
            <a:off x="109728" y="3340608"/>
            <a:ext cx="26578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/>
              <a:t>Façade de la maison antique en opus </a:t>
            </a:r>
            <a:r>
              <a:rPr lang="fr-FR" sz="2400" dirty="0" err="1"/>
              <a:t>graticium</a:t>
            </a:r>
            <a:r>
              <a:rPr lang="fr-FR" sz="2400" dirty="0"/>
              <a:t> à Herculanum.</a:t>
            </a:r>
          </a:p>
        </p:txBody>
      </p:sp>
    </p:spTree>
    <p:extLst>
      <p:ext uri="{BB962C8B-B14F-4D97-AF65-F5344CB8AC3E}">
        <p14:creationId xmlns:p14="http://schemas.microsoft.com/office/powerpoint/2010/main" val="2034067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D6C929-7AA4-D284-EA28-761913DF55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ville&#10;&#10;Le contenu généré par l’IA peut être incorrect.">
            <a:extLst>
              <a:ext uri="{FF2B5EF4-FFF2-40B4-BE49-F238E27FC236}">
                <a16:creationId xmlns:a16="http://schemas.microsoft.com/office/drawing/2014/main" id="{99E13D01-1D15-C519-F5E3-788F140F24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6576" y="261000"/>
            <a:ext cx="4224000" cy="633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4766D8-13E7-8229-7801-62390B03B20C}"/>
              </a:ext>
            </a:extLst>
          </p:cNvPr>
          <p:cNvSpPr txBox="1"/>
          <p:nvPr/>
        </p:nvSpPr>
        <p:spPr>
          <a:xfrm>
            <a:off x="8217408" y="4011168"/>
            <a:ext cx="39745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Maison des 12-Apôtres, Montluçon (Allier).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370053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B05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288E423-F7AF-0416-F192-58D6457273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ciel&#10;&#10;Le contenu généré par l’IA peut être incorrect.">
            <a:extLst>
              <a:ext uri="{FF2B5EF4-FFF2-40B4-BE49-F238E27FC236}">
                <a16:creationId xmlns:a16="http://schemas.microsoft.com/office/drawing/2014/main" id="{E8E6BC74-886A-AB23-2B2E-46BCFB9F09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9423" y="279000"/>
            <a:ext cx="6313153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AB2973-3BB0-B9EC-BB79-CBDC1C210B8F}"/>
              </a:ext>
            </a:extLst>
          </p:cNvPr>
          <p:cNvSpPr txBox="1"/>
          <p:nvPr/>
        </p:nvSpPr>
        <p:spPr>
          <a:xfrm>
            <a:off x="196223" y="1731264"/>
            <a:ext cx="281635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La maison Enjalbert à Albi (Tarn), corondage de brique foraine avec décor de style Renaissance (XVIe siècle).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07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70C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0C70425-9E12-D825-7F4B-BA50907B73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ciel&#10;&#10;Le contenu généré par l’IA peut être incorrect.">
            <a:extLst>
              <a:ext uri="{FF2B5EF4-FFF2-40B4-BE49-F238E27FC236}">
                <a16:creationId xmlns:a16="http://schemas.microsoft.com/office/drawing/2014/main" id="{6ABB5B25-4159-3AB0-2788-750D8E17DF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3978" y="279000"/>
            <a:ext cx="4725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B1985B-0321-1632-562A-314444C46D8A}"/>
              </a:ext>
            </a:extLst>
          </p:cNvPr>
          <p:cNvSpPr txBox="1"/>
          <p:nvPr/>
        </p:nvSpPr>
        <p:spPr>
          <a:xfrm>
            <a:off x="8607552" y="1389888"/>
            <a:ext cx="342595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La maison </a:t>
            </a:r>
            <a:r>
              <a:rPr lang="fr-FR" sz="2800" b="1" dirty="0" err="1">
                <a:solidFill>
                  <a:schemeClr val="bg1"/>
                </a:solidFill>
              </a:rPr>
              <a:t>Kickelhain</a:t>
            </a:r>
            <a:r>
              <a:rPr lang="fr-FR" sz="2800" b="1" dirty="0">
                <a:solidFill>
                  <a:schemeClr val="bg1"/>
                </a:solidFill>
              </a:rPr>
              <a:t> à </a:t>
            </a:r>
            <a:r>
              <a:rPr lang="fr-FR" sz="2800" b="1" dirty="0" err="1">
                <a:solidFill>
                  <a:schemeClr val="bg1"/>
                </a:solidFill>
              </a:rPr>
              <a:t>Mosbach</a:t>
            </a:r>
            <a:r>
              <a:rPr lang="fr-FR" sz="2800" b="1" dirty="0">
                <a:solidFill>
                  <a:schemeClr val="bg1"/>
                </a:solidFill>
              </a:rPr>
              <a:t> (Bade-Wurtemberg) est, avec 52 m2 répartis sur deux étages, la plus petite maison à colombages habitée d'Allemagne.</a:t>
            </a:r>
          </a:p>
        </p:txBody>
      </p:sp>
    </p:spTree>
    <p:extLst>
      <p:ext uri="{BB962C8B-B14F-4D97-AF65-F5344CB8AC3E}">
        <p14:creationId xmlns:p14="http://schemas.microsoft.com/office/powerpoint/2010/main" val="575917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206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F12C61-9A3A-7336-23BC-7886B6F97A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126FFE97-7AB5-691E-8E87-9F6F1B65E4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9968" y="279000"/>
            <a:ext cx="8400000" cy="6300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702808-3779-1371-4117-CD536EF591A9}"/>
              </a:ext>
            </a:extLst>
          </p:cNvPr>
          <p:cNvSpPr txBox="1"/>
          <p:nvPr/>
        </p:nvSpPr>
        <p:spPr>
          <a:xfrm>
            <a:off x="186944" y="2487168"/>
            <a:ext cx="303580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Maison de 1525 dans le musée de plein air de Schönberg (Mecklembourg-Poméranie-Occidentale).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3514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6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0807659-9FE9-EE03-B473-E2B6A3B8FB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ville&#10;&#10;Le contenu généré par l’IA peut être incorrect.">
            <a:extLst>
              <a:ext uri="{FF2B5EF4-FFF2-40B4-BE49-F238E27FC236}">
                <a16:creationId xmlns:a16="http://schemas.microsoft.com/office/drawing/2014/main" id="{E8530542-0B21-76B5-E6A2-64D3EE928F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376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C1383E-4CAB-1673-4487-76BC0C13FF72}"/>
              </a:ext>
            </a:extLst>
          </p:cNvPr>
          <p:cNvSpPr txBox="1"/>
          <p:nvPr/>
        </p:nvSpPr>
        <p:spPr>
          <a:xfrm>
            <a:off x="8924544" y="1816084"/>
            <a:ext cx="248716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La maison Stiftsherrenhaus à Hamelin (Allemagne) (Basse-Saxe).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15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5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7DF5F70-24F0-84F6-24CE-D3E95733E3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bâtiment, plein air, toit, Cottage&#10;&#10;Le contenu généré par l’IA peut être incorrect.">
            <a:extLst>
              <a:ext uri="{FF2B5EF4-FFF2-40B4-BE49-F238E27FC236}">
                <a16:creationId xmlns:a16="http://schemas.microsoft.com/office/drawing/2014/main" id="{CC711843-4723-06D2-A01C-AC97C7174C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4197" y="279000"/>
            <a:ext cx="10378378" cy="6300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19D18E9-56AD-6A76-CF8C-31D8C5D37935}"/>
              </a:ext>
            </a:extLst>
          </p:cNvPr>
          <p:cNvSpPr txBox="1"/>
          <p:nvPr/>
        </p:nvSpPr>
        <p:spPr>
          <a:xfrm>
            <a:off x="2218944" y="6055780"/>
            <a:ext cx="8302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Maison campagnarde typique (Danemark).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566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70C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93ABCD-E9FE-711E-B781-AE5FDCB597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Le contenu généré par l’IA peut être incorrect.">
            <a:extLst>
              <a:ext uri="{FF2B5EF4-FFF2-40B4-BE49-F238E27FC236}">
                <a16:creationId xmlns:a16="http://schemas.microsoft.com/office/drawing/2014/main" id="{B8C673A6-6BC3-0BFE-B086-826685029EA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131" y="261000"/>
            <a:ext cx="8786655" cy="633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05BE6F-1E4C-03B3-6C62-60EEAE5E862A}"/>
              </a:ext>
            </a:extLst>
          </p:cNvPr>
          <p:cNvSpPr txBox="1"/>
          <p:nvPr/>
        </p:nvSpPr>
        <p:spPr>
          <a:xfrm>
            <a:off x="9339072" y="1950720"/>
            <a:ext cx="276758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Maison à colombages (monument historique) à Reichenbach (commune de Waldems) en Hesse.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274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3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975B052-9C10-9436-3012-82759199F3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ciel&#10;&#10;Le contenu généré par l’IA peut être incorrect.">
            <a:extLst>
              <a:ext uri="{FF2B5EF4-FFF2-40B4-BE49-F238E27FC236}">
                <a16:creationId xmlns:a16="http://schemas.microsoft.com/office/drawing/2014/main" id="{1872C264-78DD-4C1A-F053-1E25640CB2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7872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5CC138-813D-8509-6C4D-A9040D343465}"/>
              </a:ext>
            </a:extLst>
          </p:cNvPr>
          <p:cNvSpPr txBox="1"/>
          <p:nvPr/>
        </p:nvSpPr>
        <p:spPr>
          <a:xfrm>
            <a:off x="244128" y="3209544"/>
            <a:ext cx="33406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Grand Bailliage de Hildesheim en Basse-Saxe, 1662.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652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2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FCC8F3-D00F-110A-5723-1874C28136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fenêtre&#10;&#10;Le contenu généré par l’IA peut être incorrect.">
            <a:extLst>
              <a:ext uri="{FF2B5EF4-FFF2-40B4-BE49-F238E27FC236}">
                <a16:creationId xmlns:a16="http://schemas.microsoft.com/office/drawing/2014/main" id="{49FA466D-B02C-D480-05B5-CC97729386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7343" y="279000"/>
            <a:ext cx="4214703" cy="63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9297C74-116E-999E-1D2A-B85F8922A3C8}"/>
              </a:ext>
            </a:extLst>
          </p:cNvPr>
          <p:cNvSpPr txBox="1"/>
          <p:nvPr/>
        </p:nvSpPr>
        <p:spPr>
          <a:xfrm>
            <a:off x="8400288" y="1280160"/>
            <a:ext cx="277977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Alte Waage à Brunswick en Basse-Saxe, construite en 1534, détruite pendant la Seconde Guerre mondiale et reconstruite en 1994.</a:t>
            </a:r>
          </a:p>
        </p:txBody>
      </p:sp>
    </p:spTree>
    <p:extLst>
      <p:ext uri="{BB962C8B-B14F-4D97-AF65-F5344CB8AC3E}">
        <p14:creationId xmlns:p14="http://schemas.microsoft.com/office/powerpoint/2010/main" val="3495768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41DEA5F-815C-3328-4727-B6DF3E4F74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Voisinage&#10;&#10;Le contenu généré par l’IA peut être incorrect.">
            <a:extLst>
              <a:ext uri="{FF2B5EF4-FFF2-40B4-BE49-F238E27FC236}">
                <a16:creationId xmlns:a16="http://schemas.microsoft.com/office/drawing/2014/main" id="{89251B57-6C8C-CA7D-CEC2-904DA2E6015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6480" y="339960"/>
            <a:ext cx="9163012" cy="594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25B7C8-3D59-CCE4-B491-81CD72D5F4A2}"/>
              </a:ext>
            </a:extLst>
          </p:cNvPr>
          <p:cNvSpPr txBox="1"/>
          <p:nvPr/>
        </p:nvSpPr>
        <p:spPr>
          <a:xfrm>
            <a:off x="540044" y="3255264"/>
            <a:ext cx="19593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Maisons à Blumenau (Brésil).</a:t>
            </a:r>
          </a:p>
        </p:txBody>
      </p:sp>
    </p:spTree>
    <p:extLst>
      <p:ext uri="{BB962C8B-B14F-4D97-AF65-F5344CB8AC3E}">
        <p14:creationId xmlns:p14="http://schemas.microsoft.com/office/powerpoint/2010/main" val="308701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F788FD7-EF0D-A6C0-F96B-AAFC97E7D3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maison, arbre&#10;&#10;Le contenu généré par l’IA peut être incorrect.">
            <a:extLst>
              <a:ext uri="{FF2B5EF4-FFF2-40B4-BE49-F238E27FC236}">
                <a16:creationId xmlns:a16="http://schemas.microsoft.com/office/drawing/2014/main" id="{7536BC1F-92C5-046E-A00C-D3AD8F1791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456" y="279000"/>
            <a:ext cx="8255924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6086B1-E066-4AB6-19AF-934D6FEBBA7D}"/>
              </a:ext>
            </a:extLst>
          </p:cNvPr>
          <p:cNvSpPr txBox="1"/>
          <p:nvPr/>
        </p:nvSpPr>
        <p:spPr>
          <a:xfrm>
            <a:off x="8887968" y="3267456"/>
            <a:ext cx="25968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Inharri baserri à Ibaron (Labourd).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48229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7D7E8B-0A3D-16B3-D5C2-5AA65B144E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toit, Cottage&#10;&#10;Le contenu généré par l’IA peut être incorrect.">
            <a:extLst>
              <a:ext uri="{FF2B5EF4-FFF2-40B4-BE49-F238E27FC236}">
                <a16:creationId xmlns:a16="http://schemas.microsoft.com/office/drawing/2014/main" id="{86C79929-5A9A-761B-C2C3-D47F54D9FEF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7197" y="0"/>
            <a:ext cx="112976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99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1BE4586-8EB7-1B53-9FA6-BFBCED1D3E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nuage, ciel&#10;&#10;Le contenu généré par l’IA peut être incorrect.">
            <a:extLst>
              <a:ext uri="{FF2B5EF4-FFF2-40B4-BE49-F238E27FC236}">
                <a16:creationId xmlns:a16="http://schemas.microsoft.com/office/drawing/2014/main" id="{41EF3AE0-DE3B-C794-BBE0-51A2D61D649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7184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A98A761-2241-FC98-BD07-654E78CE2F66}"/>
              </a:ext>
            </a:extLst>
          </p:cNvPr>
          <p:cNvSpPr txBox="1"/>
          <p:nvPr/>
        </p:nvSpPr>
        <p:spPr>
          <a:xfrm>
            <a:off x="414816" y="3261360"/>
            <a:ext cx="281635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Maison à colombages de 1850 à Emmet, Wisconsin (États-Unis).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247024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575D81-A937-F25C-5691-8AC7848DA4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harrette, bâtiment, cheval&#10;&#10;Le contenu généré par l’IA peut être incorrect.">
            <a:extLst>
              <a:ext uri="{FF2B5EF4-FFF2-40B4-BE49-F238E27FC236}">
                <a16:creationId xmlns:a16="http://schemas.microsoft.com/office/drawing/2014/main" id="{47A96212-68F3-A8BC-417B-583A58EB2F2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235" y="279000"/>
            <a:ext cx="8373819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FAE3B0-DECA-A1F6-C7FC-0B249B8D45B0}"/>
              </a:ext>
            </a:extLst>
          </p:cNvPr>
          <p:cNvSpPr txBox="1"/>
          <p:nvPr/>
        </p:nvSpPr>
        <p:spPr>
          <a:xfrm>
            <a:off x="9166333" y="2343912"/>
            <a:ext cx="269443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Lafitte's Blacksmith Shop (construite avant 1772) à La Nouvelle-Orléans.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2142387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6680D5F-2ABF-140A-064C-4386FC89A5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lante&#10;&#10;Le contenu généré par l’IA peut être incorrect.">
            <a:extLst>
              <a:ext uri="{FF2B5EF4-FFF2-40B4-BE49-F238E27FC236}">
                <a16:creationId xmlns:a16="http://schemas.microsoft.com/office/drawing/2014/main" id="{17F2A253-F8BC-8EC8-9617-DB78C59B5C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7170" y="279000"/>
            <a:ext cx="7634936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492FA6-3663-3256-EADE-9D4A7EBB4596}"/>
              </a:ext>
            </a:extLst>
          </p:cNvPr>
          <p:cNvSpPr txBox="1"/>
          <p:nvPr/>
        </p:nvSpPr>
        <p:spPr>
          <a:xfrm>
            <a:off x="987552" y="3121152"/>
            <a:ext cx="327964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Maison à colombages à Mechelen (Pays-Bas).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950763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21DA232-953E-F811-67D9-A8190401C8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bâtiment&#10;&#10;Le contenu généré par l’IA peut être incorrect.">
            <a:extLst>
              <a:ext uri="{FF2B5EF4-FFF2-40B4-BE49-F238E27FC236}">
                <a16:creationId xmlns:a16="http://schemas.microsoft.com/office/drawing/2014/main" id="{4BE731B1-687E-0A7D-F538-0B2D9C078D1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976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9095F6-AB13-F056-6452-5A3F7FAA8CFB}"/>
              </a:ext>
            </a:extLst>
          </p:cNvPr>
          <p:cNvSpPr txBox="1"/>
          <p:nvPr/>
        </p:nvSpPr>
        <p:spPr>
          <a:xfrm>
            <a:off x="8842976" y="2231136"/>
            <a:ext cx="281635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Ancien couvent des Dominicaines de Pont-l'Évêque (Calvados, France)</a:t>
            </a:r>
          </a:p>
        </p:txBody>
      </p:sp>
    </p:spTree>
    <p:extLst>
      <p:ext uri="{BB962C8B-B14F-4D97-AF65-F5344CB8AC3E}">
        <p14:creationId xmlns:p14="http://schemas.microsoft.com/office/powerpoint/2010/main" val="1193134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29093E-4559-AB8D-9D35-F2AF7BC2F8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herbe, plein air, ciel&#10;&#10;Le contenu généré par l’IA peut être incorrect.">
            <a:extLst>
              <a:ext uri="{FF2B5EF4-FFF2-40B4-BE49-F238E27FC236}">
                <a16:creationId xmlns:a16="http://schemas.microsoft.com/office/drawing/2014/main" id="{16232192-79C5-BC12-D2AA-45974C09484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858" y="279000"/>
            <a:ext cx="10944283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7F2494-2243-FFAE-E59E-28344FA6C85F}"/>
              </a:ext>
            </a:extLst>
          </p:cNvPr>
          <p:cNvSpPr txBox="1"/>
          <p:nvPr/>
        </p:nvSpPr>
        <p:spPr>
          <a:xfrm>
            <a:off x="2694432" y="6055780"/>
            <a:ext cx="8327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Chaumière normande du Lieuvin (Eure).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6072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D225581-83F6-AF0E-FBE2-3193A0C3E7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vertébré, conque, Shankha, coquille&#10;&#10;Le contenu généré par l’IA peut être incorrect.">
            <a:extLst>
              <a:ext uri="{FF2B5EF4-FFF2-40B4-BE49-F238E27FC236}">
                <a16:creationId xmlns:a16="http://schemas.microsoft.com/office/drawing/2014/main" id="{7E9E5225-E0ED-DCC6-FE88-D179A074E8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" y="-28820"/>
            <a:ext cx="3714750" cy="3609975"/>
          </a:xfrm>
          <a:prstGeom prst="rect">
            <a:avLst/>
          </a:prstGeom>
        </p:spPr>
      </p:pic>
      <p:pic>
        <p:nvPicPr>
          <p:cNvPr id="5" name="Image 4" descr="Une image contenant invertébré, conque, coquille, Shankha&#10;&#10;Le contenu généré par l’IA peut être incorrect.">
            <a:extLst>
              <a:ext uri="{FF2B5EF4-FFF2-40B4-BE49-F238E27FC236}">
                <a16:creationId xmlns:a16="http://schemas.microsoft.com/office/drawing/2014/main" id="{1376F919-5469-5AD8-3378-E2B4C00FDE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05750" y="0"/>
            <a:ext cx="4286250" cy="416242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CCEE7DF-9CB7-C04F-C07B-05A6E6A26519}"/>
              </a:ext>
            </a:extLst>
          </p:cNvPr>
          <p:cNvSpPr txBox="1"/>
          <p:nvPr/>
        </p:nvSpPr>
        <p:spPr>
          <a:xfrm>
            <a:off x="3629406" y="219455"/>
            <a:ext cx="59009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Lorient Vous A présenté  Les Maisons à Colombages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D2FCA6A6-D763-DA36-DA10-C6D201659540}"/>
              </a:ext>
            </a:extLst>
          </p:cNvPr>
          <p:cNvSpPr txBox="1"/>
          <p:nvPr/>
        </p:nvSpPr>
        <p:spPr>
          <a:xfrm>
            <a:off x="3714750" y="1271097"/>
            <a:ext cx="42862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Sur Une Suggestion De </a:t>
            </a:r>
            <a:r>
              <a:rPr lang="fr-FR" sz="2800" b="1" dirty="0" err="1">
                <a:solidFill>
                  <a:srgbClr val="FFC000"/>
                </a:solidFill>
              </a:rPr>
              <a:t>JackDidier</a:t>
            </a:r>
            <a:endParaRPr lang="fr-FR" sz="2800" b="1" dirty="0">
              <a:solidFill>
                <a:srgbClr val="FFC000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3E1CB9C1-0849-639C-7D13-4875ED8B56C0}"/>
              </a:ext>
            </a:extLst>
          </p:cNvPr>
          <p:cNvSpPr txBox="1"/>
          <p:nvPr/>
        </p:nvSpPr>
        <p:spPr>
          <a:xfrm>
            <a:off x="3798570" y="2322739"/>
            <a:ext cx="38770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Les Images Et Le son Du Net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587B31FA-575E-B3DC-7F2E-0E376220F127}"/>
              </a:ext>
            </a:extLst>
          </p:cNvPr>
          <p:cNvSpPr txBox="1"/>
          <p:nvPr/>
        </p:nvSpPr>
        <p:spPr>
          <a:xfrm>
            <a:off x="4892040" y="3374381"/>
            <a:ext cx="3108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Daniel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D1D6E2C-4E8C-9CC7-80F4-4E5701A34975}"/>
              </a:ext>
            </a:extLst>
          </p:cNvPr>
          <p:cNvSpPr/>
          <p:nvPr/>
        </p:nvSpPr>
        <p:spPr>
          <a:xfrm>
            <a:off x="4286251" y="4162425"/>
            <a:ext cx="2492501" cy="860679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2" name="Image 11" descr="Une image contenant Police, Graphique, écriture manuscrite, texte&#10;&#10;Le contenu généré par l’IA peut être incorrect.">
            <a:extLst>
              <a:ext uri="{FF2B5EF4-FFF2-40B4-BE49-F238E27FC236}">
                <a16:creationId xmlns:a16="http://schemas.microsoft.com/office/drawing/2014/main" id="{2325BABC-1F9A-BB95-C14D-5FD62A19BB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8645" y="4235576"/>
            <a:ext cx="2047875" cy="714375"/>
          </a:xfrm>
          <a:prstGeom prst="rect">
            <a:avLst/>
          </a:prstGeom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DE2D7F9C-C700-0361-6B73-F0B6B29F7A8F}"/>
              </a:ext>
            </a:extLst>
          </p:cNvPr>
          <p:cNvSpPr txBox="1"/>
          <p:nvPr/>
        </p:nvSpPr>
        <p:spPr>
          <a:xfrm>
            <a:off x="719328" y="3955184"/>
            <a:ext cx="5376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www.papy16.net</a:t>
            </a:r>
          </a:p>
        </p:txBody>
      </p:sp>
      <p:pic>
        <p:nvPicPr>
          <p:cNvPr id="15" name="Image 14" descr="Une image contenant Police, écriture manuscrite, calligraphie, typographie&#10;&#10;Le contenu généré par l’IA peut être incorrect.">
            <a:extLst>
              <a:ext uri="{FF2B5EF4-FFF2-40B4-BE49-F238E27FC236}">
                <a16:creationId xmlns:a16="http://schemas.microsoft.com/office/drawing/2014/main" id="{C79B058F-DC4B-1000-64B1-A50D03582A9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1212" y="3824217"/>
            <a:ext cx="4762500" cy="247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wheel spokes="1"/>
      </p:transition>
    </mc:Choice>
    <mc:Fallback xmlns="">
      <p:transition spd="slow" advClick="0" advTm="12000">
        <p:wheel spokes="1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376</Words>
  <Application>Microsoft Office PowerPoint</Application>
  <PresentationFormat>Grand écran</PresentationFormat>
  <Paragraphs>33</Paragraphs>
  <Slides>29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9</cp:revision>
  <dcterms:created xsi:type="dcterms:W3CDTF">2025-12-12T13:49:45Z</dcterms:created>
  <dcterms:modified xsi:type="dcterms:W3CDTF">2026-01-23T03:03:11Z</dcterms:modified>
</cp:coreProperties>
</file>