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7" r:id="rId3"/>
    <p:sldId id="257" r:id="rId4"/>
    <p:sldId id="258" r:id="rId5"/>
    <p:sldId id="259" r:id="rId6"/>
    <p:sldId id="260" r:id="rId7"/>
    <p:sldId id="261" r:id="rId8"/>
    <p:sldId id="263" r:id="rId9"/>
    <p:sldId id="262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50" autoAdjust="0"/>
    <p:restoredTop sz="94660"/>
  </p:normalViewPr>
  <p:slideViewPr>
    <p:cSldViewPr snapToGrid="0">
      <p:cViewPr varScale="1">
        <p:scale>
          <a:sx n="63" d="100"/>
          <a:sy n="63" d="100"/>
        </p:scale>
        <p:origin x="552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E14160-CAFC-19F8-ED20-D351D05A9D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C011DD8-20A6-49A7-9D2A-B1F2CBED72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BC3DC16-B4DC-5CC1-085A-3614DDEABF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8C4A152-BD99-2842-2136-FB1C059C7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B8AABC8-BE52-2736-1E46-8C39E8150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214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FC4796-199F-6D1B-1674-D08B52876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E48CFB7-1CC6-9DFF-66D0-E624EE7F82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8B9B1E-3C22-4ACE-B6F4-EDAE06537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FFF9691-F84E-402F-F90B-0ACFBFF06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CD4DF1D-9A03-26D9-3EDD-E883B75356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1134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508E3E-EDFC-E804-1DD8-F4DDF8803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669CDD5-72F5-924D-F564-DAFBE7F788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FADF8E4-2979-15F8-F634-BF71481C25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964761F-08D2-4432-A6F8-552375830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FBE31FB-74B9-BFC7-1841-136C75711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136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EB4C78-260D-4C2F-58C9-33B03E206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6074B0C-E885-A1CC-F553-B525209B88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245B8EC-1DFA-DC87-E67D-6ACE6D0361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08243C2-2D00-5B68-083F-7C61EC13BE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EA2F89B-E255-D280-467A-45033DC9C0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538ADF1-6C0C-DAD7-2DDE-ABF5EDF0D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93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DF8B94-4D96-D911-CDFB-8E0C89441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1DD3938-AB50-43D0-FCE9-E8EB2CA595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A56FD29-EEF3-2B1B-1DCA-BEF3B5B66E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40B1F8C-E7B0-F702-C64E-5CE315F9F3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CDEF5A8-49AB-F503-63B2-7E2D69BF80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82A7B62-9A3B-39BB-0780-68DADCAEF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8AC4179-3EDA-9878-5010-70A071E10C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ABFC0FB-570E-4E43-2A28-723452D15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8590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918D90-2FD8-5B99-CFAA-DB82B898F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5573F36-AEB2-C58F-8475-E400A6A2A2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4228E34-F962-F5DB-589D-A1DCAB836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16273D0-CCBF-24ED-A1D7-3E9C0C2E2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794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DD2D57B-B0C2-B8AD-3F91-16FE2BD09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AA2270E-D018-C27C-EC1D-A2495E385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64707E4-F119-ADFD-3DEC-6AF4C0609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17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CC3454-F008-C39C-2AB2-7952832D4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15A1579-8699-934B-1F4B-B5E43AE97E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BF96D33-06AF-9767-89CC-CF0B00F2C4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0F3ECF5-186A-9AD9-0091-26D15E45D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0032F8F-40EB-DDE7-DCF3-9507FBA18F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4E5685D-0385-F436-8FA5-7463368ABA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522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B222B3-63D0-2E9E-B8D3-0F01BC339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2C8FD2A-C5C8-F5A6-2F35-F7DCA8435C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B63DD69-7C5F-FDCF-0237-9C17BA0D07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F9E3B9E-999D-2961-B379-E415A70C0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1B9D2D6-BA35-7E27-73D6-EF944A043C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7817904-2CD0-ADF3-9ACC-1C702178B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3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3B5355-F8FA-2B46-49D3-BAE7FDE0B8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330652A-31D6-2DFD-E919-DE7150BFC9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0EA1AA4-00C6-4916-E929-1E6C7362D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75A2CEB-01B4-0D35-3B3B-C966386C4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E5B5ED2-EABD-4382-1AC9-60DBE90BE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4459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BC1D75A-864C-F01C-40AD-CCF494C8D9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057B65-03C9-2DE4-C674-F81CD1520B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C88B65-240D-11AD-BE9A-E44D08683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850A4C3-56CD-0417-4B89-302D7AFCA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7B47F7B-30CA-6D75-302B-997FB22C7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6698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2687C3D-5833-EFC3-A769-BA711FD965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18ACF33-EDA8-459D-EE5C-02E6128B4E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0AF4EA-9943-C057-0B1B-816AFD7F89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0A34267-0850-4345-A36D-DE03F74CB36B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BA2AB4-0087-D012-0E64-FAD762DD66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CC454CF-5DE1-927F-48EC-B153A4F660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111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gif"/><Relationship Id="rId4" Type="http://schemas.openxmlformats.org/officeDocument/2006/relationships/image" Target="../media/image3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7030A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able basse, intérieur, table, mur&#10;&#10;Le contenu généré par l’IA peut être incorrect.">
            <a:extLst>
              <a:ext uri="{FF2B5EF4-FFF2-40B4-BE49-F238E27FC236}">
                <a16:creationId xmlns:a16="http://schemas.microsoft.com/office/drawing/2014/main" id="{CF6958AF-09A1-06A8-F19B-DBBD4F88B42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5114" y="279000"/>
            <a:ext cx="4596566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263D1F-29AB-C0AB-6F21-B8D8C197B649}"/>
              </a:ext>
            </a:extLst>
          </p:cNvPr>
          <p:cNvSpPr txBox="1"/>
          <p:nvPr/>
        </p:nvSpPr>
        <p:spPr>
          <a:xfrm>
            <a:off x="8251680" y="3035808"/>
            <a:ext cx="334060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Fresque de la mosaïste Mathilde Jonquière pour la boutique Cartier de Genève, octobre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4F1F115-16F4-CC1E-CE33-DC64EA779702}"/>
              </a:ext>
            </a:extLst>
          </p:cNvPr>
          <p:cNvSpPr txBox="1"/>
          <p:nvPr/>
        </p:nvSpPr>
        <p:spPr>
          <a:xfrm>
            <a:off x="8412480" y="841248"/>
            <a:ext cx="3657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Artisans D’Art</a:t>
            </a:r>
          </a:p>
        </p:txBody>
      </p:sp>
    </p:spTree>
    <p:extLst>
      <p:ext uri="{BB962C8B-B14F-4D97-AF65-F5344CB8AC3E}">
        <p14:creationId xmlns:p14="http://schemas.microsoft.com/office/powerpoint/2010/main" val="2643429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  <p:sndAc>
          <p:stSnd loop="1">
            <p:snd r:embed="rId2" name="Memory by Mantovani ♥ ♪ ♥ ♫ ♥ [JSTJqKgFEIc]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Memory by Mantovani ♥ ♪ ♥ ♫ ♥ [JSTJqKgFEIc]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CC7FCBB2-2FFE-9901-70CA-713E1E572AC2}"/>
              </a:ext>
            </a:extLst>
          </p:cNvPr>
          <p:cNvSpPr txBox="1"/>
          <p:nvPr/>
        </p:nvSpPr>
        <p:spPr>
          <a:xfrm>
            <a:off x="292608" y="305068"/>
            <a:ext cx="11606784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L’artisanat est la transformation de produits ou la mise en œuvre de services grâce à un savoir-faire particulier et hors contexte industriel de masse : l'artisan assure en général tous les stades de sa transformation, de réparation ou de prestation de services, et leur commercialisation. C'est aussi une identité individuelle et collective (appartenance à une catégorie de métiers plus ou moins créatifs et de professions généralement indépendantes)</a:t>
            </a:r>
          </a:p>
        </p:txBody>
      </p:sp>
    </p:spTree>
    <p:extLst>
      <p:ext uri="{BB962C8B-B14F-4D97-AF65-F5344CB8AC3E}">
        <p14:creationId xmlns:p14="http://schemas.microsoft.com/office/powerpoint/2010/main" val="2240805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6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C5344B5-86C1-CA63-170A-145675DD29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ol, meubles, intérieur, décoration d’intérieur&#10;&#10;Le contenu généré par l’IA peut être incorrect.">
            <a:extLst>
              <a:ext uri="{FF2B5EF4-FFF2-40B4-BE49-F238E27FC236}">
                <a16:creationId xmlns:a16="http://schemas.microsoft.com/office/drawing/2014/main" id="{1983DFD7-A41B-3C28-4AD5-C835D2BE44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7544" y="279000"/>
            <a:ext cx="9444412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FA7D95-BA40-840B-3489-DA6DA7CF7898}"/>
              </a:ext>
            </a:extLst>
          </p:cNvPr>
          <p:cNvSpPr txBox="1"/>
          <p:nvPr/>
        </p:nvSpPr>
        <p:spPr>
          <a:xfrm>
            <a:off x="121920" y="1758697"/>
            <a:ext cx="244754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Le bar du pavillon Nicolas Ruinart au 4, rue des Crayères à Reims, décoré par le verrier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98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5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35B2A1-CE15-A1E6-1B14-828AC16162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vitrail, bâtiment, fenêtre&#10;&#10;Le contenu généré par l’IA peut être incorrect.">
            <a:extLst>
              <a:ext uri="{FF2B5EF4-FFF2-40B4-BE49-F238E27FC236}">
                <a16:creationId xmlns:a16="http://schemas.microsoft.com/office/drawing/2014/main" id="{A6BEB12C-7B8E-BAD9-00A3-72BA5FA123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9446" y="279000"/>
            <a:ext cx="4613272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96AAC4-A8C8-83C0-C4C6-BBC4DDBFC5BF}"/>
              </a:ext>
            </a:extLst>
          </p:cNvPr>
          <p:cNvSpPr txBox="1"/>
          <p:nvPr/>
        </p:nvSpPr>
        <p:spPr>
          <a:xfrm>
            <a:off x="8436864" y="2657856"/>
            <a:ext cx="34381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Détail de la rose du chœur, 1er quart du 13e siècle, cathédrale Notre-Dame de Laon,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254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3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9B6FA61-FD31-0443-AAF3-D3A8CD5DA5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vitrail, bâtiment, verre&#10;&#10;Le contenu généré par l’IA peut être incorrect.">
            <a:extLst>
              <a:ext uri="{FF2B5EF4-FFF2-40B4-BE49-F238E27FC236}">
                <a16:creationId xmlns:a16="http://schemas.microsoft.com/office/drawing/2014/main" id="{0FB3A18C-5C46-EE36-06FE-0F27A96B66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6646" y="397779"/>
            <a:ext cx="9432000" cy="501075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73BEF3-766E-E6A8-B070-C9B1B6AAF592}"/>
              </a:ext>
            </a:extLst>
          </p:cNvPr>
          <p:cNvSpPr txBox="1"/>
          <p:nvPr/>
        </p:nvSpPr>
        <p:spPr>
          <a:xfrm>
            <a:off x="1166646" y="5473005"/>
            <a:ext cx="102534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Cathédrale de Chartres, Transept, Vitrail de la Vie de saint </a:t>
            </a:r>
            <a:r>
              <a:rPr lang="fr-FR" sz="2800" b="1" dirty="0" err="1">
                <a:solidFill>
                  <a:schemeClr val="bg1"/>
                </a:solidFill>
              </a:rPr>
              <a:t>Appolinaire</a:t>
            </a:r>
            <a:r>
              <a:rPr lang="fr-FR" sz="2800" b="1" dirty="0">
                <a:solidFill>
                  <a:schemeClr val="bg1"/>
                </a:solidFill>
              </a:rPr>
              <a:t>. Partie en grisaille de la partie inférieure : le chanoine Thierry agenouillé devant la Vierge à l'Enfant, 1328.</a:t>
            </a:r>
          </a:p>
        </p:txBody>
      </p:sp>
    </p:spTree>
    <p:extLst>
      <p:ext uri="{BB962C8B-B14F-4D97-AF65-F5344CB8AC3E}">
        <p14:creationId xmlns:p14="http://schemas.microsoft.com/office/powerpoint/2010/main" val="3240397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9B0C6A9-58B9-1704-BE94-EA4A59107C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église, Visage humain, vitrail&#10;&#10;Le contenu généré par l’IA peut être incorrect.">
            <a:extLst>
              <a:ext uri="{FF2B5EF4-FFF2-40B4-BE49-F238E27FC236}">
                <a16:creationId xmlns:a16="http://schemas.microsoft.com/office/drawing/2014/main" id="{D6479C99-363E-EA14-908A-AC1B249FF6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6442" y="261000"/>
            <a:ext cx="4752000" cy="633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17444E-8CD6-93ED-FE0A-90FA276E3707}"/>
              </a:ext>
            </a:extLst>
          </p:cNvPr>
          <p:cNvSpPr txBox="1"/>
          <p:nvPr/>
        </p:nvSpPr>
        <p:spPr>
          <a:xfrm>
            <a:off x="487680" y="609600"/>
            <a:ext cx="2633472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Vitrail commémoratif Cooper, Église Saint-Pierre, Great Berkhamsted (en), par Nathaniel Westlake (en), en mémoire de l’industriel William Cooper (1813-1885).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092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C1DA6E-35C2-4FDC-68BF-E21AFCA211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trail, Visage humain, habits, art&#10;&#10;Le contenu généré par l’IA peut être incorrect.">
            <a:extLst>
              <a:ext uri="{FF2B5EF4-FFF2-40B4-BE49-F238E27FC236}">
                <a16:creationId xmlns:a16="http://schemas.microsoft.com/office/drawing/2014/main" id="{A7547E9B-351D-6FFD-5927-1357F7F8F7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445" y="261000"/>
            <a:ext cx="9364979" cy="633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6B8DFD-7D39-FF8E-6EBF-0C2F78D41D09}"/>
              </a:ext>
            </a:extLst>
          </p:cNvPr>
          <p:cNvSpPr txBox="1"/>
          <p:nvPr/>
        </p:nvSpPr>
        <p:spPr>
          <a:xfrm>
            <a:off x="9742931" y="2414016"/>
            <a:ext cx="220162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Vitrail de Louis Comfort Tiffany, Université Yale, 1890.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0084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D0762F-6898-E40B-092E-460A5F7A0B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monument, art, Sculpture sur pierre&#10;&#10;Le contenu généré par l’IA peut être incorrect.">
            <a:extLst>
              <a:ext uri="{FF2B5EF4-FFF2-40B4-BE49-F238E27FC236}">
                <a16:creationId xmlns:a16="http://schemas.microsoft.com/office/drawing/2014/main" id="{C21AEBA1-3B6E-C751-2FDB-A5E65CB2ED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306" y="279000"/>
            <a:ext cx="3537595" cy="63000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971BB58C-AD6C-EE89-D8E1-91192BA45611}"/>
              </a:ext>
            </a:extLst>
          </p:cNvPr>
          <p:cNvSpPr txBox="1"/>
          <p:nvPr/>
        </p:nvSpPr>
        <p:spPr>
          <a:xfrm>
            <a:off x="323525" y="3645408"/>
            <a:ext cx="38160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Persée tenant la tête de Méduse, Musée du Vatican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3725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FF389C-5391-8D3D-D3C5-E5FAC85554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 classique, blanc, noir et blanc&#10;&#10;Le contenu généré par l’IA peut être incorrect.">
            <a:extLst>
              <a:ext uri="{FF2B5EF4-FFF2-40B4-BE49-F238E27FC236}">
                <a16:creationId xmlns:a16="http://schemas.microsoft.com/office/drawing/2014/main" id="{1585EA40-D4F6-CB09-CD9B-58629F9329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1504" y="279000"/>
            <a:ext cx="3537595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DAD71D-EC82-9A87-CA5C-22A66D9D66E5}"/>
              </a:ext>
            </a:extLst>
          </p:cNvPr>
          <p:cNvSpPr txBox="1"/>
          <p:nvPr/>
        </p:nvSpPr>
        <p:spPr>
          <a:xfrm>
            <a:off x="8790432" y="3240024"/>
            <a:ext cx="2718816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La Victoire ailée de </a:t>
            </a:r>
            <a:r>
              <a:rPr lang="fr-FR" sz="2800" b="1" dirty="0">
                <a:solidFill>
                  <a:schemeClr val="bg1"/>
                </a:solidFill>
              </a:rPr>
              <a:t>Samothrace, Musée du </a:t>
            </a:r>
            <a:r>
              <a:rPr lang="fr-FR" dirty="0"/>
              <a:t>Louvre</a:t>
            </a:r>
          </a:p>
        </p:txBody>
      </p:sp>
    </p:spTree>
    <p:extLst>
      <p:ext uri="{BB962C8B-B14F-4D97-AF65-F5344CB8AC3E}">
        <p14:creationId xmlns:p14="http://schemas.microsoft.com/office/powerpoint/2010/main" val="1728988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CDDA27-8D07-86F5-9198-1D84474C18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bâtiment, Sculpture classique, monument&#10;&#10;Le contenu généré par l’IA peut être incorrect.">
            <a:extLst>
              <a:ext uri="{FF2B5EF4-FFF2-40B4-BE49-F238E27FC236}">
                <a16:creationId xmlns:a16="http://schemas.microsoft.com/office/drawing/2014/main" id="{4C5CFB8E-42B1-15B7-5E73-0DF43FC443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7202" y="279000"/>
            <a:ext cx="3537595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9AF945-663D-7AC2-E754-232447B6EB2C}"/>
              </a:ext>
            </a:extLst>
          </p:cNvPr>
          <p:cNvSpPr txBox="1"/>
          <p:nvPr/>
        </p:nvSpPr>
        <p:spPr>
          <a:xfrm>
            <a:off x="1011936" y="3429000"/>
            <a:ext cx="34381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L’Enlèvement de Proserpine, Rome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0305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000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460D0D7-E9E8-AC9F-B96D-E82F517472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statue, sculpture, ciel&#10;&#10;Le contenu généré par l’IA peut être incorrect.">
            <a:extLst>
              <a:ext uri="{FF2B5EF4-FFF2-40B4-BE49-F238E27FC236}">
                <a16:creationId xmlns:a16="http://schemas.microsoft.com/office/drawing/2014/main" id="{91FF0FBC-B41D-7706-1FC4-4B3DB59826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1495" y="279000"/>
            <a:ext cx="3537595" cy="63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55C1542-F768-489A-2196-7571FC7460F8}"/>
              </a:ext>
            </a:extLst>
          </p:cNvPr>
          <p:cNvSpPr txBox="1"/>
          <p:nvPr/>
        </p:nvSpPr>
        <p:spPr>
          <a:xfrm>
            <a:off x="8083296" y="2962656"/>
            <a:ext cx="3657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La Terrasse des Lions, Délos en Grèce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2350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C00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9FF0AB-3FE3-95A9-C40E-A1E32F2311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ocher, statue&#10;&#10;Le contenu généré par l’IA peut être incorrect.">
            <a:extLst>
              <a:ext uri="{FF2B5EF4-FFF2-40B4-BE49-F238E27FC236}">
                <a16:creationId xmlns:a16="http://schemas.microsoft.com/office/drawing/2014/main" id="{B6A2F059-4A4B-19DD-97BD-DAFD8AB931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2723" y="279000"/>
            <a:ext cx="3537596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ED9492-2E66-0183-AD8C-C6CB630FA61F}"/>
              </a:ext>
            </a:extLst>
          </p:cNvPr>
          <p:cNvSpPr txBox="1"/>
          <p:nvPr/>
        </p:nvSpPr>
        <p:spPr>
          <a:xfrm>
            <a:off x="999744" y="3816096"/>
            <a:ext cx="30967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Le Mont Rushmore, USA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4201163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FF0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BB77F16-004D-0AF1-E305-B568148849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tatue, nuage&#10;&#10;Le contenu généré par l’IA peut être incorrect.">
            <a:extLst>
              <a:ext uri="{FF2B5EF4-FFF2-40B4-BE49-F238E27FC236}">
                <a16:creationId xmlns:a16="http://schemas.microsoft.com/office/drawing/2014/main" id="{FE761247-E9DA-6E6A-B5D2-66B762C967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8073" y="459000"/>
            <a:ext cx="3335446" cy="594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C1D2A0-F088-C085-8868-1925912EE3DF}"/>
              </a:ext>
            </a:extLst>
          </p:cNvPr>
          <p:cNvSpPr txBox="1"/>
          <p:nvPr/>
        </p:nvSpPr>
        <p:spPr>
          <a:xfrm>
            <a:off x="7900416" y="3035808"/>
            <a:ext cx="36454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Le Bouddha de Tian Tan, Hong Kong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2034067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D6C929-7AA4-D284-EA28-761913DF55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sculpture, plein air, herbe&#10;&#10;Le contenu généré par l’IA peut être incorrect.">
            <a:extLst>
              <a:ext uri="{FF2B5EF4-FFF2-40B4-BE49-F238E27FC236}">
                <a16:creationId xmlns:a16="http://schemas.microsoft.com/office/drawing/2014/main" id="{B1E05BDC-FB76-0BFA-DDC3-00347E084F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8612" y="279000"/>
            <a:ext cx="3537596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D8CAE0-F1F7-B5C9-BF6B-4BD2DE270E24}"/>
              </a:ext>
            </a:extLst>
          </p:cNvPr>
          <p:cNvSpPr txBox="1"/>
          <p:nvPr/>
        </p:nvSpPr>
        <p:spPr>
          <a:xfrm>
            <a:off x="682752" y="3316224"/>
            <a:ext cx="42062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La Mère-Patrie à Volgograd, Russie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370053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B05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288E423-F7AF-0416-F192-58D6457273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isan, personne, intérieur, outil&#10;&#10;Le contenu généré par l’IA peut être incorrect.">
            <a:extLst>
              <a:ext uri="{FF2B5EF4-FFF2-40B4-BE49-F238E27FC236}">
                <a16:creationId xmlns:a16="http://schemas.microsoft.com/office/drawing/2014/main" id="{3FDF33DB-427F-644D-A921-A2DF9FFDFA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5139" y="279000"/>
            <a:ext cx="9450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07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70C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0C70425-9E12-D825-7F4B-BA50907B73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outeille, intérieur, mur, art&#10;&#10;Le contenu généré par l’IA peut être incorrect.">
            <a:extLst>
              <a:ext uri="{FF2B5EF4-FFF2-40B4-BE49-F238E27FC236}">
                <a16:creationId xmlns:a16="http://schemas.microsoft.com/office/drawing/2014/main" id="{B655FBDC-704B-268C-9570-9A25417F87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056" y="261000"/>
            <a:ext cx="9502156" cy="633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723BD3-3B29-D6F2-4F91-D5F26699DAE8}"/>
              </a:ext>
            </a:extLst>
          </p:cNvPr>
          <p:cNvSpPr txBox="1"/>
          <p:nvPr/>
        </p:nvSpPr>
        <p:spPr>
          <a:xfrm>
            <a:off x="9919212" y="2913888"/>
            <a:ext cx="193852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L’artisanat d’Art, entre passion et savoir-faire.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5917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206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F12C61-9A3A-7336-23BC-7886B6F97A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beignet, formé&#10;&#10;Le contenu généré par l’IA peut être incorrect.">
            <a:extLst>
              <a:ext uri="{FF2B5EF4-FFF2-40B4-BE49-F238E27FC236}">
                <a16:creationId xmlns:a16="http://schemas.microsoft.com/office/drawing/2014/main" id="{616E97E3-3B77-2809-FB6C-FE0DC8CF80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3361" y="279000"/>
            <a:ext cx="9445277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514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6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0807659-9FE9-EE03-B473-E2B6A3B8FB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40A95471-03B3-39A2-90F8-A43837CE2F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96" y="369000"/>
            <a:ext cx="10928607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15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5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7DF5F70-24F0-84F6-24CE-D3E95733E3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our rapide, roue, transport, personne&#10;&#10;Le contenu généré par l’IA peut être incorrect.">
            <a:extLst>
              <a:ext uri="{FF2B5EF4-FFF2-40B4-BE49-F238E27FC236}">
                <a16:creationId xmlns:a16="http://schemas.microsoft.com/office/drawing/2014/main" id="{D888EDB6-6F6B-66AA-846C-F0430C7ACD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1579" y="261000"/>
            <a:ext cx="8873166" cy="63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66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70C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93ABCD-E9FE-711E-B781-AE5FDCB597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fleur, plein air, coquelicot&#10;&#10;Le contenu généré par l’IA peut être incorrect.">
            <a:extLst>
              <a:ext uri="{FF2B5EF4-FFF2-40B4-BE49-F238E27FC236}">
                <a16:creationId xmlns:a16="http://schemas.microsoft.com/office/drawing/2014/main" id="{1F09FA09-978E-A277-F468-17D445583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266700"/>
            <a:ext cx="9525000" cy="632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74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3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975B052-9C10-9436-3012-82759199F3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intérieur, habits, Apprentissage&#10;&#10;Le contenu généré par l’IA peut être incorrect.">
            <a:extLst>
              <a:ext uri="{FF2B5EF4-FFF2-40B4-BE49-F238E27FC236}">
                <a16:creationId xmlns:a16="http://schemas.microsoft.com/office/drawing/2014/main" id="{D98C9AAF-A5F6-4603-E4E9-FF68DA9A6D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8566" y="279000"/>
            <a:ext cx="9445277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652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FCC8F3-D00F-110A-5723-1874C28136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sée, Musée maritime, art, embarcation&#10;&#10;Le contenu généré par l’IA peut être incorrect.">
            <a:extLst>
              <a:ext uri="{FF2B5EF4-FFF2-40B4-BE49-F238E27FC236}">
                <a16:creationId xmlns:a16="http://schemas.microsoft.com/office/drawing/2014/main" id="{908F23DF-67A4-2A47-E7C0-B80D78B910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1" y="279000"/>
            <a:ext cx="11199998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E2A873-0CB9-EB71-2DC8-17A89FAD2A46}"/>
              </a:ext>
            </a:extLst>
          </p:cNvPr>
          <p:cNvSpPr txBox="1"/>
          <p:nvPr/>
        </p:nvSpPr>
        <p:spPr>
          <a:xfrm>
            <a:off x="1170432" y="5803392"/>
            <a:ext cx="101007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L'un des chefs-d'oeuvre du Musée national des arts et de l'artisanat de Chine à Pékin. 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768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41DEA5F-815C-3328-4727-B6DF3E4F74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nourriture, intérieur&#10;&#10;Le contenu généré par l’IA peut être incorrect.">
            <a:extLst>
              <a:ext uri="{FF2B5EF4-FFF2-40B4-BE49-F238E27FC236}">
                <a16:creationId xmlns:a16="http://schemas.microsoft.com/office/drawing/2014/main" id="{D6B9AFEE-3523-25BD-548B-1FDCF3E2F6D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3359" y="279000"/>
            <a:ext cx="7199997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B9ECF0-A862-9394-85C4-6FF955FCB34A}"/>
              </a:ext>
            </a:extLst>
          </p:cNvPr>
          <p:cNvSpPr txBox="1"/>
          <p:nvPr/>
        </p:nvSpPr>
        <p:spPr>
          <a:xfrm>
            <a:off x="963168" y="3816096"/>
            <a:ext cx="34137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Les femmes dans l'Artisanat d'Art</a:t>
            </a:r>
            <a:endParaRPr lang="fr-FR" sz="28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BA02F39-C3EF-3259-1FB6-F32158A9E4DE}"/>
              </a:ext>
            </a:extLst>
          </p:cNvPr>
          <p:cNvSpPr txBox="1"/>
          <p:nvPr/>
        </p:nvSpPr>
        <p:spPr>
          <a:xfrm>
            <a:off x="1072896" y="2692866"/>
            <a:ext cx="31943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gravure  Julia Robert</a:t>
            </a:r>
          </a:p>
        </p:txBody>
      </p:sp>
    </p:spTree>
    <p:extLst>
      <p:ext uri="{BB962C8B-B14F-4D97-AF65-F5344CB8AC3E}">
        <p14:creationId xmlns:p14="http://schemas.microsoft.com/office/powerpoint/2010/main" val="308701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F788FD7-EF0D-A6C0-F96B-AAFC97E7D3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dessin, Dessin d’enfant&#10;&#10;Le contenu généré par l’IA peut être incorrect.">
            <a:extLst>
              <a:ext uri="{FF2B5EF4-FFF2-40B4-BE49-F238E27FC236}">
                <a16:creationId xmlns:a16="http://schemas.microsoft.com/office/drawing/2014/main" id="{89697B30-6DA8-7E88-A57F-CC056DFAF2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554" y="279000"/>
            <a:ext cx="8505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661010-3182-A16D-306D-40CA64F8995A}"/>
              </a:ext>
            </a:extLst>
          </p:cNvPr>
          <p:cNvSpPr txBox="1"/>
          <p:nvPr/>
        </p:nvSpPr>
        <p:spPr>
          <a:xfrm>
            <a:off x="9339072" y="3218688"/>
            <a:ext cx="2353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Daniel via dessin main levée gros plan_2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8229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7D7E8B-0A3D-16B3-D5C2-5AA65B144E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sculpture, art, Sculpture en bronze, sculpture sur bois&#10;&#10;Le contenu généré par l’IA peut être incorrect.">
            <a:extLst>
              <a:ext uri="{FF2B5EF4-FFF2-40B4-BE49-F238E27FC236}">
                <a16:creationId xmlns:a16="http://schemas.microsoft.com/office/drawing/2014/main" id="{245017F5-60E3-FC2E-C9C4-287601CA54A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3018" y="279000"/>
            <a:ext cx="4725000" cy="63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08B4D75-8F70-4AD4-F15F-E98878600392}"/>
              </a:ext>
            </a:extLst>
          </p:cNvPr>
          <p:cNvSpPr txBox="1"/>
          <p:nvPr/>
        </p:nvSpPr>
        <p:spPr>
          <a:xfrm>
            <a:off x="316992" y="3657600"/>
            <a:ext cx="31455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La tête de cheval sculpté En Chocolat</a:t>
            </a:r>
          </a:p>
        </p:txBody>
      </p:sp>
    </p:spTree>
    <p:extLst>
      <p:ext uri="{BB962C8B-B14F-4D97-AF65-F5344CB8AC3E}">
        <p14:creationId xmlns:p14="http://schemas.microsoft.com/office/powerpoint/2010/main" val="141499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1BE4586-8EB7-1B53-9FA6-BFBCED1D3E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vase, art&#10;&#10;Le contenu généré par l’IA peut être incorrect.">
            <a:extLst>
              <a:ext uri="{FF2B5EF4-FFF2-40B4-BE49-F238E27FC236}">
                <a16:creationId xmlns:a16="http://schemas.microsoft.com/office/drawing/2014/main" id="{E91B226B-A0E9-17A0-2844-F06CB83C0C5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0960" y="261000"/>
            <a:ext cx="4224000" cy="633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3E6E8E-78F0-5779-7BAC-29B193213BCE}"/>
              </a:ext>
            </a:extLst>
          </p:cNvPr>
          <p:cNvSpPr txBox="1"/>
          <p:nvPr/>
        </p:nvSpPr>
        <p:spPr>
          <a:xfrm>
            <a:off x="8229600" y="2990088"/>
            <a:ext cx="312115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 Le buste de René Lalique tout en chocolat et sucre, est exposé à la Villa </a:t>
            </a:r>
          </a:p>
        </p:txBody>
      </p:sp>
    </p:spTree>
    <p:extLst>
      <p:ext uri="{BB962C8B-B14F-4D97-AF65-F5344CB8AC3E}">
        <p14:creationId xmlns:p14="http://schemas.microsoft.com/office/powerpoint/2010/main" val="247024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575D81-A937-F25C-5691-8AC7848DA4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miroir, bronze, Photographie de nature morte&#10;&#10;Le contenu généré par l’IA peut être incorrect.">
            <a:extLst>
              <a:ext uri="{FF2B5EF4-FFF2-40B4-BE49-F238E27FC236}">
                <a16:creationId xmlns:a16="http://schemas.microsoft.com/office/drawing/2014/main" id="{3123F210-624A-3A60-3B7E-DDF2252850A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8500" y="353568"/>
            <a:ext cx="10455000" cy="590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036570-CE14-6C1A-3565-832E30BA386E}"/>
              </a:ext>
            </a:extLst>
          </p:cNvPr>
          <p:cNvSpPr txBox="1"/>
          <p:nvPr/>
        </p:nvSpPr>
        <p:spPr>
          <a:xfrm>
            <a:off x="1219200" y="889522"/>
            <a:ext cx="206044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L’histoire chocolat remonte à des siècles, reliant diverses cultures anciennes à ce délice sucré</a:t>
            </a:r>
          </a:p>
        </p:txBody>
      </p:sp>
    </p:spTree>
    <p:extLst>
      <p:ext uri="{BB962C8B-B14F-4D97-AF65-F5344CB8AC3E}">
        <p14:creationId xmlns:p14="http://schemas.microsoft.com/office/powerpoint/2010/main" val="2142387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6680D5F-2ABF-140A-064C-4386FC89A5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bâtiment, marché, Commerce&#10;&#10;Le contenu généré par l’IA peut être incorrect.">
            <a:extLst>
              <a:ext uri="{FF2B5EF4-FFF2-40B4-BE49-F238E27FC236}">
                <a16:creationId xmlns:a16="http://schemas.microsoft.com/office/drawing/2014/main" id="{7B02AB91-B99D-24EE-F067-D8B21544F8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893" y="639000"/>
            <a:ext cx="9759273" cy="55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BCBEC4-72CE-B035-331C-7270E25DE346}"/>
              </a:ext>
            </a:extLst>
          </p:cNvPr>
          <p:cNvSpPr txBox="1"/>
          <p:nvPr/>
        </p:nvSpPr>
        <p:spPr>
          <a:xfrm>
            <a:off x="10216896" y="2365248"/>
            <a:ext cx="181660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Toulouse : le Salon Créateurs &amp; Artisans d’Art </a:t>
            </a:r>
          </a:p>
        </p:txBody>
      </p:sp>
    </p:spTree>
    <p:extLst>
      <p:ext uri="{BB962C8B-B14F-4D97-AF65-F5344CB8AC3E}">
        <p14:creationId xmlns:p14="http://schemas.microsoft.com/office/powerpoint/2010/main" val="950763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21DA232-953E-F811-67D9-A8190401C8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sphère, Presse-papiers, balle&#10;&#10;Le contenu généré par l’IA peut être incorrect.">
            <a:extLst>
              <a:ext uri="{FF2B5EF4-FFF2-40B4-BE49-F238E27FC236}">
                <a16:creationId xmlns:a16="http://schemas.microsoft.com/office/drawing/2014/main" id="{60ACF49C-5547-2756-47E7-A12AEAE7FBE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000" y="158517"/>
            <a:ext cx="10656000" cy="603929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448461-25D0-124C-F89C-F4E5032BADC3}"/>
              </a:ext>
            </a:extLst>
          </p:cNvPr>
          <p:cNvSpPr txBox="1"/>
          <p:nvPr/>
        </p:nvSpPr>
        <p:spPr>
          <a:xfrm>
            <a:off x="3889248" y="6176263"/>
            <a:ext cx="8302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Le verre : entre artisanat, art 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193134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29093E-4559-AB8D-9D35-F2AF7BC2F8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aquarium, Matière transparente, invertébré&#10;&#10;Le contenu généré par l’IA peut être incorrect.">
            <a:extLst>
              <a:ext uri="{FF2B5EF4-FFF2-40B4-BE49-F238E27FC236}">
                <a16:creationId xmlns:a16="http://schemas.microsoft.com/office/drawing/2014/main" id="{4EF17D81-FB10-8741-D3F8-EF1E47F993F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7960" y="279000"/>
            <a:ext cx="63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215429-86F0-1F18-F00C-14449E5CA44F}"/>
              </a:ext>
            </a:extLst>
          </p:cNvPr>
          <p:cNvSpPr txBox="1"/>
          <p:nvPr/>
        </p:nvSpPr>
        <p:spPr>
          <a:xfrm>
            <a:off x="789432" y="3429000"/>
            <a:ext cx="19385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Une Coupe</a:t>
            </a:r>
          </a:p>
        </p:txBody>
      </p:sp>
    </p:spTree>
    <p:extLst>
      <p:ext uri="{BB962C8B-B14F-4D97-AF65-F5344CB8AC3E}">
        <p14:creationId xmlns:p14="http://schemas.microsoft.com/office/powerpoint/2010/main" val="1166072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D225581-83F6-AF0E-FBE2-3193A0C3E7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riée, personne, robe de mariée, robe&#10;&#10;Le contenu généré par l’IA peut être incorrect.">
            <a:extLst>
              <a:ext uri="{FF2B5EF4-FFF2-40B4-BE49-F238E27FC236}">
                <a16:creationId xmlns:a16="http://schemas.microsoft.com/office/drawing/2014/main" id="{EC9077B3-533D-4268-42AF-03E151323B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7729" y="-85344"/>
            <a:ext cx="3600450" cy="3810000"/>
          </a:xfrm>
          <a:prstGeom prst="rect">
            <a:avLst/>
          </a:prstGeom>
        </p:spPr>
      </p:pic>
      <p:pic>
        <p:nvPicPr>
          <p:cNvPr id="7" name="Image 6" descr="Une image contenant robe de mariée, habits, personne, intérieur&#10;&#10;Le contenu généré par l’IA peut être incorrect.">
            <a:extLst>
              <a:ext uri="{FF2B5EF4-FFF2-40B4-BE49-F238E27FC236}">
                <a16:creationId xmlns:a16="http://schemas.microsoft.com/office/drawing/2014/main" id="{A2D02B78-7C5C-439D-05E6-E3C3F7A8C0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09281" y="-85344"/>
            <a:ext cx="3600450" cy="3810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60C8710E-FE8F-8A45-4595-308FC5C751D8}"/>
              </a:ext>
            </a:extLst>
          </p:cNvPr>
          <p:cNvSpPr txBox="1"/>
          <p:nvPr/>
        </p:nvSpPr>
        <p:spPr>
          <a:xfrm>
            <a:off x="3291840" y="332233"/>
            <a:ext cx="61935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Lorient Vous A présenté L’Artisans D’Art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D28986FA-ABDC-F7DD-8819-292DFCC40D7E}"/>
              </a:ext>
            </a:extLst>
          </p:cNvPr>
          <p:cNvSpPr txBox="1"/>
          <p:nvPr/>
        </p:nvSpPr>
        <p:spPr>
          <a:xfrm>
            <a:off x="3482721" y="1438656"/>
            <a:ext cx="55393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Sur La Suggestion De </a:t>
            </a:r>
            <a:r>
              <a:rPr lang="fr-FR" sz="2800" b="1" dirty="0" err="1">
                <a:solidFill>
                  <a:srgbClr val="FFC000"/>
                </a:solidFill>
              </a:rPr>
              <a:t>JackDidier</a:t>
            </a:r>
            <a:endParaRPr lang="fr-FR" sz="2800" b="1" dirty="0">
              <a:solidFill>
                <a:srgbClr val="FFC000"/>
              </a:solidFill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BDB337F7-45D1-C5D1-6871-7ABE697C1317}"/>
              </a:ext>
            </a:extLst>
          </p:cNvPr>
          <p:cNvSpPr txBox="1"/>
          <p:nvPr/>
        </p:nvSpPr>
        <p:spPr>
          <a:xfrm>
            <a:off x="3482720" y="2490217"/>
            <a:ext cx="5315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Les Images Et Le Son Du Net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542997DD-E690-0791-DC10-61174E66736D}"/>
              </a:ext>
            </a:extLst>
          </p:cNvPr>
          <p:cNvSpPr txBox="1"/>
          <p:nvPr/>
        </p:nvSpPr>
        <p:spPr>
          <a:xfrm>
            <a:off x="5449824" y="3321344"/>
            <a:ext cx="293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Daniel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56A038D-2332-3421-4037-995EF51EB18D}"/>
              </a:ext>
            </a:extLst>
          </p:cNvPr>
          <p:cNvSpPr/>
          <p:nvPr/>
        </p:nvSpPr>
        <p:spPr>
          <a:xfrm>
            <a:off x="4974336" y="4169664"/>
            <a:ext cx="2401824" cy="113385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4" name="Image 13" descr="Une image contenant Police, Graphique, écriture manuscrite, texte&#10;&#10;Le contenu généré par l’IA peut être incorrect.">
            <a:extLst>
              <a:ext uri="{FF2B5EF4-FFF2-40B4-BE49-F238E27FC236}">
                <a16:creationId xmlns:a16="http://schemas.microsoft.com/office/drawing/2014/main" id="{4502C2EA-6A9C-682E-337F-FB6053F4AA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2062" y="4473892"/>
            <a:ext cx="2047875" cy="714375"/>
          </a:xfrm>
          <a:prstGeom prst="rect">
            <a:avLst/>
          </a:prstGeom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A5B1C888-E68D-6AAF-7AF0-442690997356}"/>
              </a:ext>
            </a:extLst>
          </p:cNvPr>
          <p:cNvSpPr txBox="1"/>
          <p:nvPr/>
        </p:nvSpPr>
        <p:spPr>
          <a:xfrm>
            <a:off x="4620768" y="5852160"/>
            <a:ext cx="3767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www.papy16.net</a:t>
            </a:r>
          </a:p>
        </p:txBody>
      </p:sp>
      <p:pic>
        <p:nvPicPr>
          <p:cNvPr id="17" name="Image 16" descr="Une image contenant Police, écriture manuscrite, calligraphie, typographie&#10;&#10;Le contenu généré par l’IA peut être incorrect.">
            <a:extLst>
              <a:ext uri="{FF2B5EF4-FFF2-40B4-BE49-F238E27FC236}">
                <a16:creationId xmlns:a16="http://schemas.microsoft.com/office/drawing/2014/main" id="{8E288B76-E505-E269-2129-0589F07A7F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65" y="3690283"/>
            <a:ext cx="4762500" cy="247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369</Words>
  <Application>Microsoft Office PowerPoint</Application>
  <PresentationFormat>Grand écran</PresentationFormat>
  <Paragraphs>31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8</cp:revision>
  <dcterms:created xsi:type="dcterms:W3CDTF">2025-12-12T13:49:45Z</dcterms:created>
  <dcterms:modified xsi:type="dcterms:W3CDTF">2026-01-23T09:29:26Z</dcterms:modified>
</cp:coreProperties>
</file>