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379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Le contenu généré par l’IA peut être incorrect.">
            <a:extLst>
              <a:ext uri="{FF2B5EF4-FFF2-40B4-BE49-F238E27FC236}">
                <a16:creationId xmlns:a16="http://schemas.microsoft.com/office/drawing/2014/main" id="{55E7E300-2F55-8260-9EE6-129ED1C62B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7BACFD-966D-0864-91BA-868DBDCBC5EA}"/>
              </a:ext>
            </a:extLst>
          </p:cNvPr>
          <p:cNvSpPr txBox="1"/>
          <p:nvPr/>
        </p:nvSpPr>
        <p:spPr>
          <a:xfrm>
            <a:off x="4133088" y="279000"/>
            <a:ext cx="392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Marché Des Potiers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La chanson du potier [uLZMHc6ypig].wav"/>
          </p:stSnd>
        </p:sndAc>
      </p:transition>
    </mc:Choice>
    <mc:Fallback>
      <p:transition spd="slow" advClick="0" advTm="12000">
        <p:sndAc>
          <p:stSnd loop="1">
            <p:snd r:embed="rId2" name="La chanson du potier [uLZMHc6ypig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C3B98A4-3767-1156-BAC7-D2C86E872D18}"/>
              </a:ext>
            </a:extLst>
          </p:cNvPr>
          <p:cNvSpPr txBox="1"/>
          <p:nvPr/>
        </p:nvSpPr>
        <p:spPr>
          <a:xfrm>
            <a:off x="335680" y="612844"/>
            <a:ext cx="11520640" cy="563231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 terme poterie désigne des vases et récipients à usage essentiellement domestique ou culinaire réalisés en terre cuite poreuse qui peuvent demeurer bruts ou recevoir un revêtement glaçuré.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Par métonymie, le terme poterie désigne également la technique de production et l'atelier du potier.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Il est employé souvent à tort comme synonyme du terme plus large de céramique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erie, vase, céramique, intérieur&#10;&#10;Le contenu généré par l’IA peut être incorrect.">
            <a:extLst>
              <a:ext uri="{FF2B5EF4-FFF2-40B4-BE49-F238E27FC236}">
                <a16:creationId xmlns:a16="http://schemas.microsoft.com/office/drawing/2014/main" id="{0265251C-D69A-4971-33B2-BBD15154E8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866" y="279000"/>
            <a:ext cx="4725000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B6A08E-6D27-239D-4FD7-A697B8572BEE}"/>
              </a:ext>
            </a:extLst>
          </p:cNvPr>
          <p:cNvSpPr txBox="1"/>
          <p:nvPr/>
        </p:nvSpPr>
        <p:spPr>
          <a:xfrm>
            <a:off x="8461248" y="3099817"/>
            <a:ext cx="3218688" cy="181588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Cruche en poterie partiellement vernissée, Pays basque.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poterie, céramique, intérieur&#10;&#10;Le contenu généré par l’IA peut être incorrect.">
            <a:extLst>
              <a:ext uri="{FF2B5EF4-FFF2-40B4-BE49-F238E27FC236}">
                <a16:creationId xmlns:a16="http://schemas.microsoft.com/office/drawing/2014/main" id="{E9F6DC61-6595-ABD1-EE9C-9DF06663F0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8930" y="279000"/>
            <a:ext cx="567354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CFA68C-FBCE-5127-F249-46B7E1316B16}"/>
              </a:ext>
            </a:extLst>
          </p:cNvPr>
          <p:cNvSpPr txBox="1"/>
          <p:nvPr/>
        </p:nvSpPr>
        <p:spPr>
          <a:xfrm>
            <a:off x="451104" y="2380488"/>
            <a:ext cx="2389632" cy="310854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Vase de Belloy-sur-Somme, ~ 4500 av. J.C. (Musée de Picardie, Amiens).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intérieur, table&#10;&#10;Le contenu généré par l’IA peut être incorrect.">
            <a:extLst>
              <a:ext uri="{FF2B5EF4-FFF2-40B4-BE49-F238E27FC236}">
                <a16:creationId xmlns:a16="http://schemas.microsoft.com/office/drawing/2014/main" id="{78F28C5E-D717-C951-2110-EBBF654675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627" y="256275"/>
            <a:ext cx="4248000" cy="634545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93B8A-0C32-D283-1B0B-238B9EC35679}"/>
              </a:ext>
            </a:extLst>
          </p:cNvPr>
          <p:cNvSpPr txBox="1"/>
          <p:nvPr/>
        </p:nvSpPr>
        <p:spPr>
          <a:xfrm>
            <a:off x="8217408" y="2795016"/>
            <a:ext cx="3877056" cy="267765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Femme vendant des articles de poterie à la Feria de Texcoco, à Texcoco, dans l'État de Mexico.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poterie, céramique, intérieur&#10;&#10;Le contenu généré par l’IA peut être incorrect.">
            <a:extLst>
              <a:ext uri="{FF2B5EF4-FFF2-40B4-BE49-F238E27FC236}">
                <a16:creationId xmlns:a16="http://schemas.microsoft.com/office/drawing/2014/main" id="{320AB7A7-962B-ADEC-144E-B8103D8B24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728" y="513000"/>
            <a:ext cx="8710566" cy="583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CAFD9B-EB29-7EBB-99DC-148F0686D67D}"/>
              </a:ext>
            </a:extLst>
          </p:cNvPr>
          <p:cNvSpPr txBox="1"/>
          <p:nvPr/>
        </p:nvSpPr>
        <p:spPr>
          <a:xfrm>
            <a:off x="231648" y="832709"/>
            <a:ext cx="2609942" cy="526297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Céramiques de Nicolas Vita Hernandez de </a:t>
            </a:r>
            <a:r>
              <a:rPr lang="fr-FR" sz="2800" b="1" dirty="0" err="1">
                <a:solidFill>
                  <a:schemeClr val="bg1"/>
                </a:solidFill>
              </a:rPr>
              <a:t>Chililco</a:t>
            </a:r>
            <a:r>
              <a:rPr lang="fr-FR" sz="2800" b="1" dirty="0">
                <a:solidFill>
                  <a:schemeClr val="bg1"/>
                </a:solidFill>
              </a:rPr>
              <a:t>, </a:t>
            </a:r>
            <a:r>
              <a:rPr lang="fr-FR" sz="2800" b="1" dirty="0" err="1">
                <a:solidFill>
                  <a:schemeClr val="bg1"/>
                </a:solidFill>
              </a:rPr>
              <a:t>Huejutla</a:t>
            </a:r>
            <a:r>
              <a:rPr lang="fr-FR" sz="2800" b="1" dirty="0">
                <a:solidFill>
                  <a:schemeClr val="bg1"/>
                </a:solidFill>
              </a:rPr>
              <a:t>, présentées lors d'une exposition temporaire sur l'artisanat de l'État</a:t>
            </a: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pot de fleurs&#10;&#10;Le contenu généré par l’IA peut être incorrect.">
            <a:extLst>
              <a:ext uri="{FF2B5EF4-FFF2-40B4-BE49-F238E27FC236}">
                <a16:creationId xmlns:a16="http://schemas.microsoft.com/office/drawing/2014/main" id="{2DFC0C79-E673-54EC-4755-9E516F9243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040" y="279000"/>
            <a:ext cx="504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arché, chaussures&#10;&#10;Le contenu généré par l’IA peut être incorrect.">
            <a:extLst>
              <a:ext uri="{FF2B5EF4-FFF2-40B4-BE49-F238E27FC236}">
                <a16:creationId xmlns:a16="http://schemas.microsoft.com/office/drawing/2014/main" id="{99DBCE3D-E61D-7932-F51A-1A06DA22F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780" y="279000"/>
            <a:ext cx="9462439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plein air&#10;&#10;Le contenu généré par l’IA peut être incorrect.">
            <a:extLst>
              <a:ext uri="{FF2B5EF4-FFF2-40B4-BE49-F238E27FC236}">
                <a16:creationId xmlns:a16="http://schemas.microsoft.com/office/drawing/2014/main" id="{6191C1B5-3168-18CC-CF79-A18C753CF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Le contenu généré par l’IA peut être incorrect.">
            <a:extLst>
              <a:ext uri="{FF2B5EF4-FFF2-40B4-BE49-F238E27FC236}">
                <a16:creationId xmlns:a16="http://schemas.microsoft.com/office/drawing/2014/main" id="{20A2EFBF-E611-FF61-CA92-61C06F440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000" y="469678"/>
            <a:ext cx="10476000" cy="5918644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991A85-65FB-B115-A000-0C346A57C44C}"/>
              </a:ext>
            </a:extLst>
          </p:cNvPr>
          <p:cNvSpPr txBox="1"/>
          <p:nvPr/>
        </p:nvSpPr>
        <p:spPr>
          <a:xfrm>
            <a:off x="3419856" y="524828"/>
            <a:ext cx="4767072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Figeac. Marché des potiers</a:t>
            </a: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ciel&#10;&#10;Le contenu généré par l’IA peut être incorrect.">
            <a:extLst>
              <a:ext uri="{FF2B5EF4-FFF2-40B4-BE49-F238E27FC236}">
                <a16:creationId xmlns:a16="http://schemas.microsoft.com/office/drawing/2014/main" id="{BA3205D4-33E2-F82C-BEC3-A981C3935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1438" y="279000"/>
            <a:ext cx="7905888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67EE26-FB81-BB03-40FE-442B3309B90D}"/>
              </a:ext>
            </a:extLst>
          </p:cNvPr>
          <p:cNvSpPr txBox="1"/>
          <p:nvPr/>
        </p:nvSpPr>
        <p:spPr>
          <a:xfrm>
            <a:off x="5132832" y="6096630"/>
            <a:ext cx="408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Auvillar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ur rapide, roue, transport, personne&#10;&#10;Le contenu généré par l’IA peut être incorrect.">
            <a:extLst>
              <a:ext uri="{FF2B5EF4-FFF2-40B4-BE49-F238E27FC236}">
                <a16:creationId xmlns:a16="http://schemas.microsoft.com/office/drawing/2014/main" id="{DE607F8D-EBC5-3A63-FE85-3815D0599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64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poterie, Photographie de nature morte, céramique&#10;&#10;Le contenu généré par l’IA peut être incorrect.">
            <a:extLst>
              <a:ext uri="{FF2B5EF4-FFF2-40B4-BE49-F238E27FC236}">
                <a16:creationId xmlns:a16="http://schemas.microsoft.com/office/drawing/2014/main" id="{091DE63B-69AA-26B4-7643-E7CFE49A13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472200"/>
            <a:ext cx="11088000" cy="59136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mur, statue, habits&#10;&#10;Le contenu généré par l’IA peut être incorrect.">
            <a:extLst>
              <a:ext uri="{FF2B5EF4-FFF2-40B4-BE49-F238E27FC236}">
                <a16:creationId xmlns:a16="http://schemas.microsoft.com/office/drawing/2014/main" id="{7EAB087C-2F1E-1BFC-7FD6-0378FBDF92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79000"/>
            <a:ext cx="4725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5D9681-106D-7976-2768-94B53350CAE1}"/>
              </a:ext>
            </a:extLst>
          </p:cNvPr>
          <p:cNvSpPr txBox="1"/>
          <p:nvPr/>
        </p:nvSpPr>
        <p:spPr>
          <a:xfrm>
            <a:off x="8778240" y="1780032"/>
            <a:ext cx="2499360" cy="397031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Tournage artisanal en Turquie, Gülşehir, Cappadocce: le tour est entraîné par les pieds du potier.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Le contenu généré par l’IA peut être incorrect.">
            <a:extLst>
              <a:ext uri="{FF2B5EF4-FFF2-40B4-BE49-F238E27FC236}">
                <a16:creationId xmlns:a16="http://schemas.microsoft.com/office/drawing/2014/main" id="{0709A1D4-CF2D-EC41-7D4C-4BE42F24E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A9038A-FA9E-FB0F-C86E-F2606B8052FB}"/>
              </a:ext>
            </a:extLst>
          </p:cNvPr>
          <p:cNvSpPr txBox="1"/>
          <p:nvPr/>
        </p:nvSpPr>
        <p:spPr>
          <a:xfrm>
            <a:off x="243840" y="2267712"/>
            <a:ext cx="2828544" cy="267765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Tournage artisanal dans une poterie au Népal, le tour est entraîné par un baton.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erie, vase, céramique, intérieur&#10;&#10;Le contenu généré par l’IA peut être incorrect.">
            <a:extLst>
              <a:ext uri="{FF2B5EF4-FFF2-40B4-BE49-F238E27FC236}">
                <a16:creationId xmlns:a16="http://schemas.microsoft.com/office/drawing/2014/main" id="{78AC6DEA-503A-E2F8-3EFD-E2F3947A72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594" y="377952"/>
            <a:ext cx="4725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F8914B-6560-A7B2-6426-79F8D7FCFE85}"/>
              </a:ext>
            </a:extLst>
          </p:cNvPr>
          <p:cNvSpPr txBox="1"/>
          <p:nvPr/>
        </p:nvSpPr>
        <p:spPr>
          <a:xfrm>
            <a:off x="8692896" y="2930544"/>
            <a:ext cx="2450592" cy="224676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Cruche en poterie partiellement vernissée, Pays basque.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gasin, vente, affichage&#10;&#10;Le contenu généré par l’IA peut être incorrect.">
            <a:extLst>
              <a:ext uri="{FF2B5EF4-FFF2-40B4-BE49-F238E27FC236}">
                <a16:creationId xmlns:a16="http://schemas.microsoft.com/office/drawing/2014/main" id="{69B70A3A-FDDC-E00C-A857-F53D4F9B0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35" y="279000"/>
            <a:ext cx="10819329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plein air, parapluie, personnes&#10;&#10;Le contenu généré par l’IA peut être incorrect.">
            <a:extLst>
              <a:ext uri="{FF2B5EF4-FFF2-40B4-BE49-F238E27FC236}">
                <a16:creationId xmlns:a16="http://schemas.microsoft.com/office/drawing/2014/main" id="{ECDF1565-0E3A-3D96-706D-1C62DCB1D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29" y="279000"/>
            <a:ext cx="11036496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estauration rapide, nourriture, meubles&#10;&#10;Le contenu généré par l’IA peut être incorrect.">
            <a:extLst>
              <a:ext uri="{FF2B5EF4-FFF2-40B4-BE49-F238E27FC236}">
                <a16:creationId xmlns:a16="http://schemas.microsoft.com/office/drawing/2014/main" id="{20292FFA-13F7-A631-0F08-6D4BD3DA65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184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0244FA-C66C-3C72-3B64-B037E885F8BD}"/>
              </a:ext>
            </a:extLst>
          </p:cNvPr>
          <p:cNvSpPr txBox="1"/>
          <p:nvPr/>
        </p:nvSpPr>
        <p:spPr>
          <a:xfrm>
            <a:off x="500160" y="1746504"/>
            <a:ext cx="2450592" cy="440120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plus grand marché de potier de l’Hérault est organisée par l’association des Potiers de Saint Jean de Fos et la mairie,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ase, bleu, affichage&#10;&#10;Le contenu généré par l’IA peut être incorrect.">
            <a:extLst>
              <a:ext uri="{FF2B5EF4-FFF2-40B4-BE49-F238E27FC236}">
                <a16:creationId xmlns:a16="http://schemas.microsoft.com/office/drawing/2014/main" id="{0A37B817-D2E0-0ED1-6FCE-F9B95EBC33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9" y="729000"/>
            <a:ext cx="9094733" cy="54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AC7B6D-591F-BE29-C3E9-F8DEA495C4FB}"/>
              </a:ext>
            </a:extLst>
          </p:cNvPr>
          <p:cNvSpPr txBox="1"/>
          <p:nvPr/>
        </p:nvSpPr>
        <p:spPr>
          <a:xfrm>
            <a:off x="9741408" y="2987039"/>
            <a:ext cx="2255520" cy="1404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marché des potiers de Lauzerte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habits&#10;&#10;Le contenu généré par l’IA peut être incorrect.">
            <a:extLst>
              <a:ext uri="{FF2B5EF4-FFF2-40B4-BE49-F238E27FC236}">
                <a16:creationId xmlns:a16="http://schemas.microsoft.com/office/drawing/2014/main" id="{FA64EF5C-18C1-3525-E594-91534F649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062" y="279000"/>
            <a:ext cx="1121187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253A8A-7E6D-CA5C-7E8A-B6BBC993BCBC}"/>
              </a:ext>
            </a:extLst>
          </p:cNvPr>
          <p:cNvSpPr txBox="1"/>
          <p:nvPr/>
        </p:nvSpPr>
        <p:spPr>
          <a:xfrm>
            <a:off x="5839968" y="5624893"/>
            <a:ext cx="5852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premiers visiteurs étaient déjà présents sur place vendredi matin.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space public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0CC9D552-5C18-D6ED-F5E9-506FB52E22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331" y="477000"/>
            <a:ext cx="10505337" cy="5904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plein air&#10;&#10;Le contenu généré par l’IA peut être incorrect.">
            <a:extLst>
              <a:ext uri="{FF2B5EF4-FFF2-40B4-BE49-F238E27FC236}">
                <a16:creationId xmlns:a16="http://schemas.microsoft.com/office/drawing/2014/main" id="{A28CA372-4027-51D9-8A3A-FA783728E6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187" y="279000"/>
            <a:ext cx="419895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Espace public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CD289F30-B631-6A33-4458-311A30AA7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18" y="185928"/>
            <a:ext cx="1120996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rché aux puces&#10;&#10;Le contenu généré par l’IA peut être incorrect.">
            <a:extLst>
              <a:ext uri="{FF2B5EF4-FFF2-40B4-BE49-F238E27FC236}">
                <a16:creationId xmlns:a16="http://schemas.microsoft.com/office/drawing/2014/main" id="{CAE9C72A-5601-2004-223A-BAB1528EF9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18" y="279000"/>
            <a:ext cx="945236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ustensile de cuisine, table, nourriture, vaisselle&#10;&#10;Le contenu généré par l’IA peut être incorrect.">
            <a:extLst>
              <a:ext uri="{FF2B5EF4-FFF2-40B4-BE49-F238E27FC236}">
                <a16:creationId xmlns:a16="http://schemas.microsoft.com/office/drawing/2014/main" id="{100A4DFA-371B-83E7-66E8-9B167360BD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388" y="513000"/>
            <a:ext cx="10377223" cy="583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aladier, place de marché&#10;&#10;Le contenu généré par l’IA peut être incorrect.">
            <a:extLst>
              <a:ext uri="{FF2B5EF4-FFF2-40B4-BE49-F238E27FC236}">
                <a16:creationId xmlns:a16="http://schemas.microsoft.com/office/drawing/2014/main" id="{5A43FC06-2C00-7DF6-E110-1FA4C69E6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500" y="279000"/>
            <a:ext cx="11151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céramique&#10;&#10;Le contenu généré par l’IA peut être incorrect.">
            <a:extLst>
              <a:ext uri="{FF2B5EF4-FFF2-40B4-BE49-F238E27FC236}">
                <a16:creationId xmlns:a16="http://schemas.microsoft.com/office/drawing/2014/main" id="{28AD9D45-7323-182E-144F-07ADC8A14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76" y="653034"/>
            <a:ext cx="10887647" cy="532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894EA3-C748-D84C-7A0A-F497C19AA77B}"/>
              </a:ext>
            </a:extLst>
          </p:cNvPr>
          <p:cNvSpPr txBox="1"/>
          <p:nvPr/>
        </p:nvSpPr>
        <p:spPr>
          <a:xfrm>
            <a:off x="3645408" y="6162812"/>
            <a:ext cx="449884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Marché Potiers de Seillans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ase, ordinateur&#10;&#10;Le contenu généré par l’IA peut être incorrect.">
            <a:extLst>
              <a:ext uri="{FF2B5EF4-FFF2-40B4-BE49-F238E27FC236}">
                <a16:creationId xmlns:a16="http://schemas.microsoft.com/office/drawing/2014/main" id="{AE8B8234-C730-1278-2617-DA0EEEA73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70" y="819000"/>
            <a:ext cx="10666952" cy="52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06ACF-EF45-C71C-7AC2-6952DAC38947}"/>
              </a:ext>
            </a:extLst>
          </p:cNvPr>
          <p:cNvSpPr txBox="1"/>
          <p:nvPr/>
        </p:nvSpPr>
        <p:spPr>
          <a:xfrm>
            <a:off x="656070" y="5515780"/>
            <a:ext cx="6568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Marché Potiers de Seillans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E3DB51BC-2E08-3414-8C82-07233385B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3609975"/>
          </a:xfrm>
          <a:prstGeom prst="rect">
            <a:avLst/>
          </a:prstGeom>
        </p:spPr>
      </p:pic>
      <p:pic>
        <p:nvPicPr>
          <p:cNvPr id="5" name="Image 4" descr="Une image contenant invertébré, conque, coquille, Shankha&#10;&#10;Le contenu généré par l’IA peut être incorrect.">
            <a:extLst>
              <a:ext uri="{FF2B5EF4-FFF2-40B4-BE49-F238E27FC236}">
                <a16:creationId xmlns:a16="http://schemas.microsoft.com/office/drawing/2014/main" id="{AFBECF5E-3328-1861-58AC-04AA68C29C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3355" y="0"/>
            <a:ext cx="4286250" cy="4162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DFE20A-E7A3-9261-C17B-5713145DFEBD}"/>
              </a:ext>
            </a:extLst>
          </p:cNvPr>
          <p:cNvSpPr txBox="1"/>
          <p:nvPr/>
        </p:nvSpPr>
        <p:spPr>
          <a:xfrm>
            <a:off x="3766185" y="97536"/>
            <a:ext cx="5303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Le Métier des Potiers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8C238C-19D4-8A1D-6E24-60F4BA885EB1}"/>
              </a:ext>
            </a:extLst>
          </p:cNvPr>
          <p:cNvSpPr txBox="1"/>
          <p:nvPr/>
        </p:nvSpPr>
        <p:spPr>
          <a:xfrm>
            <a:off x="3793236" y="1327933"/>
            <a:ext cx="4157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Suggestions De</a:t>
            </a:r>
          </a:p>
          <a:p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EF1206D-BFBD-2DCE-337D-BCC07FED9B14}"/>
              </a:ext>
            </a:extLst>
          </p:cNvPr>
          <p:cNvSpPr txBox="1"/>
          <p:nvPr/>
        </p:nvSpPr>
        <p:spPr>
          <a:xfrm>
            <a:off x="3950208" y="2657856"/>
            <a:ext cx="346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0168BD6-276F-BDB5-7AC0-A659FB64BC15}"/>
              </a:ext>
            </a:extLst>
          </p:cNvPr>
          <p:cNvSpPr txBox="1"/>
          <p:nvPr/>
        </p:nvSpPr>
        <p:spPr>
          <a:xfrm>
            <a:off x="4706112" y="3987779"/>
            <a:ext cx="2987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9797B5-DB0B-E231-DA6F-FFC4C6E6DAB3}"/>
              </a:ext>
            </a:extLst>
          </p:cNvPr>
          <p:cNvSpPr/>
          <p:nvPr/>
        </p:nvSpPr>
        <p:spPr>
          <a:xfrm flipH="1">
            <a:off x="4081271" y="5679775"/>
            <a:ext cx="2831593" cy="90929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8B094BD-6942-C9B1-841B-FBEAF4CCA2DE}"/>
              </a:ext>
            </a:extLst>
          </p:cNvPr>
          <p:cNvSpPr txBox="1"/>
          <p:nvPr/>
        </p:nvSpPr>
        <p:spPr>
          <a:xfrm>
            <a:off x="3950208" y="4886815"/>
            <a:ext cx="4157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pic>
        <p:nvPicPr>
          <p:cNvPr id="15" name="Image 14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8BF511EC-CCBE-CA2D-8207-EABC19401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129" y="5777236"/>
            <a:ext cx="2047875" cy="714375"/>
          </a:xfrm>
          <a:prstGeom prst="rect">
            <a:avLst/>
          </a:prstGeom>
        </p:spPr>
      </p:pic>
      <p:pic>
        <p:nvPicPr>
          <p:cNvPr id="17" name="Image 16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C7CE915B-93E8-45A3-6260-0CD735B1BF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500" y="4003372"/>
            <a:ext cx="47625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255</Words>
  <Application>Microsoft Office PowerPoint</Application>
  <PresentationFormat>Grand écran</PresentationFormat>
  <Paragraphs>26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2025-12-12T13:49:45Z</dcterms:created>
  <dcterms:modified xsi:type="dcterms:W3CDTF">2026-01-21T07:23:44Z</dcterms:modified>
</cp:coreProperties>
</file>