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3" r:id="rId8"/>
    <p:sldId id="262" r:id="rId9"/>
    <p:sldId id="264" r:id="rId10"/>
    <p:sldId id="265" r:id="rId11"/>
    <p:sldId id="266" r:id="rId12"/>
    <p:sldId id="267" r:id="rId13"/>
    <p:sldId id="268" r:id="rId14"/>
    <p:sldId id="270" r:id="rId15"/>
    <p:sldId id="271" r:id="rId16"/>
    <p:sldId id="273" r:id="rId17"/>
    <p:sldId id="274" r:id="rId18"/>
    <p:sldId id="275" r:id="rId19"/>
    <p:sldId id="276" r:id="rId20"/>
    <p:sldId id="277" r:id="rId21"/>
    <p:sldId id="278" r:id="rId22"/>
    <p:sldId id="279" r:id="rId23"/>
    <p:sldId id="280" r:id="rId24"/>
    <p:sldId id="281" r:id="rId25"/>
    <p:sldId id="282" r:id="rId26"/>
    <p:sldId id="283" r:id="rId27"/>
    <p:sldId id="284" r:id="rId28"/>
    <p:sldId id="285" r:id="rId29"/>
    <p:sldId id="287" r:id="rId30"/>
    <p:sldId id="286" r:id="rId31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8120" autoAdjust="0"/>
    <p:restoredTop sz="94660"/>
  </p:normalViewPr>
  <p:slideViewPr>
    <p:cSldViewPr snapToGrid="0">
      <p:cViewPr varScale="1">
        <p:scale>
          <a:sx n="63" d="100"/>
          <a:sy n="63" d="100"/>
        </p:scale>
        <p:origin x="437" y="2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4E14160-CAFC-19F8-ED20-D351D05A9D5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7C011DD8-20A6-49A7-9D2A-B1F2CBED729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6BC3DC16-B4DC-5CC1-085A-3614DDEABFA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A34267-0850-4345-A36D-DE03F74CB36B}" type="datetimeFigureOut">
              <a:rPr lang="fr-FR" smtClean="0"/>
              <a:t>22/01/2026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08C4A152-BD99-2842-2136-FB1C059C714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6B8AABC8-BE52-2736-1E46-8C39E81500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73C8A1-19F7-4132-A017-4536745E153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592146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>
        <p14:prism isInverted="1"/>
      </p:transition>
    </mc:Choice>
    <mc:Fallback xmlns="">
      <p:transition spd="slow" advClick="0" advTm="12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9FC4796-199F-6D1B-1674-D08B52876CE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6E48CFB7-1CC6-9DFF-66D0-E624EE7F829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FC8B9B1E-3C22-4ACE-B6F4-EDAE0653706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A34267-0850-4345-A36D-DE03F74CB36B}" type="datetimeFigureOut">
              <a:rPr lang="fr-FR" smtClean="0"/>
              <a:t>22/01/2026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6FFF9691-F84E-402F-F90B-0ACFBFF0662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BCD4DF1D-9A03-26D9-3EDD-E883B753567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73C8A1-19F7-4132-A017-4536745E153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411342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>
        <p14:prism isInverted="1"/>
      </p:transition>
    </mc:Choice>
    <mc:Fallback xmlns="">
      <p:transition spd="slow" advClick="0" advTm="12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7508E3E-EDFC-E804-1DD8-F4DDF8803BC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E669CDD5-72F5-924D-F564-DAFBE7F7888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6FADF8E4-2979-15F8-F634-BF71481C257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A34267-0850-4345-A36D-DE03F74CB36B}" type="datetimeFigureOut">
              <a:rPr lang="fr-FR" smtClean="0"/>
              <a:t>22/01/2026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D964761F-08D2-4432-A6F8-5523758302B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EFBE31FB-74B9-BFC7-1841-136C757112F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73C8A1-19F7-4132-A017-4536745E153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601361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>
        <p14:prism isInverted="1"/>
      </p:transition>
    </mc:Choice>
    <mc:Fallback xmlns="">
      <p:transition spd="slow" advClick="0" advTm="12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BEB4C78-260D-4C2F-58C9-33B03E206D6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46074B0C-E885-A1CC-F553-B525209B883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C245B8EC-1DFA-DC87-E67D-6ACE6D0361A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008243C2-2D00-5B68-083F-7C61EC13BE1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A34267-0850-4345-A36D-DE03F74CB36B}" type="datetimeFigureOut">
              <a:rPr lang="fr-FR" smtClean="0"/>
              <a:t>22/01/2026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5EA2F89B-E255-D280-467A-45033DC9C02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F538ADF1-6C0C-DAD7-2DDE-ABF5EDF0D23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73C8A1-19F7-4132-A017-4536745E153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009305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>
        <p14:prism isInverted="1"/>
      </p:transition>
    </mc:Choice>
    <mc:Fallback xmlns="">
      <p:transition spd="slow" advClick="0" advTm="12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CDF8B94-4D96-D911-CDFB-8E0C894417F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61DD3938-AB50-43D0-FCE9-E8EB2CA595B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4A56FD29-EEF3-2B1B-1DCA-BEF3B5B66EC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240B1F8C-E7B0-F702-C64E-5CE315F9F306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3CDEF5A8-49AB-F503-63B2-7E2D69BF804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082A7B62-9A3B-39BB-0780-68DADCAEF45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A34267-0850-4345-A36D-DE03F74CB36B}" type="datetimeFigureOut">
              <a:rPr lang="fr-FR" smtClean="0"/>
              <a:t>22/01/2026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F8AC4179-3EDA-9878-5010-70A071E10CC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4ABFC0FB-570E-4E43-2A28-723452D153B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73C8A1-19F7-4132-A017-4536745E153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485907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>
        <p14:prism isInverted="1"/>
      </p:transition>
    </mc:Choice>
    <mc:Fallback xmlns="">
      <p:transition spd="slow" advClick="0" advTm="12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9918D90-2FD8-5B99-CFAA-DB82B898F6C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65573F36-AEB2-C58F-8475-E400A6A2A2A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A34267-0850-4345-A36D-DE03F74CB36B}" type="datetimeFigureOut">
              <a:rPr lang="fr-FR" smtClean="0"/>
              <a:t>22/01/2026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44228E34-F962-F5DB-589D-A1DCAB836A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716273D0-CCBF-24ED-A1D7-3E9C0C2E2C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73C8A1-19F7-4132-A017-4536745E153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417945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>
        <p14:prism isInverted="1"/>
      </p:transition>
    </mc:Choice>
    <mc:Fallback xmlns="">
      <p:transition spd="slow" advClick="0" advTm="12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1DD2D57B-B0C2-B8AD-3F91-16FE2BD09AD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A34267-0850-4345-A36D-DE03F74CB36B}" type="datetimeFigureOut">
              <a:rPr lang="fr-FR" smtClean="0"/>
              <a:t>22/01/2026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8AA2270E-D018-C27C-EC1D-A2495E385F5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C64707E4-F119-ADFD-3DEC-6AF4C0609FD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73C8A1-19F7-4132-A017-4536745E153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121723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>
        <p14:prism isInverted="1"/>
      </p:transition>
    </mc:Choice>
    <mc:Fallback xmlns="">
      <p:transition spd="slow" advClick="0" advTm="12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7CC3454-F008-C39C-2AB2-7952832D41D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615A1579-8699-934B-1F4B-B5E43AE97E1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FBF96D33-06AF-9767-89CC-CF0B00F2C40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90F3ECF5-186A-9AD9-0091-26D15E45D31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A34267-0850-4345-A36D-DE03F74CB36B}" type="datetimeFigureOut">
              <a:rPr lang="fr-FR" smtClean="0"/>
              <a:t>22/01/2026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E0032F8F-40EB-DDE7-DCF3-9507FBA18F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D4E5685D-0385-F436-8FA5-7463368ABA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73C8A1-19F7-4132-A017-4536745E153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552267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>
        <p14:prism isInverted="1"/>
      </p:transition>
    </mc:Choice>
    <mc:Fallback xmlns="">
      <p:transition spd="slow" advClick="0" advTm="12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5B222B3-63D0-2E9E-B8D3-0F01BC3393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82C8FD2A-C5C8-F5A6-2F35-F7DCA8435CE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BB63DD69-7C5F-FDCF-0237-9C17BA0D07C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5F9E3B9E-999D-2961-B379-E415A70C00D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A34267-0850-4345-A36D-DE03F74CB36B}" type="datetimeFigureOut">
              <a:rPr lang="fr-FR" smtClean="0"/>
              <a:t>22/01/2026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51B9D2D6-BA35-7E27-73D6-EF944A043CF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37817904-2CD0-ADF3-9ACC-1C702178BAA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73C8A1-19F7-4132-A017-4536745E153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01321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>
        <p14:prism isInverted="1"/>
      </p:transition>
    </mc:Choice>
    <mc:Fallback xmlns="">
      <p:transition spd="slow" advClick="0" advTm="12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03B5355-F8FA-2B46-49D3-BAE7FDE0B87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D330652A-31D6-2DFD-E919-DE7150BFC9B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00EA1AA4-00C6-4916-E929-1E6C7362DC0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A34267-0850-4345-A36D-DE03F74CB36B}" type="datetimeFigureOut">
              <a:rPr lang="fr-FR" smtClean="0"/>
              <a:t>22/01/2026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475A2CEB-01B4-0D35-3B3B-C966386C47A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FE5B5ED2-EABD-4382-1AC9-60DBE90BE48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73C8A1-19F7-4132-A017-4536745E153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044594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>
        <p14:prism isInverted="1"/>
      </p:transition>
    </mc:Choice>
    <mc:Fallback xmlns="">
      <p:transition spd="slow" advClick="0" advTm="12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0BC1D75A-864C-F01C-40AD-CCF494C8D916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26057B65-03C9-2DE4-C674-F81CD1520BE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FCC88B65-240D-11AD-BE9A-E44D08683DE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A34267-0850-4345-A36D-DE03F74CB36B}" type="datetimeFigureOut">
              <a:rPr lang="fr-FR" smtClean="0"/>
              <a:t>22/01/2026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F850A4C3-56CD-0417-4B89-302D7AFCA25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E7B47F7B-30CA-6D75-302B-997FB22C7FC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73C8A1-19F7-4132-A017-4536745E153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666988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>
        <p14:prism isInverted="1"/>
      </p:transition>
    </mc:Choice>
    <mc:Fallback xmlns="">
      <p:transition spd="slow" advClick="0" advTm="12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F2687C3D-5833-EFC3-A769-BA711FD965B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A18ACF33-EDA8-459D-EE5C-02E6128B4E1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CE0AF4EA-9943-C057-0B1B-816AFD7F894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E0A34267-0850-4345-A36D-DE03F74CB36B}" type="datetimeFigureOut">
              <a:rPr lang="fr-FR" smtClean="0"/>
              <a:t>22/01/2026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37BA2AB4-0087-D012-0E64-FAD762DD664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ECC454CF-5DE1-927F-48EC-B153A4F6609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6573C8A1-19F7-4132-A017-4536745E153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081115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5000" advClick="0" advTm="12000">
        <p14:prism isInverted="1"/>
      </p:transition>
    </mc:Choice>
    <mc:Fallback xmlns="">
      <p:transition spd="slow" advClick="0" advTm="12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gif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0.gif"/><Relationship Id="rId5" Type="http://schemas.openxmlformats.org/officeDocument/2006/relationships/image" Target="../media/image39.gif"/><Relationship Id="rId4" Type="http://schemas.openxmlformats.org/officeDocument/2006/relationships/image" Target="../media/image38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00000">
              <a:srgbClr val="7030A0"/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ciel, tour&#10;&#10;Le contenu généré par l’IA peut être incorrect.">
            <a:extLst>
              <a:ext uri="{FF2B5EF4-FFF2-40B4-BE49-F238E27FC236}">
                <a16:creationId xmlns:a16="http://schemas.microsoft.com/office/drawing/2014/main" id="{5B02B07B-9AD8-6638-C40A-A28A1C9010C5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69370" y="279000"/>
            <a:ext cx="5027431" cy="63000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8A47621-7F2E-01F4-59AD-06622B59C784}"/>
              </a:ext>
            </a:extLst>
          </p:cNvPr>
          <p:cNvSpPr txBox="1"/>
          <p:nvPr/>
        </p:nvSpPr>
        <p:spPr>
          <a:xfrm>
            <a:off x="3828288" y="279000"/>
            <a:ext cx="42793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</a:rPr>
              <a:t>Saint-Maurice </a:t>
            </a:r>
            <a:r>
              <a:rPr lang="en-US" sz="2800" b="1" dirty="0" err="1">
                <a:solidFill>
                  <a:schemeClr val="bg1"/>
                </a:solidFill>
              </a:rPr>
              <a:t>cathedrale</a:t>
            </a:r>
            <a:r>
              <a:rPr lang="en-US" sz="2800" b="1" dirty="0">
                <a:solidFill>
                  <a:schemeClr val="bg1"/>
                </a:solidFill>
              </a:rPr>
              <a:t> </a:t>
            </a:r>
            <a:endParaRPr lang="fr-FR" sz="2800" b="1" dirty="0">
              <a:solidFill>
                <a:schemeClr val="bg1"/>
              </a:solidFill>
            </a:endParaRPr>
          </a:p>
        </p:txBody>
      </p:sp>
      <p:sp>
        <p:nvSpPr>
          <p:cNvPr id="2" name="ZoneTexte 1">
            <a:extLst>
              <a:ext uri="{FF2B5EF4-FFF2-40B4-BE49-F238E27FC236}">
                <a16:creationId xmlns:a16="http://schemas.microsoft.com/office/drawing/2014/main" id="{7A5CEFF9-D69B-785A-8E28-EF3A0CA37D29}"/>
              </a:ext>
            </a:extLst>
          </p:cNvPr>
          <p:cNvSpPr txBox="1"/>
          <p:nvPr/>
        </p:nvSpPr>
        <p:spPr>
          <a:xfrm>
            <a:off x="5375138" y="656582"/>
            <a:ext cx="331622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chemeClr val="bg1"/>
                </a:solidFill>
              </a:rPr>
              <a:t>D’Angers</a:t>
            </a:r>
          </a:p>
        </p:txBody>
      </p:sp>
    </p:spTree>
    <p:extLst>
      <p:ext uri="{BB962C8B-B14F-4D97-AF65-F5344CB8AC3E}">
        <p14:creationId xmlns:p14="http://schemas.microsoft.com/office/powerpoint/2010/main" val="26434293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>
        <p14:prism isInverted="1"/>
        <p:sndAc>
          <p:stSnd>
            <p:snd r:embed="rId2" name="Minuit Chrétien (Adolphe Adam) - Les Musicales de Pompadour 2025 [VW5uArDQ6QY].wav"/>
          </p:stSnd>
        </p:sndAc>
      </p:transition>
    </mc:Choice>
    <mc:Fallback xmlns="">
      <p:transition spd="slow" advClick="0" advTm="12000">
        <p:fade/>
        <p:sndAc>
          <p:stSnd>
            <p:snd r:embed="rId4" name="Minuit Chrétien (Adolphe Adam) - Les Musicales de Pompadour 2025 [VW5uArDQ6QY]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00000">
              <a:schemeClr val="accent6"/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9C5344B5-86C1-CA63-170A-145675DD29E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>
            <a:extLst>
              <a:ext uri="{FF2B5EF4-FFF2-40B4-BE49-F238E27FC236}">
                <a16:creationId xmlns:a16="http://schemas.microsoft.com/office/drawing/2014/main" id="{6B03DEDB-D663-DA59-149F-E391BD4B9E9F}"/>
              </a:ext>
            </a:extLst>
          </p:cNvPr>
          <p:cNvSpPr txBox="1"/>
          <p:nvPr/>
        </p:nvSpPr>
        <p:spPr>
          <a:xfrm>
            <a:off x="243840" y="451104"/>
            <a:ext cx="11948160" cy="62478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4000" b="1">
                <a:solidFill>
                  <a:schemeClr val="bg1"/>
                </a:solidFill>
              </a:rPr>
              <a:t>La cathédrale Saint-Maurice d'Angers, en France, est l'église cathédrale du diocèse d'Angers.</a:t>
            </a:r>
          </a:p>
          <a:p>
            <a:endParaRPr lang="fr-FR" sz="4000" b="1">
              <a:solidFill>
                <a:schemeClr val="bg1"/>
              </a:solidFill>
            </a:endParaRPr>
          </a:p>
          <a:p>
            <a:r>
              <a:rPr lang="fr-FR" sz="4000" b="1">
                <a:solidFill>
                  <a:schemeClr val="bg1"/>
                </a:solidFill>
              </a:rPr>
              <a:t>L'œuvre est intermédiaire entre les styles roman et gothique. La cathédrale est un témoignage de l'art gothique angevin.</a:t>
            </a:r>
          </a:p>
          <a:p>
            <a:endParaRPr lang="fr-FR" sz="4000" b="1">
              <a:solidFill>
                <a:schemeClr val="bg1"/>
              </a:solidFill>
            </a:endParaRPr>
          </a:p>
          <a:p>
            <a:r>
              <a:rPr lang="fr-FR" sz="4000" b="1">
                <a:solidFill>
                  <a:schemeClr val="bg1"/>
                </a:solidFill>
              </a:rPr>
              <a:t>La cathédrale d'Angers fait l’objet d’un classement au titre des monuments historiques par la liste de 1862[1].</a:t>
            </a:r>
            <a:endParaRPr lang="fr-FR" sz="40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429811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>
        <p14:prism isInverted="1"/>
      </p:transition>
    </mc:Choice>
    <mc:Fallback xmlns="">
      <p:transition spd="slow" advClick="0" advTm="12000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00000">
              <a:schemeClr val="accent5"/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8435B2A1-CE15-A1E6-1B14-828AC16162A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nuage, tour&#10;&#10;Le contenu généré par l’IA peut être incorrect.">
            <a:extLst>
              <a:ext uri="{FF2B5EF4-FFF2-40B4-BE49-F238E27FC236}">
                <a16:creationId xmlns:a16="http://schemas.microsoft.com/office/drawing/2014/main" id="{87B539E2-0DC0-C913-95F1-6D54F7CC9D1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85210" y="261000"/>
            <a:ext cx="4752000" cy="6336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C9A9B4D-1D66-ED3A-C2D8-0D271ABCD6E2}"/>
              </a:ext>
            </a:extLst>
          </p:cNvPr>
          <p:cNvSpPr txBox="1"/>
          <p:nvPr/>
        </p:nvSpPr>
        <p:spPr>
          <a:xfrm>
            <a:off x="500253" y="472246"/>
            <a:ext cx="2926080" cy="61247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>
                <a:solidFill>
                  <a:srgbClr val="FFFF00"/>
                </a:solidFill>
              </a:rPr>
              <a:t>Vue éloignée de la cathédrale Saint-Maurice d'Angers , avec les longs escaliers de la montée Saint-Maurice, et une partie de l'esplanade du Port Ligny au premier plan. Angers , Maine-et-Loire, France.</a:t>
            </a:r>
            <a:endParaRPr lang="fr-FR" sz="28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742547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>
        <p14:prism isInverted="1"/>
      </p:transition>
    </mc:Choice>
    <mc:Fallback xmlns="">
      <p:transition spd="slow" advClick="0" advTm="12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00000">
              <a:schemeClr val="accent3"/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B9B6FA61-FD31-0443-AAF3-D3A8CD5DA52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fontaine, bâtiment, ciel&#10;&#10;Le contenu généré par l’IA peut être incorrect.">
            <a:extLst>
              <a:ext uri="{FF2B5EF4-FFF2-40B4-BE49-F238E27FC236}">
                <a16:creationId xmlns:a16="http://schemas.microsoft.com/office/drawing/2014/main" id="{8A6F1E11-6B44-8083-5EF8-F21360B4FF8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48634" y="279000"/>
            <a:ext cx="4725000" cy="6300000"/>
          </a:xfrm>
          <a:prstGeom prst="rect">
            <a:avLst/>
          </a:prstGeom>
          <a:ln w="88900" cap="sq" cmpd="thickThin">
            <a:solidFill>
              <a:srgbClr val="FFC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400506A-D9F2-1D8B-E912-6623519066DE}"/>
              </a:ext>
            </a:extLst>
          </p:cNvPr>
          <p:cNvSpPr txBox="1"/>
          <p:nvPr/>
        </p:nvSpPr>
        <p:spPr>
          <a:xfrm>
            <a:off x="8449056" y="2852928"/>
            <a:ext cx="3413760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>
                <a:solidFill>
                  <a:srgbClr val="FFFF00"/>
                </a:solidFill>
              </a:rPr>
              <a:t>Fontaines en contrebas de la montée Saint-Maurice.</a:t>
            </a:r>
            <a:endParaRPr lang="fr-FR" sz="28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403979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>
        <p14:prism isInverted="1"/>
      </p:transition>
    </mc:Choice>
    <mc:Fallback xmlns="">
      <p:transition spd="slow" advClick="0" advTm="12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00000">
              <a:schemeClr val="accent2"/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49B0C6A9-58B9-1704-BE94-EA4A59107CD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Photographie aérienne, bâtiment, Vue plongeante&#10;&#10;Le contenu généré par l’IA peut être incorrect.">
            <a:extLst>
              <a:ext uri="{FF2B5EF4-FFF2-40B4-BE49-F238E27FC236}">
                <a16:creationId xmlns:a16="http://schemas.microsoft.com/office/drawing/2014/main" id="{4D09AB05-7F5C-70FD-87E9-73A544630DC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42033" y="537400"/>
            <a:ext cx="11107933" cy="55800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9CC7434-478A-5D1D-FB70-D413A5397438}"/>
              </a:ext>
            </a:extLst>
          </p:cNvPr>
          <p:cNvSpPr txBox="1"/>
          <p:nvPr/>
        </p:nvSpPr>
        <p:spPr>
          <a:xfrm>
            <a:off x="2670048" y="6223064"/>
            <a:ext cx="827836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>
                <a:solidFill>
                  <a:schemeClr val="bg1"/>
                </a:solidFill>
              </a:rPr>
              <a:t> la Cathédrale Saint-Maurice d'Angers</a:t>
            </a:r>
            <a:endParaRPr lang="fr-FR" sz="28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609216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>
        <p14:prism isInverted="1"/>
      </p:transition>
    </mc:Choice>
    <mc:Fallback xmlns="">
      <p:transition spd="slow" advClick="0" advTm="12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00000">
              <a:schemeClr val="accent1"/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23C1DA6E-35C2-4FDC-68BF-E21AFCA2111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inture, galerie, intérieur, art&#10;&#10;Le contenu généré par l’IA peut être incorrect.">
            <a:extLst>
              <a:ext uri="{FF2B5EF4-FFF2-40B4-BE49-F238E27FC236}">
                <a16:creationId xmlns:a16="http://schemas.microsoft.com/office/drawing/2014/main" id="{59EC0DFE-2322-A0E3-0D41-81CFE522DDB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8000" y="464248"/>
            <a:ext cx="11196000" cy="5624251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985BAAD-CD73-70E3-DD12-041BED26B3CF}"/>
              </a:ext>
            </a:extLst>
          </p:cNvPr>
          <p:cNvSpPr txBox="1"/>
          <p:nvPr/>
        </p:nvSpPr>
        <p:spPr>
          <a:xfrm>
            <a:off x="4029456" y="6132142"/>
            <a:ext cx="740054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err="1">
                <a:solidFill>
                  <a:schemeClr val="bg1"/>
                </a:solidFill>
              </a:rPr>
              <a:t>tapisserie_apocalypse</a:t>
            </a:r>
            <a:r>
              <a:rPr lang="en-US" sz="2800" b="1" dirty="0">
                <a:solidFill>
                  <a:schemeClr val="bg1"/>
                </a:solidFill>
              </a:rPr>
              <a:t>_</a:t>
            </a:r>
            <a:endParaRPr lang="fr-FR" sz="28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400842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>
        <p14:prism isInverted="1"/>
      </p:transition>
    </mc:Choice>
    <mc:Fallback xmlns="">
      <p:transition spd="slow" advClick="0" advTm="12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6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A9D0762F-6898-E40B-092E-460A5F7A0BA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herbe, nuage, ciel&#10;&#10;Le contenu généré par l’IA peut être incorrect.">
            <a:extLst>
              <a:ext uri="{FF2B5EF4-FFF2-40B4-BE49-F238E27FC236}">
                <a16:creationId xmlns:a16="http://schemas.microsoft.com/office/drawing/2014/main" id="{B060E3F2-3433-26A7-A60F-FBD2C5C669E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73024" y="342328"/>
            <a:ext cx="10821258" cy="5436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CD711D0-F583-F4F2-5597-3FF3442EAC56}"/>
              </a:ext>
            </a:extLst>
          </p:cNvPr>
          <p:cNvSpPr txBox="1"/>
          <p:nvPr/>
        </p:nvSpPr>
        <p:spPr>
          <a:xfrm>
            <a:off x="438912" y="5778328"/>
            <a:ext cx="121920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/>
              <a:t>le Jardin des Plantes, situé non loin de la Cathédrale Saint-Maurice d’Angers, </a:t>
            </a:r>
            <a:endParaRPr lang="fr-FR" sz="2800" b="1" dirty="0"/>
          </a:p>
        </p:txBody>
      </p:sp>
    </p:spTree>
    <p:extLst>
      <p:ext uri="{BB962C8B-B14F-4D97-AF65-F5344CB8AC3E}">
        <p14:creationId xmlns:p14="http://schemas.microsoft.com/office/powerpoint/2010/main" val="16337252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>
        <p14:prism isInverted="1"/>
      </p:transition>
    </mc:Choice>
    <mc:Fallback xmlns="">
      <p:transition spd="slow" advClick="0" advTm="12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00000">
              <a:schemeClr val="tx1"/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EFFF389C-5391-8D3D-D3C5-E5FAC85554A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cathédrale, ciel, Architecture médiévale&#10;&#10;Le contenu généré par l’IA peut être incorrect.">
            <a:extLst>
              <a:ext uri="{FF2B5EF4-FFF2-40B4-BE49-F238E27FC236}">
                <a16:creationId xmlns:a16="http://schemas.microsoft.com/office/drawing/2014/main" id="{BB8C326B-45F0-1420-65FC-D94112A0B23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92224" y="351000"/>
            <a:ext cx="8208000" cy="6156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7289880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>
        <p14:prism isInverted="1"/>
      </p:transition>
    </mc:Choice>
    <mc:Fallback xmlns="">
      <p:transition spd="slow" advClick="0" advTm="12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00000">
              <a:srgbClr val="C00000"/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59CDDA27-8D07-86F5-9198-1D84474C18C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Lieux sacrés, cathédrale, statue&#10;&#10;Le contenu généré par l’IA peut être incorrect.">
            <a:extLst>
              <a:ext uri="{FF2B5EF4-FFF2-40B4-BE49-F238E27FC236}">
                <a16:creationId xmlns:a16="http://schemas.microsoft.com/office/drawing/2014/main" id="{FD9E2468-34E9-3572-18AF-61CC74A666B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683238" y="585000"/>
            <a:ext cx="10825523" cy="5688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5503055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>
        <p14:prism isInverted="1"/>
      </p:transition>
    </mc:Choice>
    <mc:Fallback xmlns="">
      <p:transition spd="slow" advClick="0" advTm="12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00000">
              <a:srgbClr val="FF0000"/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A460D0D7-E9E8-AC9F-B96D-E82F5174723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vitrail, verre, cathédrale&#10;&#10;Le contenu généré par l’IA peut être incorrect.">
            <a:extLst>
              <a:ext uri="{FF2B5EF4-FFF2-40B4-BE49-F238E27FC236}">
                <a16:creationId xmlns:a16="http://schemas.microsoft.com/office/drawing/2014/main" id="{1E38C972-1AF4-ECA4-3351-2241983E1ABA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1594440" y="279000"/>
            <a:ext cx="9003119" cy="630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4323500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>
        <p14:prism isInverted="1"/>
      </p:transition>
    </mc:Choice>
    <mc:Fallback xmlns="">
      <p:transition spd="slow" advClick="0" advTm="12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00000">
              <a:srgbClr val="FFC000"/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C99FF0AB-3FE3-95A9-C40E-A1E32F23111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musique, organe, Orgue, cathédrale&#10;&#10;Le contenu généré par l’IA peut être incorrect.">
            <a:extLst>
              <a:ext uri="{FF2B5EF4-FFF2-40B4-BE49-F238E27FC236}">
                <a16:creationId xmlns:a16="http://schemas.microsoft.com/office/drawing/2014/main" id="{D42A9043-4CDF-FEB1-FB6D-73FC77156EF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05836" y="279000"/>
            <a:ext cx="9180328" cy="6300000"/>
          </a:xfrm>
          <a:prstGeom prst="rect">
            <a:avLst/>
          </a:prstGeom>
          <a:ln w="88900" cap="sq" cmpd="thickThin">
            <a:solidFill>
              <a:srgbClr val="C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42011634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>
        <p14:prism isInverted="1"/>
      </p:transition>
    </mc:Choice>
    <mc:Fallback xmlns="">
      <p:transition spd="slow" advClick="0" advTm="12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00000">
              <a:srgbClr val="FFFF00"/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3BB77F16-004D-0AF1-E305-B568148849F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hapelle, cathédrale, meubles, Paroisse&#10;&#10;Le contenu généré par l’IA peut être incorrect.">
            <a:extLst>
              <a:ext uri="{FF2B5EF4-FFF2-40B4-BE49-F238E27FC236}">
                <a16:creationId xmlns:a16="http://schemas.microsoft.com/office/drawing/2014/main" id="{B716B2CD-63BE-A3F0-D0F8-CBE50D05D80F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1016000" y="436245"/>
            <a:ext cx="10160000" cy="5985510"/>
          </a:xfrm>
          <a:prstGeom prst="rect">
            <a:avLst/>
          </a:prstGeom>
          <a:ln w="88900" cap="sq" cmpd="thickThin">
            <a:solidFill>
              <a:schemeClr val="tx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0340677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>
        <p14:prism isInverted="1"/>
      </p:transition>
    </mc:Choice>
    <mc:Fallback xmlns="">
      <p:transition spd="slow" advClick="0" advTm="12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00000">
              <a:schemeClr val="accent2">
                <a:lumMod val="60000"/>
                <a:lumOff val="40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82D6C929-7AA4-D284-EA28-761913DF550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meubles, chapelle, intérieur, Lieux sacrés&#10;&#10;Le contenu généré par l’IA peut être incorrect.">
            <a:extLst>
              <a:ext uri="{FF2B5EF4-FFF2-40B4-BE49-F238E27FC236}">
                <a16:creationId xmlns:a16="http://schemas.microsoft.com/office/drawing/2014/main" id="{C6504719-847B-29DD-B53E-36D882565F1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43456" y="279000"/>
            <a:ext cx="8400000" cy="6300000"/>
          </a:xfrm>
          <a:prstGeom prst="rect">
            <a:avLst/>
          </a:prstGeom>
          <a:ln w="88900" cap="sq" cmpd="thickThin">
            <a:solidFill>
              <a:srgbClr val="C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7005367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>
        <p14:prism isInverted="1"/>
      </p:transition>
    </mc:Choice>
    <mc:Fallback xmlns="">
      <p:transition spd="slow" advClick="0" advTm="12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00000">
              <a:srgbClr val="0070C0"/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50C70425-9E12-D825-7F4B-BA50907B732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cathédrale, chapelle, Lieux sacrés&#10;&#10;Le contenu généré par l’IA peut être incorrect.">
            <a:extLst>
              <a:ext uri="{FF2B5EF4-FFF2-40B4-BE49-F238E27FC236}">
                <a16:creationId xmlns:a16="http://schemas.microsoft.com/office/drawing/2014/main" id="{CA57DBD0-4A4F-A4A9-978B-42430DD0C6B3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1629425" y="297000"/>
            <a:ext cx="8933149" cy="6264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5759178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>
        <p14:prism isInverted="1"/>
      </p:transition>
    </mc:Choice>
    <mc:Fallback xmlns="">
      <p:transition spd="slow" advClick="0" advTm="12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00000">
              <a:srgbClr val="002060"/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37F12C61-9A3A-7336-23BC-7886B6F97A8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fenêtre, cathédrale, Architecture médiévale&#10;&#10;Le contenu généré par l’IA peut être incorrect.">
            <a:extLst>
              <a:ext uri="{FF2B5EF4-FFF2-40B4-BE49-F238E27FC236}">
                <a16:creationId xmlns:a16="http://schemas.microsoft.com/office/drawing/2014/main" id="{C6774386-6330-D11F-3FD6-51F0B2B557B2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1725592" y="369000"/>
            <a:ext cx="8740815" cy="612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0235144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>
        <p14:prism isInverted="1"/>
      </p:transition>
    </mc:Choice>
    <mc:Fallback xmlns="">
      <p:transition spd="slow" advClick="0" advTm="12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00000">
              <a:schemeClr val="accent6"/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B0807659-9FE9-EE03-B473-E2B6A3B8FB0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ciel, plein air, fenêtre&#10;&#10;Le contenu généré par l’IA peut être incorrect.">
            <a:extLst>
              <a:ext uri="{FF2B5EF4-FFF2-40B4-BE49-F238E27FC236}">
                <a16:creationId xmlns:a16="http://schemas.microsoft.com/office/drawing/2014/main" id="{CA745A9F-1711-E425-FDED-444DE570376F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1896000" y="490020"/>
            <a:ext cx="8400000" cy="587796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0231559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>
        <p14:prism isInverted="1"/>
      </p:transition>
    </mc:Choice>
    <mc:Fallback xmlns="">
      <p:transition spd="slow" advClick="0" advTm="1200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00000">
              <a:schemeClr val="accent5"/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A7DF5F70-24F0-84F6-24CE-D3E95733E3F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nuage, ciel&#10;&#10;Le contenu généré par l’IA peut être incorrect.">
            <a:extLst>
              <a:ext uri="{FF2B5EF4-FFF2-40B4-BE49-F238E27FC236}">
                <a16:creationId xmlns:a16="http://schemas.microsoft.com/office/drawing/2014/main" id="{B8D9A317-BF66-E168-06F0-DB64CFE7CE9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2754726" y="283656"/>
            <a:ext cx="6898797" cy="630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145662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>
        <p14:prism isInverted="1"/>
      </p:transition>
    </mc:Choice>
    <mc:Fallback xmlns="">
      <p:transition spd="slow" advClick="0" advTm="12000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00000">
              <a:srgbClr val="0070C0"/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7993ABCD-E9FE-711E-B781-AE5FDCB5975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cathédrale, chapelle, coffre&#10;&#10;Le contenu généré par l’IA peut être incorrect.">
            <a:extLst>
              <a:ext uri="{FF2B5EF4-FFF2-40B4-BE49-F238E27FC236}">
                <a16:creationId xmlns:a16="http://schemas.microsoft.com/office/drawing/2014/main" id="{FC43AC41-D5C8-4C03-27AF-A8C8FD97EEF2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649657" y="531000"/>
            <a:ext cx="10892685" cy="5796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5327487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>
        <p14:prism isInverted="1"/>
      </p:transition>
    </mc:Choice>
    <mc:Fallback xmlns="">
      <p:transition spd="slow" advClick="0" advTm="12000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00000">
              <a:schemeClr val="accent3"/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4975B052-9C10-9436-3012-82759199F36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Lieux sacrés, chapelle, lieu de culte, cathédrale&#10;&#10;Le contenu généré par l’IA peut être incorrect.">
            <a:extLst>
              <a:ext uri="{FF2B5EF4-FFF2-40B4-BE49-F238E27FC236}">
                <a16:creationId xmlns:a16="http://schemas.microsoft.com/office/drawing/2014/main" id="{43806826-A0E1-8D4A-5E84-F9E0BADC5AD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85210" y="279000"/>
            <a:ext cx="4725000" cy="63000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B5FCD0D-7295-49F5-D106-8E4BC719B779}"/>
              </a:ext>
            </a:extLst>
          </p:cNvPr>
          <p:cNvSpPr txBox="1"/>
          <p:nvPr/>
        </p:nvSpPr>
        <p:spPr>
          <a:xfrm>
            <a:off x="256032" y="3429000"/>
            <a:ext cx="332917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>
                <a:solidFill>
                  <a:schemeClr val="bg1"/>
                </a:solidFill>
              </a:rPr>
              <a:t>Le maître-autel et son baldaquin.</a:t>
            </a:r>
            <a:endParaRPr lang="fr-FR" sz="28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94652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>
        <p14:prism isInverted="1"/>
      </p:transition>
    </mc:Choice>
    <mc:Fallback xmlns="">
      <p:transition spd="slow" advClick="0" advTm="12000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00000">
              <a:schemeClr val="accent2"/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37FCC8F3-D00F-110A-5723-1874C28136F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Lieux sacrés, chapelle, lieu de culte, cathédrale&#10;&#10;Le contenu généré par l’IA peut être incorrect.">
            <a:extLst>
              <a:ext uri="{FF2B5EF4-FFF2-40B4-BE49-F238E27FC236}">
                <a16:creationId xmlns:a16="http://schemas.microsoft.com/office/drawing/2014/main" id="{2E008D50-A6E6-E3AC-E993-CF28B6A2536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27806" y="261000"/>
            <a:ext cx="4740887" cy="63360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112B087-0D4E-3AEE-BF63-E0228644947C}"/>
              </a:ext>
            </a:extLst>
          </p:cNvPr>
          <p:cNvSpPr txBox="1"/>
          <p:nvPr/>
        </p:nvSpPr>
        <p:spPr>
          <a:xfrm>
            <a:off x="8644128" y="3316224"/>
            <a:ext cx="3255264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>
                <a:solidFill>
                  <a:schemeClr val="bg1"/>
                </a:solidFill>
              </a:rPr>
              <a:t>Cathédrale Saint-Maurice d'Angers (autel à badalquin)</a:t>
            </a:r>
            <a:endParaRPr lang="fr-FR" sz="28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957685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>
        <p14:prism isInverted="1"/>
      </p:transition>
    </mc:Choice>
    <mc:Fallback xmlns="">
      <p:transition spd="slow" advClick="0" advTm="12000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B41DEA5F-815C-3328-4727-B6DF3E4F74D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lieu de culte, Lieux sacrés, chapelle, cathédrale&#10;&#10;Le contenu généré par l’IA peut être incorrect.">
            <a:extLst>
              <a:ext uri="{FF2B5EF4-FFF2-40B4-BE49-F238E27FC236}">
                <a16:creationId xmlns:a16="http://schemas.microsoft.com/office/drawing/2014/main" id="{AE035059-98B7-1BA3-06CF-707F8D19EE64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97916" y="225000"/>
            <a:ext cx="4832433" cy="64080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5F67A20D-E4DA-9E98-4EB2-45B030575527}"/>
              </a:ext>
            </a:extLst>
          </p:cNvPr>
          <p:cNvSpPr txBox="1"/>
          <p:nvPr/>
        </p:nvSpPr>
        <p:spPr>
          <a:xfrm>
            <a:off x="182880" y="3121152"/>
            <a:ext cx="3511296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/>
              <a:t>Cathédrale Saint-Maurice d'Angers (chaire)</a:t>
            </a:r>
            <a:endParaRPr lang="fr-FR" sz="2800" b="1" dirty="0"/>
          </a:p>
        </p:txBody>
      </p:sp>
    </p:spTree>
    <p:extLst>
      <p:ext uri="{BB962C8B-B14F-4D97-AF65-F5344CB8AC3E}">
        <p14:creationId xmlns:p14="http://schemas.microsoft.com/office/powerpoint/2010/main" val="30870101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>
        <p14:prism isInverted="1"/>
      </p:transition>
    </mc:Choice>
    <mc:Fallback xmlns="">
      <p:transition spd="slow" advClick="0" advTm="12000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3F788FD7-EF0D-A6C0-F96B-AAFC97E7D3C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hapelle, cathédrale, bâtiment, Lieux sacrés&#10;&#10;Le contenu généré par l’IA peut être incorrect.">
            <a:extLst>
              <a:ext uri="{FF2B5EF4-FFF2-40B4-BE49-F238E27FC236}">
                <a16:creationId xmlns:a16="http://schemas.microsoft.com/office/drawing/2014/main" id="{3FBE707F-F3E9-4413-1FED-6AE1FEA782E9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97402" y="261000"/>
            <a:ext cx="4752000" cy="6336000"/>
          </a:xfrm>
          <a:prstGeom prst="rect">
            <a:avLst/>
          </a:prstGeom>
          <a:ln w="88900" cap="sq" cmpd="thickThin">
            <a:solidFill>
              <a:schemeClr val="tx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9C45D4C-1F87-51B7-33EC-1D04FDE6ECB0}"/>
              </a:ext>
            </a:extLst>
          </p:cNvPr>
          <p:cNvSpPr txBox="1"/>
          <p:nvPr/>
        </p:nvSpPr>
        <p:spPr>
          <a:xfrm>
            <a:off x="8510016" y="3169920"/>
            <a:ext cx="337718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/>
              <a:t>La chaire.</a:t>
            </a:r>
            <a:endParaRPr lang="fr-FR" sz="2800" b="1" dirty="0"/>
          </a:p>
        </p:txBody>
      </p:sp>
    </p:spTree>
    <p:extLst>
      <p:ext uri="{BB962C8B-B14F-4D97-AF65-F5344CB8AC3E}">
        <p14:creationId xmlns:p14="http://schemas.microsoft.com/office/powerpoint/2010/main" val="14822966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>
        <p14:prism isInverted="1"/>
      </p:transition>
    </mc:Choice>
    <mc:Fallback xmlns="">
      <p:transition spd="slow" advClick="0" advTm="12000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CC7D7E8B-0A3D-16B3-D5C2-5AA65B144E5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meubles, écran, intérieur, Style Napoléon iii&#10;&#10;Le contenu généré par l’IA peut être incorrect.">
            <a:extLst>
              <a:ext uri="{FF2B5EF4-FFF2-40B4-BE49-F238E27FC236}">
                <a16:creationId xmlns:a16="http://schemas.microsoft.com/office/drawing/2014/main" id="{1D741956-6123-41B5-E843-2935084AB281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51886" y="279000"/>
            <a:ext cx="9194980" cy="63000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C79E311-2152-33BB-8E48-64766A9C47DE}"/>
              </a:ext>
            </a:extLst>
          </p:cNvPr>
          <p:cNvSpPr txBox="1"/>
          <p:nvPr/>
        </p:nvSpPr>
        <p:spPr>
          <a:xfrm>
            <a:off x="345134" y="2892552"/>
            <a:ext cx="2414016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/>
              <a:t> Cathédrale Saint-Maurice d'Angers (chaire, détail)</a:t>
            </a:r>
            <a:endParaRPr lang="fr-FR" sz="2800" b="1" dirty="0"/>
          </a:p>
        </p:txBody>
      </p:sp>
    </p:spTree>
    <p:extLst>
      <p:ext uri="{BB962C8B-B14F-4D97-AF65-F5344CB8AC3E}">
        <p14:creationId xmlns:p14="http://schemas.microsoft.com/office/powerpoint/2010/main" val="14149948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>
        <p14:prism isInverted="1"/>
      </p:transition>
    </mc:Choice>
    <mc:Fallback xmlns="">
      <p:transition spd="slow" advClick="0" advTm="12000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01BE4586-8EB7-1B53-9FA6-BFBCED1D3EC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hapelle, lieu de culte, Lieux sacrés, cathédrale&#10;&#10;Le contenu généré par l’IA peut être incorrect.">
            <a:extLst>
              <a:ext uri="{FF2B5EF4-FFF2-40B4-BE49-F238E27FC236}">
                <a16:creationId xmlns:a16="http://schemas.microsoft.com/office/drawing/2014/main" id="{EDC59A05-209D-60C1-CEF1-8D130B47A5D0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1597" y="279000"/>
            <a:ext cx="9132491" cy="6300000"/>
          </a:xfrm>
          <a:prstGeom prst="rect">
            <a:avLst/>
          </a:prstGeom>
          <a:ln w="88900" cap="sq" cmpd="thickThin">
            <a:solidFill>
              <a:schemeClr val="tx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2FDA7E8-26B3-DCC9-C0B2-29B47CED09A8}"/>
              </a:ext>
            </a:extLst>
          </p:cNvPr>
          <p:cNvSpPr txBox="1"/>
          <p:nvPr/>
        </p:nvSpPr>
        <p:spPr>
          <a:xfrm>
            <a:off x="9643872" y="2353056"/>
            <a:ext cx="2426208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/>
              <a:t>Cathédrale St-Maurice d'Angers (stalles) - France</a:t>
            </a:r>
            <a:endParaRPr lang="fr-FR" sz="2800" b="1" dirty="0"/>
          </a:p>
        </p:txBody>
      </p:sp>
    </p:spTree>
    <p:extLst>
      <p:ext uri="{BB962C8B-B14F-4D97-AF65-F5344CB8AC3E}">
        <p14:creationId xmlns:p14="http://schemas.microsoft.com/office/powerpoint/2010/main" val="24702473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>
        <p14:prism isInverted="1"/>
      </p:transition>
    </mc:Choice>
    <mc:Fallback xmlns="">
      <p:transition spd="slow" advClick="0" advTm="12000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94575D81-A937-F25C-5691-8AC7848DA48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rt, fenêtre, église, bâtiment&#10;&#10;Le contenu généré par l’IA peut être incorrect.">
            <a:extLst>
              <a:ext uri="{FF2B5EF4-FFF2-40B4-BE49-F238E27FC236}">
                <a16:creationId xmlns:a16="http://schemas.microsoft.com/office/drawing/2014/main" id="{14E79C60-60B5-C578-53D8-34AB4A23ED90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60579" y="279000"/>
            <a:ext cx="5231834" cy="6300000"/>
          </a:xfrm>
          <a:prstGeom prst="rect">
            <a:avLst/>
          </a:prstGeom>
          <a:ln w="88900" cap="sq" cmpd="thickThin">
            <a:solidFill>
              <a:schemeClr val="tx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F21BF9E-B0BF-21A7-6821-436552F47D28}"/>
              </a:ext>
            </a:extLst>
          </p:cNvPr>
          <p:cNvSpPr txBox="1"/>
          <p:nvPr/>
        </p:nvSpPr>
        <p:spPr>
          <a:xfrm>
            <a:off x="548640" y="885134"/>
            <a:ext cx="2535936" cy="56938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/>
              <a:t>Tombeau commun à Claude de Rueil, évêque d'Angers, mort en 1649, Martin </a:t>
            </a:r>
            <a:r>
              <a:rPr lang="fr-FR" sz="2800" b="1" dirty="0" err="1"/>
              <a:t>Ruzé</a:t>
            </a:r>
            <a:r>
              <a:rPr lang="fr-FR" sz="2800" b="1" dirty="0"/>
              <a:t>, conseiller d'État et Guillaume </a:t>
            </a:r>
            <a:r>
              <a:rPr lang="fr-FR" sz="2800" b="1" dirty="0" err="1"/>
              <a:t>Ruzé</a:t>
            </a:r>
            <a:r>
              <a:rPr lang="fr-FR" sz="2800" b="1" dirty="0"/>
              <a:t>, évêque d'Angers, mort en 1587.</a:t>
            </a:r>
          </a:p>
        </p:txBody>
      </p:sp>
    </p:spTree>
    <p:extLst>
      <p:ext uri="{BB962C8B-B14F-4D97-AF65-F5344CB8AC3E}">
        <p14:creationId xmlns:p14="http://schemas.microsoft.com/office/powerpoint/2010/main" val="21423871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>
        <p14:prism isInverted="1"/>
      </p:transition>
    </mc:Choice>
    <mc:Fallback xmlns="">
      <p:transition spd="slow" advClick="0" advTm="12000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06680D5F-2ABF-140A-064C-4386FC89A54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musique, organe, Orgue, chapelle&#10;&#10;Le contenu généré par l’IA peut être incorrect.">
            <a:extLst>
              <a:ext uri="{FF2B5EF4-FFF2-40B4-BE49-F238E27FC236}">
                <a16:creationId xmlns:a16="http://schemas.microsoft.com/office/drawing/2014/main" id="{CEA81BC5-56E6-95AA-510F-54FDA0D67EE3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26714" y="279000"/>
            <a:ext cx="4725000" cy="6300000"/>
          </a:xfrm>
          <a:prstGeom prst="rect">
            <a:avLst/>
          </a:prstGeom>
          <a:ln w="88900" cap="sq" cmpd="thickThin">
            <a:solidFill>
              <a:schemeClr val="tx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B54DCA3-D453-0342-3097-BC7EADED13D6}"/>
              </a:ext>
            </a:extLst>
          </p:cNvPr>
          <p:cNvSpPr txBox="1"/>
          <p:nvPr/>
        </p:nvSpPr>
        <p:spPr>
          <a:xfrm>
            <a:off x="8278368" y="3194304"/>
            <a:ext cx="296265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Les grandes orgues de tribune.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9507638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>
        <p14:prism isInverted="1"/>
      </p:transition>
    </mc:Choice>
    <mc:Fallback xmlns="">
      <p:transition spd="slow" advClick="0" advTm="12000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B21DA232-953E-F811-67D9-A8190401C88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statue, art, sculpture, Sculpture sur pierre&#10;&#10;Le contenu généré par l’IA peut être incorrect.">
            <a:extLst>
              <a:ext uri="{FF2B5EF4-FFF2-40B4-BE49-F238E27FC236}">
                <a16:creationId xmlns:a16="http://schemas.microsoft.com/office/drawing/2014/main" id="{A5FCE77C-9AF7-CDCF-BDCA-EC60D6C30F62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73418" y="261000"/>
            <a:ext cx="4643171" cy="6336000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0DFC18B-7C4E-9D6A-43A2-3FCA40080F99}"/>
              </a:ext>
            </a:extLst>
          </p:cNvPr>
          <p:cNvSpPr txBox="1"/>
          <p:nvPr/>
        </p:nvSpPr>
        <p:spPr>
          <a:xfrm>
            <a:off x="644874" y="3882634"/>
            <a:ext cx="282854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/>
              <a:t>Détail du buffet.</a:t>
            </a:r>
          </a:p>
        </p:txBody>
      </p:sp>
    </p:spTree>
    <p:extLst>
      <p:ext uri="{BB962C8B-B14F-4D97-AF65-F5344CB8AC3E}">
        <p14:creationId xmlns:p14="http://schemas.microsoft.com/office/powerpoint/2010/main" val="11931348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>
        <p14:prism isInverted="1"/>
      </p:transition>
    </mc:Choice>
    <mc:Fallback xmlns="">
      <p:transition spd="slow" advClick="0" advTm="12000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7D29093E-4559-AB8D-9D35-F2AF7BC2F8C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inture, mythologie, Arts visuels, art&#10;&#10;Le contenu généré par l’IA peut être incorrect.">
            <a:extLst>
              <a:ext uri="{FF2B5EF4-FFF2-40B4-BE49-F238E27FC236}">
                <a16:creationId xmlns:a16="http://schemas.microsoft.com/office/drawing/2014/main" id="{4C39738D-0A23-1ED7-CC2C-212D8479E487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60117" y="279000"/>
            <a:ext cx="3874539" cy="630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570331F-CC64-3678-64D7-CDAD3DD7B57F}"/>
              </a:ext>
            </a:extLst>
          </p:cNvPr>
          <p:cNvSpPr txBox="1"/>
          <p:nvPr/>
        </p:nvSpPr>
        <p:spPr>
          <a:xfrm>
            <a:off x="7668768" y="3572256"/>
            <a:ext cx="4389120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>
                <a:solidFill>
                  <a:schemeClr val="bg1"/>
                </a:solidFill>
              </a:rPr>
              <a:t>Jésus au mont des Oliviers, Jacques-Pierre Cazes (1754).</a:t>
            </a:r>
            <a:endParaRPr lang="fr-FR" sz="28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660724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>
        <p14:prism isInverted="1"/>
      </p:transition>
    </mc:Choice>
    <mc:Fallback xmlns="">
      <p:transition spd="slow" advClick="0" advTm="12000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peinture, table, habits, art&#10;&#10;Le contenu généré par l’IA peut être incorrect.">
            <a:extLst>
              <a:ext uri="{FF2B5EF4-FFF2-40B4-BE49-F238E27FC236}">
                <a16:creationId xmlns:a16="http://schemas.microsoft.com/office/drawing/2014/main" id="{9C8A12B8-F500-7356-95D3-A4ED9174D1F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74431" y="261000"/>
            <a:ext cx="8250339" cy="6336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88ABBDF4-19ED-7EF0-B9C2-6A2512A261A8}"/>
              </a:ext>
            </a:extLst>
          </p:cNvPr>
          <p:cNvSpPr txBox="1"/>
          <p:nvPr/>
        </p:nvSpPr>
        <p:spPr>
          <a:xfrm>
            <a:off x="163216" y="2880360"/>
            <a:ext cx="3145536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>
                <a:solidFill>
                  <a:schemeClr val="bg1"/>
                </a:solidFill>
              </a:rPr>
              <a:t>Saint Louis et ses trois intimes, tableau de M.Laugiée donné par l'État en 1875.</a:t>
            </a:r>
            <a:endParaRPr lang="fr-FR" sz="28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833450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>
        <p14:prism isInverted="1"/>
      </p:transition>
    </mc:Choice>
    <mc:Fallback xmlns="">
      <p:transition spd="slow" advClick="0" advTm="12000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0D225581-83F6-AF0E-FBE2-3193A0C3E78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invertébré, conque, Shankha, coquille&#10;&#10;Le contenu généré par l’IA peut être incorrect.">
            <a:extLst>
              <a:ext uri="{FF2B5EF4-FFF2-40B4-BE49-F238E27FC236}">
                <a16:creationId xmlns:a16="http://schemas.microsoft.com/office/drawing/2014/main" id="{2B8D5A6F-6889-ED48-5201-B882ED8DE1C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3714750" cy="3609975"/>
          </a:xfrm>
          <a:prstGeom prst="rect">
            <a:avLst/>
          </a:prstGeom>
        </p:spPr>
      </p:pic>
      <p:pic>
        <p:nvPicPr>
          <p:cNvPr id="5" name="Image 4" descr="Une image contenant invertébré, conque, coquille, Shankha&#10;&#10;Le contenu généré par l’IA peut être incorrect.">
            <a:extLst>
              <a:ext uri="{FF2B5EF4-FFF2-40B4-BE49-F238E27FC236}">
                <a16:creationId xmlns:a16="http://schemas.microsoft.com/office/drawing/2014/main" id="{A70085A2-789D-7910-01BE-31A99CB45DB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905750" y="0"/>
            <a:ext cx="4286250" cy="4162425"/>
          </a:xfrm>
          <a:prstGeom prst="rect">
            <a:avLst/>
          </a:prstGeom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DD92287C-E0F3-75DC-9A6B-714DA7D715B8}"/>
              </a:ext>
            </a:extLst>
          </p:cNvPr>
          <p:cNvSpPr txBox="1"/>
          <p:nvPr/>
        </p:nvSpPr>
        <p:spPr>
          <a:xfrm>
            <a:off x="3714750" y="161545"/>
            <a:ext cx="605942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C000"/>
                </a:solidFill>
              </a:rPr>
              <a:t>Lorient Vous Présente La Cathédrale Sainte Maurice</a:t>
            </a:r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B3910D85-247D-0BDD-0CAB-3224B9104D0F}"/>
              </a:ext>
            </a:extLst>
          </p:cNvPr>
          <p:cNvSpPr txBox="1"/>
          <p:nvPr/>
        </p:nvSpPr>
        <p:spPr>
          <a:xfrm>
            <a:off x="3762375" y="1254043"/>
            <a:ext cx="4191000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C000"/>
                </a:solidFill>
              </a:rPr>
              <a:t>Sur une suggestion De </a:t>
            </a:r>
            <a:r>
              <a:rPr lang="fr-FR" sz="2800" b="1" dirty="0" err="1">
                <a:solidFill>
                  <a:srgbClr val="FFC000"/>
                </a:solidFill>
              </a:rPr>
              <a:t>JackDidier</a:t>
            </a:r>
            <a:r>
              <a:rPr lang="fr-FR" sz="2800" b="1" dirty="0">
                <a:solidFill>
                  <a:srgbClr val="FFC000"/>
                </a:solidFill>
              </a:rPr>
              <a:t> </a:t>
            </a:r>
          </a:p>
          <a:p>
            <a:endParaRPr lang="fr-FR" sz="2800" b="1" dirty="0">
              <a:solidFill>
                <a:srgbClr val="FFC000"/>
              </a:solidFill>
            </a:endParaRPr>
          </a:p>
        </p:txBody>
      </p:sp>
      <p:sp>
        <p:nvSpPr>
          <p:cNvPr id="8" name="ZoneTexte 7">
            <a:extLst>
              <a:ext uri="{FF2B5EF4-FFF2-40B4-BE49-F238E27FC236}">
                <a16:creationId xmlns:a16="http://schemas.microsoft.com/office/drawing/2014/main" id="{CD5BAE41-5F43-FD8F-652F-786156F9F0D0}"/>
              </a:ext>
            </a:extLst>
          </p:cNvPr>
          <p:cNvSpPr txBox="1"/>
          <p:nvPr/>
        </p:nvSpPr>
        <p:spPr>
          <a:xfrm>
            <a:off x="3889248" y="2639038"/>
            <a:ext cx="3968877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C000"/>
                </a:solidFill>
              </a:rPr>
              <a:t>Les Images Et Le Son Du net</a:t>
            </a:r>
          </a:p>
        </p:txBody>
      </p:sp>
      <p:sp>
        <p:nvSpPr>
          <p:cNvPr id="9" name="ZoneTexte 8">
            <a:extLst>
              <a:ext uri="{FF2B5EF4-FFF2-40B4-BE49-F238E27FC236}">
                <a16:creationId xmlns:a16="http://schemas.microsoft.com/office/drawing/2014/main" id="{B2A28DCD-12E6-BFB2-CE2E-2B1A4C90FD48}"/>
              </a:ext>
            </a:extLst>
          </p:cNvPr>
          <p:cNvSpPr txBox="1"/>
          <p:nvPr/>
        </p:nvSpPr>
        <p:spPr>
          <a:xfrm>
            <a:off x="5047488" y="3923845"/>
            <a:ext cx="36697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C000"/>
                </a:solidFill>
              </a:rPr>
              <a:t>Daniel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77002161-100E-649C-88E2-41F83EDF7B9E}"/>
              </a:ext>
            </a:extLst>
          </p:cNvPr>
          <p:cNvSpPr/>
          <p:nvPr/>
        </p:nvSpPr>
        <p:spPr>
          <a:xfrm>
            <a:off x="4615243" y="4777765"/>
            <a:ext cx="2516886" cy="1146048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12" name="Image 11" descr="Une image contenant Police, Graphique, écriture manuscrite, texte&#10;&#10;Le contenu généré par l’IA peut être incorrect.">
            <a:extLst>
              <a:ext uri="{FF2B5EF4-FFF2-40B4-BE49-F238E27FC236}">
                <a16:creationId xmlns:a16="http://schemas.microsoft.com/office/drawing/2014/main" id="{2E4F9EA3-71C8-F219-07CD-C29FAE4E1E7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33937" y="4993601"/>
            <a:ext cx="2047875" cy="714375"/>
          </a:xfrm>
          <a:prstGeom prst="rect">
            <a:avLst/>
          </a:prstGeom>
        </p:spPr>
      </p:pic>
      <p:pic>
        <p:nvPicPr>
          <p:cNvPr id="14" name="Image 13" descr="Une image contenant Police, écriture manuscrite, calligraphie, typographie&#10;&#10;Le contenu généré par l’IA peut être incorrect.">
            <a:extLst>
              <a:ext uri="{FF2B5EF4-FFF2-40B4-BE49-F238E27FC236}">
                <a16:creationId xmlns:a16="http://schemas.microsoft.com/office/drawing/2014/main" id="{C08B41DE-46EE-178E-E8F6-185DF88BC118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429500" y="4024033"/>
            <a:ext cx="4762500" cy="2476500"/>
          </a:xfrm>
          <a:prstGeom prst="rect">
            <a:avLst/>
          </a:prstGeom>
        </p:spPr>
      </p:pic>
      <p:sp>
        <p:nvSpPr>
          <p:cNvPr id="15" name="ZoneTexte 14">
            <a:extLst>
              <a:ext uri="{FF2B5EF4-FFF2-40B4-BE49-F238E27FC236}">
                <a16:creationId xmlns:a16="http://schemas.microsoft.com/office/drawing/2014/main" id="{E366BE08-5837-29B2-5036-99DD4411D86C}"/>
              </a:ext>
            </a:extLst>
          </p:cNvPr>
          <p:cNvSpPr txBox="1"/>
          <p:nvPr/>
        </p:nvSpPr>
        <p:spPr>
          <a:xfrm>
            <a:off x="762571" y="3940675"/>
            <a:ext cx="382828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C000"/>
                </a:solidFill>
              </a:rPr>
              <a:t>www.papy16.net</a:t>
            </a:r>
          </a:p>
        </p:txBody>
      </p:sp>
    </p:spTree>
    <p:extLst>
      <p:ext uri="{BB962C8B-B14F-4D97-AF65-F5344CB8AC3E}">
        <p14:creationId xmlns:p14="http://schemas.microsoft.com/office/powerpoint/2010/main" val="26569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>
        <p14:prism isInverted="1"/>
      </p:transition>
    </mc:Choice>
    <mc:Fallback xmlns="">
      <p:transition spd="slow" advClick="0" advTm="12000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203</TotalTime>
  <Words>256</Words>
  <Application>Microsoft Office PowerPoint</Application>
  <PresentationFormat>Grand écran</PresentationFormat>
  <Paragraphs>28</Paragraphs>
  <Slides>30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30</vt:i4>
      </vt:variant>
    </vt:vector>
  </HeadingPairs>
  <TitlesOfParts>
    <vt:vector size="34" baseType="lpstr">
      <vt:lpstr>Aptos</vt:lpstr>
      <vt:lpstr>Aptos Display</vt:lpstr>
      <vt:lpstr>Arial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Daniel Moulac</dc:creator>
  <cp:lastModifiedBy>Daniel Moulac</cp:lastModifiedBy>
  <cp:revision>8</cp:revision>
  <dcterms:created xsi:type="dcterms:W3CDTF">2025-12-12T13:49:45Z</dcterms:created>
  <dcterms:modified xsi:type="dcterms:W3CDTF">2026-01-22T09:33:19Z</dcterms:modified>
</cp:coreProperties>
</file>