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58" r:id="rId4"/>
    <p:sldId id="260" r:id="rId5"/>
    <p:sldId id="262" r:id="rId6"/>
    <p:sldId id="261" r:id="rId7"/>
    <p:sldId id="263" r:id="rId8"/>
    <p:sldId id="264" r:id="rId9"/>
    <p:sldId id="265" r:id="rId10"/>
    <p:sldId id="266" r:id="rId11"/>
    <p:sldId id="267" r:id="rId1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NbZdV/dCXrnzYzJ++53jjA==" hashData="65suPs6sxRlgMS7pGTo/WqwWiOdDVTy7ANsjZVmEXMEcbALgNg0pezfb2m5Km6yYiiLOjqWBsNRnAqmIdRXXZ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DBD0"/>
    <a:srgbClr val="FDF1F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7" autoAdjust="0"/>
    <p:restoredTop sz="94660"/>
  </p:normalViewPr>
  <p:slideViewPr>
    <p:cSldViewPr snapToGrid="0">
      <p:cViewPr varScale="1">
        <p:scale>
          <a:sx n="76" d="100"/>
          <a:sy n="76" d="100"/>
        </p:scale>
        <p:origin x="11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EE73150F-46FB-4BAE-9FFB-687542B131A6}" type="datetimeFigureOut">
              <a:rPr lang="fr-FR" smtClean="0"/>
              <a:t>21/01/2026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0CE0503-5C16-41BF-9C63-A217CDB7CFA2}" type="slidenum">
              <a:rPr lang="fr-FR" smtClean="0"/>
              <a:t>‹N°›</a:t>
            </a:fld>
            <a:endParaRPr lang="fr-FR"/>
          </a:p>
        </p:txBody>
      </p:sp>
    </p:spTree>
    <p:extLst>
      <p:ext uri="{BB962C8B-B14F-4D97-AF65-F5344CB8AC3E}">
        <p14:creationId xmlns:p14="http://schemas.microsoft.com/office/powerpoint/2010/main" val="25477112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E73150F-46FB-4BAE-9FFB-687542B131A6}" type="datetimeFigureOut">
              <a:rPr lang="fr-FR" smtClean="0"/>
              <a:t>21/01/2026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0CE0503-5C16-41BF-9C63-A217CDB7CFA2}" type="slidenum">
              <a:rPr lang="fr-FR" smtClean="0"/>
              <a:t>‹N°›</a:t>
            </a:fld>
            <a:endParaRPr lang="fr-FR"/>
          </a:p>
        </p:txBody>
      </p:sp>
    </p:spTree>
    <p:extLst>
      <p:ext uri="{BB962C8B-B14F-4D97-AF65-F5344CB8AC3E}">
        <p14:creationId xmlns:p14="http://schemas.microsoft.com/office/powerpoint/2010/main" val="38419409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EE73150F-46FB-4BAE-9FFB-687542B131A6}" type="datetimeFigureOut">
              <a:rPr lang="fr-FR" smtClean="0"/>
              <a:t>21/01/2026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0CE0503-5C16-41BF-9C63-A217CDB7CFA2}" type="slidenum">
              <a:rPr lang="fr-FR" smtClean="0"/>
              <a:t>‹N°›</a:t>
            </a:fld>
            <a:endParaRPr lang="fr-FR"/>
          </a:p>
        </p:txBody>
      </p:sp>
    </p:spTree>
    <p:extLst>
      <p:ext uri="{BB962C8B-B14F-4D97-AF65-F5344CB8AC3E}">
        <p14:creationId xmlns:p14="http://schemas.microsoft.com/office/powerpoint/2010/main" val="35617829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EE73150F-46FB-4BAE-9FFB-687542B131A6}" type="datetimeFigureOut">
              <a:rPr lang="fr-FR" smtClean="0"/>
              <a:t>21/01/2026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0CE0503-5C16-41BF-9C63-A217CDB7CFA2}" type="slidenum">
              <a:rPr lang="fr-FR" smtClean="0"/>
              <a:t>‹N°›</a:t>
            </a:fld>
            <a:endParaRPr lang="fr-FR"/>
          </a:p>
        </p:txBody>
      </p:sp>
    </p:spTree>
    <p:extLst>
      <p:ext uri="{BB962C8B-B14F-4D97-AF65-F5344CB8AC3E}">
        <p14:creationId xmlns:p14="http://schemas.microsoft.com/office/powerpoint/2010/main" val="13840297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E73150F-46FB-4BAE-9FFB-687542B131A6}" type="datetimeFigureOut">
              <a:rPr lang="fr-FR" smtClean="0"/>
              <a:t>21/01/2026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80CE0503-5C16-41BF-9C63-A217CDB7CFA2}" type="slidenum">
              <a:rPr lang="fr-FR" smtClean="0"/>
              <a:t>‹N°›</a:t>
            </a:fld>
            <a:endParaRPr lang="fr-FR"/>
          </a:p>
        </p:txBody>
      </p:sp>
    </p:spTree>
    <p:extLst>
      <p:ext uri="{BB962C8B-B14F-4D97-AF65-F5344CB8AC3E}">
        <p14:creationId xmlns:p14="http://schemas.microsoft.com/office/powerpoint/2010/main" val="37051211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E73150F-46FB-4BAE-9FFB-687542B131A6}" type="datetimeFigureOut">
              <a:rPr lang="fr-FR" smtClean="0"/>
              <a:t>21/01/2026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80CE0503-5C16-41BF-9C63-A217CDB7CFA2}" type="slidenum">
              <a:rPr lang="fr-FR" smtClean="0"/>
              <a:t>‹N°›</a:t>
            </a:fld>
            <a:endParaRPr lang="fr-FR"/>
          </a:p>
        </p:txBody>
      </p:sp>
    </p:spTree>
    <p:extLst>
      <p:ext uri="{BB962C8B-B14F-4D97-AF65-F5344CB8AC3E}">
        <p14:creationId xmlns:p14="http://schemas.microsoft.com/office/powerpoint/2010/main" val="29632379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EE73150F-46FB-4BAE-9FFB-687542B131A6}" type="datetimeFigureOut">
              <a:rPr lang="fr-FR" smtClean="0"/>
              <a:t>21/01/2026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80CE0503-5C16-41BF-9C63-A217CDB7CFA2}" type="slidenum">
              <a:rPr lang="fr-FR" smtClean="0"/>
              <a:t>‹N°›</a:t>
            </a:fld>
            <a:endParaRPr lang="fr-FR"/>
          </a:p>
        </p:txBody>
      </p:sp>
    </p:spTree>
    <p:extLst>
      <p:ext uri="{BB962C8B-B14F-4D97-AF65-F5344CB8AC3E}">
        <p14:creationId xmlns:p14="http://schemas.microsoft.com/office/powerpoint/2010/main" val="12794634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EE73150F-46FB-4BAE-9FFB-687542B131A6}" type="datetimeFigureOut">
              <a:rPr lang="fr-FR" smtClean="0"/>
              <a:t>21/01/2026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0CE0503-5C16-41BF-9C63-A217CDB7CFA2}" type="slidenum">
              <a:rPr lang="fr-FR" smtClean="0"/>
              <a:t>‹N°›</a:t>
            </a:fld>
            <a:endParaRPr lang="fr-FR"/>
          </a:p>
        </p:txBody>
      </p:sp>
    </p:spTree>
    <p:extLst>
      <p:ext uri="{BB962C8B-B14F-4D97-AF65-F5344CB8AC3E}">
        <p14:creationId xmlns:p14="http://schemas.microsoft.com/office/powerpoint/2010/main" val="27864833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EE73150F-46FB-4BAE-9FFB-687542B131A6}" type="datetimeFigureOut">
              <a:rPr lang="fr-FR" smtClean="0"/>
              <a:t>21/01/2026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0CE0503-5C16-41BF-9C63-A217CDB7CFA2}" type="slidenum">
              <a:rPr lang="fr-FR" smtClean="0"/>
              <a:t>‹N°›</a:t>
            </a:fld>
            <a:endParaRPr lang="fr-FR"/>
          </a:p>
        </p:txBody>
      </p:sp>
    </p:spTree>
    <p:extLst>
      <p:ext uri="{BB962C8B-B14F-4D97-AF65-F5344CB8AC3E}">
        <p14:creationId xmlns:p14="http://schemas.microsoft.com/office/powerpoint/2010/main" val="3673449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E73150F-46FB-4BAE-9FFB-687542B131A6}" type="datetimeFigureOut">
              <a:rPr lang="fr-FR" smtClean="0"/>
              <a:t>21/01/2026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0CE0503-5C16-41BF-9C63-A217CDB7CFA2}" type="slidenum">
              <a:rPr lang="fr-FR" smtClean="0"/>
              <a:t>‹N°›</a:t>
            </a:fld>
            <a:endParaRPr lang="fr-FR"/>
          </a:p>
        </p:txBody>
      </p:sp>
    </p:spTree>
    <p:extLst>
      <p:ext uri="{BB962C8B-B14F-4D97-AF65-F5344CB8AC3E}">
        <p14:creationId xmlns:p14="http://schemas.microsoft.com/office/powerpoint/2010/main" val="18830612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E73150F-46FB-4BAE-9FFB-687542B131A6}" type="datetimeFigureOut">
              <a:rPr lang="fr-FR" smtClean="0"/>
              <a:t>21/01/2026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0CE0503-5C16-41BF-9C63-A217CDB7CFA2}" type="slidenum">
              <a:rPr lang="fr-FR" smtClean="0"/>
              <a:t>‹N°›</a:t>
            </a:fld>
            <a:endParaRPr lang="fr-FR"/>
          </a:p>
        </p:txBody>
      </p:sp>
    </p:spTree>
    <p:extLst>
      <p:ext uri="{BB962C8B-B14F-4D97-AF65-F5344CB8AC3E}">
        <p14:creationId xmlns:p14="http://schemas.microsoft.com/office/powerpoint/2010/main" val="13956721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6DBD0">
            <a:alpha val="47000"/>
          </a:srgbClr>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73150F-46FB-4BAE-9FFB-687542B131A6}" type="datetimeFigureOut">
              <a:rPr lang="fr-FR" smtClean="0"/>
              <a:t>21/01/2026</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CE0503-5C16-41BF-9C63-A217CDB7CFA2}" type="slidenum">
              <a:rPr lang="fr-FR" smtClean="0"/>
              <a:t>‹N°›</a:t>
            </a:fld>
            <a:endParaRPr lang="fr-FR"/>
          </a:p>
        </p:txBody>
      </p:sp>
    </p:spTree>
    <p:extLst>
      <p:ext uri="{BB962C8B-B14F-4D97-AF65-F5344CB8AC3E}">
        <p14:creationId xmlns:p14="http://schemas.microsoft.com/office/powerpoint/2010/main" val="23947264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jpg"/><Relationship Id="rId5" Type="http://schemas.openxmlformats.org/officeDocument/2006/relationships/image" Target="../media/image2.gif"/><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hyperlink" Target="https://dictionnaire.merci-app.com/definition/vigueur"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g"/><Relationship Id="rId7" Type="http://schemas.openxmlformats.org/officeDocument/2006/relationships/image" Target="../media/image13.jpeg"/><Relationship Id="rId2" Type="http://schemas.openxmlformats.org/officeDocument/2006/relationships/image" Target="../media/image8.jpg"/><Relationship Id="rId1" Type="http://schemas.openxmlformats.org/officeDocument/2006/relationships/slideLayout" Target="../slideLayouts/slideLayout7.xml"/><Relationship Id="rId6" Type="http://schemas.openxmlformats.org/officeDocument/2006/relationships/image" Target="../media/image12.jpg"/><Relationship Id="rId11" Type="http://schemas.openxmlformats.org/officeDocument/2006/relationships/image" Target="../media/image17.jpeg"/><Relationship Id="rId5" Type="http://schemas.openxmlformats.org/officeDocument/2006/relationships/image" Target="../media/image11.jpg"/><Relationship Id="rId10" Type="http://schemas.openxmlformats.org/officeDocument/2006/relationships/image" Target="../media/image16.jpg"/><Relationship Id="rId4" Type="http://schemas.openxmlformats.org/officeDocument/2006/relationships/image" Target="../media/image10.jpg"/><Relationship Id="rId9" Type="http://schemas.openxmlformats.org/officeDocument/2006/relationships/image" Target="../media/image15.jpg"/></Relationships>
</file>

<file path=ppt/slides/_rels/slide10.xml.rels><?xml version="1.0" encoding="UTF-8" standalone="yes"?>
<Relationships xmlns="http://schemas.openxmlformats.org/package/2006/relationships"><Relationship Id="rId8" Type="http://schemas.openxmlformats.org/officeDocument/2006/relationships/image" Target="../media/image24.jpg"/><Relationship Id="rId3" Type="http://schemas.openxmlformats.org/officeDocument/2006/relationships/image" Target="../media/image19.jpg"/><Relationship Id="rId7" Type="http://schemas.openxmlformats.org/officeDocument/2006/relationships/image" Target="../media/image23.jpeg"/><Relationship Id="rId12" Type="http://schemas.openxmlformats.org/officeDocument/2006/relationships/image" Target="../media/image28.jpg"/><Relationship Id="rId2" Type="http://schemas.openxmlformats.org/officeDocument/2006/relationships/image" Target="../media/image18.jpg"/><Relationship Id="rId1" Type="http://schemas.openxmlformats.org/officeDocument/2006/relationships/slideLayout" Target="../slideLayouts/slideLayout7.xml"/><Relationship Id="rId6" Type="http://schemas.openxmlformats.org/officeDocument/2006/relationships/image" Target="../media/image22.jpg"/><Relationship Id="rId11" Type="http://schemas.openxmlformats.org/officeDocument/2006/relationships/image" Target="../media/image27.jpg"/><Relationship Id="rId5" Type="http://schemas.openxmlformats.org/officeDocument/2006/relationships/image" Target="../media/image21.jpg"/><Relationship Id="rId10" Type="http://schemas.openxmlformats.org/officeDocument/2006/relationships/image" Target="../media/image26.jpg"/><Relationship Id="rId4" Type="http://schemas.openxmlformats.org/officeDocument/2006/relationships/image" Target="../media/image20.jpg"/><Relationship Id="rId9" Type="http://schemas.openxmlformats.org/officeDocument/2006/relationships/image" Target="../media/image25.jpg"/></Relationships>
</file>

<file path=ppt/slides/_rels/slide11.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7.xml"/><Relationship Id="rId5" Type="http://schemas.openxmlformats.org/officeDocument/2006/relationships/image" Target="../media/image31.gif"/><Relationship Id="rId4"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30"/>
            <a:ext cx="12204000" cy="6858030"/>
          </a:xfrm>
          <a:prstGeom prst="rect">
            <a:avLst/>
          </a:prstGeom>
          <a:solidFill>
            <a:srgbClr val="FDF1F1"/>
          </a:solidFill>
        </p:spPr>
      </p:pic>
      <p:pic>
        <p:nvPicPr>
          <p:cNvPr id="3" name="Imag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77187" y="838200"/>
            <a:ext cx="3095625" cy="1981200"/>
          </a:xfrm>
          <a:prstGeom prst="rect">
            <a:avLst/>
          </a:prstGeom>
        </p:spPr>
      </p:pic>
      <p:pic>
        <p:nvPicPr>
          <p:cNvPr id="4" name="Imag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659876" y="4954524"/>
            <a:ext cx="1298448" cy="1444752"/>
          </a:xfrm>
          <a:prstGeom prst="rect">
            <a:avLst/>
          </a:prstGeom>
        </p:spPr>
      </p:pic>
      <p:pic>
        <p:nvPicPr>
          <p:cNvPr id="5" name="générique télé histoire sans paroles- Chicken Reel (128kbit_AAC)(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6040582" y="1524000"/>
            <a:ext cx="609600" cy="609600"/>
          </a:xfrm>
          <a:prstGeom prst="rect">
            <a:avLst/>
          </a:prstGeom>
        </p:spPr>
      </p:pic>
    </p:spTree>
    <p:extLst>
      <p:ext uri="{BB962C8B-B14F-4D97-AF65-F5344CB8AC3E}">
        <p14:creationId xmlns:p14="http://schemas.microsoft.com/office/powerpoint/2010/main" val="1145955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417935"/>
            <a:ext cx="6096000" cy="1754326"/>
          </a:xfrm>
          <a:prstGeom prst="rect">
            <a:avLst/>
          </a:prstGeom>
        </p:spPr>
        <p:txBody>
          <a:bodyPr>
            <a:spAutoFit/>
          </a:bodyPr>
          <a:lstStyle/>
          <a:p>
            <a:r>
              <a:rPr lang="fr-FR" b="1" dirty="0" smtClean="0">
                <a:solidFill>
                  <a:srgbClr val="01072D"/>
                </a:solidFill>
                <a:latin typeface="Tropiline"/>
              </a:rPr>
              <a:t>1</a:t>
            </a:r>
            <a:r>
              <a:rPr lang="fr-FR" b="1" i="0" dirty="0" smtClean="0">
                <a:solidFill>
                  <a:srgbClr val="01072D"/>
                </a:solidFill>
                <a:effectLst/>
                <a:latin typeface="Tropiline"/>
              </a:rPr>
              <a:t>. Être bête comme ses pieds</a:t>
            </a:r>
          </a:p>
          <a:p>
            <a:r>
              <a:rPr lang="fr-FR" b="0" i="0" dirty="0" smtClean="0">
                <a:solidFill>
                  <a:srgbClr val="01072D"/>
                </a:solidFill>
                <a:effectLst/>
                <a:latin typeface="Inter" panose="020B0502030000000004" pitchFamily="34" charset="0"/>
              </a:rPr>
              <a:t>Les pieds permettent de se déplacer, pourtant ils sont associés à la stupidité et à la bêtise.</a:t>
            </a:r>
          </a:p>
          <a:p>
            <a:r>
              <a:rPr lang="fr-FR" dirty="0"/>
              <a:t>Cette expression imagée date du XIXe siècle. Les pieds, situés à l’autre extrémité du corps, renvoient à </a:t>
            </a:r>
            <a:r>
              <a:rPr lang="fr-FR" b="1" dirty="0"/>
              <a:t>ce qui est le plus éloigné de l’intelligence</a:t>
            </a:r>
            <a:r>
              <a:rPr lang="fr-FR" dirty="0"/>
              <a:t> et du cerveau, à savoir la bêtise.</a:t>
            </a:r>
            <a:endParaRPr lang="fr-FR" b="0" i="0" dirty="0">
              <a:solidFill>
                <a:srgbClr val="01072D"/>
              </a:solidFill>
              <a:effectLst/>
              <a:latin typeface="Inter" panose="020B0502030000000004" pitchFamily="34" charset="0"/>
            </a:endParaRPr>
          </a:p>
        </p:txBody>
      </p:sp>
      <p:sp>
        <p:nvSpPr>
          <p:cNvPr id="4" name="Rectangle 3"/>
          <p:cNvSpPr/>
          <p:nvPr/>
        </p:nvSpPr>
        <p:spPr>
          <a:xfrm>
            <a:off x="6248399" y="1151235"/>
            <a:ext cx="5788025" cy="3693319"/>
          </a:xfrm>
          <a:prstGeom prst="rect">
            <a:avLst/>
          </a:prstGeom>
        </p:spPr>
        <p:txBody>
          <a:bodyPr wrap="square">
            <a:spAutoFit/>
          </a:bodyPr>
          <a:lstStyle/>
          <a:p>
            <a:r>
              <a:rPr lang="fr-FR" b="1" i="0" dirty="0" smtClean="0">
                <a:solidFill>
                  <a:srgbClr val="01072D"/>
                </a:solidFill>
                <a:effectLst/>
                <a:latin typeface="Tropiline"/>
              </a:rPr>
              <a:t>2. Vouloir le beurre et l’argent du beurre</a:t>
            </a:r>
          </a:p>
          <a:p>
            <a:r>
              <a:rPr lang="fr-FR" b="0" i="0" dirty="0" smtClean="0">
                <a:solidFill>
                  <a:srgbClr val="01072D"/>
                </a:solidFill>
                <a:effectLst/>
                <a:latin typeface="Inter" panose="020B0502030000000004" pitchFamily="34" charset="0"/>
              </a:rPr>
              <a:t>Lorsque quelqu’un désire le beurre et l’argent du beurre, il souhaite </a:t>
            </a:r>
            <a:r>
              <a:rPr lang="fr-FR" i="0" dirty="0" smtClean="0">
                <a:solidFill>
                  <a:srgbClr val="01072D"/>
                </a:solidFill>
                <a:effectLst/>
                <a:latin typeface="inherit"/>
              </a:rPr>
              <a:t>tout obtenir sans </a:t>
            </a:r>
            <a:r>
              <a:rPr lang="fr-FR" i="0" dirty="0" smtClean="0">
                <a:solidFill>
                  <a:srgbClr val="01072D"/>
                </a:solidFill>
                <a:effectLst/>
                <a:latin typeface="inherit"/>
              </a:rPr>
              <a:t>contrepartie</a:t>
            </a:r>
            <a:r>
              <a:rPr lang="fr-FR" b="0" i="0" dirty="0" smtClean="0">
                <a:solidFill>
                  <a:srgbClr val="01072D"/>
                </a:solidFill>
                <a:effectLst/>
                <a:latin typeface="Inter" panose="020B0502030000000004" pitchFamily="34" charset="0"/>
              </a:rPr>
              <a:t>. </a:t>
            </a:r>
            <a:r>
              <a:rPr lang="fr-FR" b="0" i="0" dirty="0" smtClean="0">
                <a:solidFill>
                  <a:srgbClr val="01072D"/>
                </a:solidFill>
                <a:effectLst/>
                <a:latin typeface="Inter" panose="020B0502030000000004" pitchFamily="34" charset="0"/>
              </a:rPr>
              <a:t>Mais est-ce bien raisonnable ? À l’origine, cette formule apparaît en France au XIXe siècle dans le registre des affaires.</a:t>
            </a:r>
          </a:p>
          <a:p>
            <a:r>
              <a:rPr lang="fr-FR" dirty="0"/>
              <a:t>Métaphoriquement, elle désigne le fait de produire un bien, de le vendre, et de garder à la fois le bien vendu et l’argent de la vente. Elle exprime, par extension, le désir de </a:t>
            </a:r>
            <a:r>
              <a:rPr lang="fr-FR" b="1" dirty="0"/>
              <a:t>s’emparer de l’intégralité des gains</a:t>
            </a:r>
            <a:r>
              <a:rPr lang="fr-FR" dirty="0"/>
              <a:t>. Vous connaissez certainement les variantes courantes de cette formule, où il est question du « sourire ou du cul de la crémière », en plus du beurre et de l’argent.</a:t>
            </a:r>
            <a:endParaRPr lang="fr-FR" b="0" i="0" dirty="0">
              <a:solidFill>
                <a:srgbClr val="01072D"/>
              </a:solidFill>
              <a:effectLst/>
              <a:latin typeface="Inter" panose="020B0502030000000004" pitchFamily="34" charset="0"/>
            </a:endParaRPr>
          </a:p>
        </p:txBody>
      </p:sp>
      <p:sp>
        <p:nvSpPr>
          <p:cNvPr id="6" name="Rectangle 5"/>
          <p:cNvSpPr/>
          <p:nvPr/>
        </p:nvSpPr>
        <p:spPr>
          <a:xfrm>
            <a:off x="6359525" y="4844554"/>
            <a:ext cx="5676900" cy="2031325"/>
          </a:xfrm>
          <a:prstGeom prst="rect">
            <a:avLst/>
          </a:prstGeom>
        </p:spPr>
        <p:txBody>
          <a:bodyPr wrap="square">
            <a:spAutoFit/>
          </a:bodyPr>
          <a:lstStyle/>
          <a:p>
            <a:r>
              <a:rPr lang="fr-FR" b="1" i="0" dirty="0" smtClean="0">
                <a:solidFill>
                  <a:srgbClr val="111111"/>
                </a:solidFill>
                <a:effectLst/>
                <a:latin typeface="Montserrat" panose="02000505000000020004" pitchFamily="2" charset="0"/>
              </a:rPr>
              <a:t>4- Casser du sucre sur le dos de quelqu’un</a:t>
            </a:r>
          </a:p>
          <a:p>
            <a:r>
              <a:rPr lang="fr-FR" b="0" i="0" dirty="0" smtClean="0">
                <a:solidFill>
                  <a:srgbClr val="111111"/>
                </a:solidFill>
                <a:effectLst/>
                <a:latin typeface="Montserrat" panose="02000505000000020004" pitchFamily="2" charset="0"/>
              </a:rPr>
              <a:t>Sens : dire du mal de quelqu’un en son absence.</a:t>
            </a:r>
          </a:p>
          <a:p>
            <a:r>
              <a:rPr lang="fr-FR" dirty="0"/>
              <a:t>L’idée de râper et d’user quelque chose sur le dos de quelqu’un symbolise la médisance. Cette expression idiomatique remonterait au XIXᵉ siècle, où le sucre était râpé avant d’être utilisé.</a:t>
            </a:r>
            <a:endParaRPr lang="fr-FR" b="0" i="0" dirty="0">
              <a:solidFill>
                <a:srgbClr val="111111"/>
              </a:solidFill>
              <a:effectLst/>
              <a:latin typeface="Montserrat" panose="02000505000000020004" pitchFamily="2" charset="0"/>
            </a:endParaRPr>
          </a:p>
        </p:txBody>
      </p:sp>
      <p:sp>
        <p:nvSpPr>
          <p:cNvPr id="7" name="Rectangle 6"/>
          <p:cNvSpPr/>
          <p:nvPr/>
        </p:nvSpPr>
        <p:spPr>
          <a:xfrm>
            <a:off x="152400" y="4236832"/>
            <a:ext cx="5676900" cy="2308324"/>
          </a:xfrm>
          <a:prstGeom prst="rect">
            <a:avLst/>
          </a:prstGeom>
        </p:spPr>
        <p:txBody>
          <a:bodyPr wrap="square">
            <a:spAutoFit/>
          </a:bodyPr>
          <a:lstStyle/>
          <a:p>
            <a:r>
              <a:rPr lang="fr-FR" b="1" i="0" dirty="0" smtClean="0">
                <a:solidFill>
                  <a:srgbClr val="111111"/>
                </a:solidFill>
                <a:effectLst/>
                <a:latin typeface="Montserrat" panose="02000505000000020004" pitchFamily="2" charset="0"/>
              </a:rPr>
              <a:t>3- C’est la goutte d’eau qui fait déborder le vase</a:t>
            </a:r>
          </a:p>
          <a:p>
            <a:r>
              <a:rPr lang="fr-FR" b="0" i="0" dirty="0" smtClean="0">
                <a:solidFill>
                  <a:srgbClr val="111111"/>
                </a:solidFill>
                <a:effectLst/>
                <a:latin typeface="Montserrat" panose="02000505000000020004" pitchFamily="2" charset="0"/>
              </a:rPr>
              <a:t>Sens : le détail qui rend une situation insupportable.</a:t>
            </a:r>
          </a:p>
          <a:p>
            <a:r>
              <a:rPr lang="fr-FR" dirty="0"/>
              <a:t>Cette expression est une des plus parlantes de la langue française, et peut être associée à d’autres, signifiant peu ou prou la même chose : « </a:t>
            </a:r>
            <a:r>
              <a:rPr lang="fr-FR" b="1" dirty="0"/>
              <a:t>en avoir ras le bol</a:t>
            </a:r>
            <a:r>
              <a:rPr lang="fr-FR" dirty="0"/>
              <a:t> » et « </a:t>
            </a:r>
            <a:r>
              <a:rPr lang="fr-FR" b="1" dirty="0"/>
              <a:t>la coupe est pleine</a:t>
            </a:r>
            <a:r>
              <a:rPr lang="fr-FR" dirty="0"/>
              <a:t>« .</a:t>
            </a:r>
            <a:endParaRPr lang="fr-FR" b="0" i="0" dirty="0">
              <a:solidFill>
                <a:srgbClr val="111111"/>
              </a:solidFill>
              <a:effectLst/>
              <a:latin typeface="Montserrat" panose="02000505000000020004" pitchFamily="2" charset="0"/>
            </a:endParaRPr>
          </a:p>
        </p:txBody>
      </p:sp>
      <p:sp>
        <p:nvSpPr>
          <p:cNvPr id="8" name="Rectangle 7"/>
          <p:cNvSpPr/>
          <p:nvPr/>
        </p:nvSpPr>
        <p:spPr>
          <a:xfrm>
            <a:off x="266700" y="146986"/>
            <a:ext cx="11769724" cy="923330"/>
          </a:xfrm>
          <a:prstGeom prst="rect">
            <a:avLst/>
          </a:prstGeom>
          <a:solidFill>
            <a:srgbClr val="FFC000"/>
          </a:solidFill>
        </p:spPr>
        <p:txBody>
          <a:bodyPr wrap="square">
            <a:spAutoFit/>
          </a:bodyPr>
          <a:lstStyle/>
          <a:p>
            <a:r>
              <a:rPr lang="fr-FR" b="1" i="0" dirty="0" smtClean="0">
                <a:solidFill>
                  <a:srgbClr val="111111"/>
                </a:solidFill>
                <a:effectLst/>
                <a:latin typeface="Montserrat" panose="02000505000000020004" pitchFamily="2" charset="0"/>
              </a:rPr>
              <a:t>Expressions imagées célèbres</a:t>
            </a:r>
          </a:p>
          <a:p>
            <a:r>
              <a:rPr lang="fr-FR" b="0" i="0" dirty="0" smtClean="0">
                <a:solidFill>
                  <a:srgbClr val="111111"/>
                </a:solidFill>
                <a:effectLst/>
                <a:latin typeface="Montserrat" panose="02000505000000020004" pitchFamily="2" charset="0"/>
              </a:rPr>
              <a:t>Ces expressions font partie de celles que l’on utilise le plus souvent dans notre vie quotidienne. Toutes les langues véhiculent ce genre de phrases ou de périphrases. </a:t>
            </a:r>
            <a:endParaRPr lang="fr-FR" b="0" i="0" dirty="0">
              <a:solidFill>
                <a:srgbClr val="111111"/>
              </a:solidFill>
              <a:effectLst/>
              <a:latin typeface="Montserrat" panose="02000505000000020004" pitchFamily="2" charset="0"/>
            </a:endParaRPr>
          </a:p>
        </p:txBody>
      </p:sp>
    </p:spTree>
    <p:extLst>
      <p:ext uri="{BB962C8B-B14F-4D97-AF65-F5344CB8AC3E}">
        <p14:creationId xmlns:p14="http://schemas.microsoft.com/office/powerpoint/2010/main" val="121455634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2100" y="519837"/>
            <a:ext cx="6096000" cy="2862322"/>
          </a:xfrm>
          <a:prstGeom prst="rect">
            <a:avLst/>
          </a:prstGeom>
        </p:spPr>
        <p:txBody>
          <a:bodyPr>
            <a:spAutoFit/>
          </a:bodyPr>
          <a:lstStyle/>
          <a:p>
            <a:r>
              <a:rPr lang="fr-FR" b="1" i="0" dirty="0" smtClean="0">
                <a:solidFill>
                  <a:srgbClr val="01072D"/>
                </a:solidFill>
                <a:effectLst/>
                <a:latin typeface="Inter" panose="020B0502030000000004" pitchFamily="34" charset="0"/>
                <a:ea typeface="Inter" panose="020B0502030000000004" pitchFamily="34" charset="0"/>
              </a:rPr>
              <a:t>5.</a:t>
            </a:r>
            <a:r>
              <a:rPr lang="fr-FR" b="1" dirty="0" smtClean="0">
                <a:latin typeface="Inter" panose="020B0502030000000004" pitchFamily="34" charset="0"/>
                <a:ea typeface="Inter" panose="020B0502030000000004" pitchFamily="34" charset="0"/>
              </a:rPr>
              <a:t> </a:t>
            </a:r>
            <a:r>
              <a:rPr lang="fr-FR" b="1" dirty="0">
                <a:latin typeface="Inter" panose="020B0502030000000004" pitchFamily="34" charset="0"/>
                <a:ea typeface="Inter" panose="020B0502030000000004" pitchFamily="34" charset="0"/>
              </a:rPr>
              <a:t>Avoir un âge canonique</a:t>
            </a:r>
          </a:p>
          <a:p>
            <a:r>
              <a:rPr lang="fr-FR" dirty="0">
                <a:latin typeface="Inter" panose="020B0502030000000004" pitchFamily="34" charset="0"/>
                <a:ea typeface="Inter" panose="020B0502030000000004" pitchFamily="34" charset="0"/>
              </a:rPr>
              <a:t>Sens : être très âgé.</a:t>
            </a:r>
          </a:p>
          <a:p>
            <a:r>
              <a:rPr lang="fr-FR" dirty="0">
                <a:latin typeface="Inter" panose="020B0502030000000004" pitchFamily="34" charset="0"/>
                <a:ea typeface="Inter" panose="020B0502030000000004" pitchFamily="34" charset="0"/>
              </a:rPr>
              <a:t>Origine : L’expression vient du droit canonique de l’Église catholique, qui fixait autrefois un âge minimum pour accéder à certaines fonctions ecclésiastiques. Par extension, cela désigne quelqu’un de très âgé. Ainsi, selon le droit canon, la bonne du curé devait être âgée d’au moins 40 ans (ce qui, à l’époque était un âge avancé). </a:t>
            </a:r>
          </a:p>
          <a:p>
            <a:endParaRPr lang="fr-FR" b="0" i="0" dirty="0">
              <a:solidFill>
                <a:srgbClr val="01072D"/>
              </a:solidFill>
              <a:effectLst/>
              <a:latin typeface="Inter" panose="020B0502030000000004" pitchFamily="34" charset="0"/>
            </a:endParaRPr>
          </a:p>
        </p:txBody>
      </p:sp>
      <p:sp>
        <p:nvSpPr>
          <p:cNvPr id="3" name="Rectangle 2"/>
          <p:cNvSpPr/>
          <p:nvPr/>
        </p:nvSpPr>
        <p:spPr>
          <a:xfrm>
            <a:off x="6540500" y="316637"/>
            <a:ext cx="5270500" cy="3693319"/>
          </a:xfrm>
          <a:prstGeom prst="rect">
            <a:avLst/>
          </a:prstGeom>
        </p:spPr>
        <p:txBody>
          <a:bodyPr wrap="square">
            <a:spAutoFit/>
          </a:bodyPr>
          <a:lstStyle/>
          <a:p>
            <a:r>
              <a:rPr lang="fr-FR" b="1" i="0" dirty="0" smtClean="0">
                <a:solidFill>
                  <a:srgbClr val="01072D"/>
                </a:solidFill>
                <a:effectLst/>
                <a:latin typeface="Tropiline"/>
              </a:rPr>
              <a:t>6. Bon pied, bon œil</a:t>
            </a:r>
          </a:p>
          <a:p>
            <a:r>
              <a:rPr lang="fr-FR" b="0" i="0" dirty="0" smtClean="0">
                <a:solidFill>
                  <a:srgbClr val="01072D"/>
                </a:solidFill>
                <a:effectLst/>
                <a:latin typeface="Inter" panose="020B0502030000000004" pitchFamily="34" charset="0"/>
              </a:rPr>
              <a:t>La locution française « bon pied, bon œil » est </a:t>
            </a:r>
            <a:r>
              <a:rPr lang="fr-FR" i="0" dirty="0" smtClean="0">
                <a:solidFill>
                  <a:srgbClr val="01072D"/>
                </a:solidFill>
                <a:effectLst/>
                <a:latin typeface="inherit"/>
              </a:rPr>
              <a:t>synonyme de bonne santé et </a:t>
            </a:r>
            <a:r>
              <a:rPr lang="fr-FR" i="0" dirty="0" smtClean="0">
                <a:solidFill>
                  <a:srgbClr val="01072D"/>
                </a:solidFill>
                <a:effectLst/>
                <a:latin typeface="inherit"/>
              </a:rPr>
              <a:t>de</a:t>
            </a:r>
            <a:r>
              <a:rPr lang="fr-FR" b="1" i="0" dirty="0" smtClean="0">
                <a:solidFill>
                  <a:srgbClr val="01072D"/>
                </a:solidFill>
                <a:effectLst/>
                <a:latin typeface="inherit"/>
              </a:rPr>
              <a:t> </a:t>
            </a:r>
            <a:r>
              <a:rPr lang="fr-FR" b="1" i="0" u="sng" dirty="0" smtClean="0">
                <a:solidFill>
                  <a:srgbClr val="0922C3"/>
                </a:solidFill>
                <a:effectLst/>
                <a:latin typeface="inherit"/>
                <a:hlinkClick r:id="rId2"/>
              </a:rPr>
              <a:t>vigueur</a:t>
            </a:r>
            <a:r>
              <a:rPr lang="fr-FR" b="0" i="0" dirty="0" smtClean="0">
                <a:solidFill>
                  <a:srgbClr val="01072D"/>
                </a:solidFill>
                <a:effectLst/>
                <a:latin typeface="Inter" panose="020B0502030000000004" pitchFamily="34" charset="0"/>
              </a:rPr>
              <a:t>.</a:t>
            </a:r>
          </a:p>
          <a:p>
            <a:r>
              <a:rPr lang="fr-FR" dirty="0"/>
              <a:t>Saviez-vous qu’elle était née au XVIIe siècle de la jonction de deux expressions ? Au Moyen Âge, « de bon œil » équivalait à la tournure « avec franchise ».</a:t>
            </a:r>
          </a:p>
          <a:p>
            <a:r>
              <a:rPr lang="fr-FR" dirty="0"/>
              <a:t>Au XVIe siècle, la formule « aller de bon pied » existait également en français. Elle renvoyait au </a:t>
            </a:r>
            <a:r>
              <a:rPr lang="fr-FR" b="1" dirty="0"/>
              <a:t>fait de marcher rapidement</a:t>
            </a:r>
            <a:r>
              <a:rPr lang="fr-FR" dirty="0"/>
              <a:t>. L’expression que nous utilisons de nos jours découle de ces deux sens plus anciens. Le « bon pied » symbolise la stabilité, et le « bon œil » l’acuité visuelle.</a:t>
            </a:r>
          </a:p>
          <a:p>
            <a:endParaRPr lang="fr-FR" b="0" i="0" dirty="0">
              <a:solidFill>
                <a:srgbClr val="01072D"/>
              </a:solidFill>
              <a:effectLst/>
              <a:latin typeface="Inter" panose="020B0502030000000004" pitchFamily="34" charset="0"/>
            </a:endParaRPr>
          </a:p>
        </p:txBody>
      </p:sp>
      <p:sp>
        <p:nvSpPr>
          <p:cNvPr id="4" name="Rectangle 3"/>
          <p:cNvSpPr/>
          <p:nvPr/>
        </p:nvSpPr>
        <p:spPr>
          <a:xfrm>
            <a:off x="177800" y="3313837"/>
            <a:ext cx="6096000" cy="3416320"/>
          </a:xfrm>
          <a:prstGeom prst="rect">
            <a:avLst/>
          </a:prstGeom>
        </p:spPr>
        <p:txBody>
          <a:bodyPr>
            <a:spAutoFit/>
          </a:bodyPr>
          <a:lstStyle/>
          <a:p>
            <a:r>
              <a:rPr lang="fr-FR" b="1" i="0" dirty="0" smtClean="0">
                <a:solidFill>
                  <a:srgbClr val="01072D"/>
                </a:solidFill>
                <a:effectLst/>
                <a:latin typeface="Tropiline"/>
              </a:rPr>
              <a:t>7. Mettre de l’eau dans son vin</a:t>
            </a:r>
          </a:p>
          <a:p>
            <a:r>
              <a:rPr lang="fr-FR" b="0" i="0" dirty="0" smtClean="0">
                <a:solidFill>
                  <a:srgbClr val="01072D"/>
                </a:solidFill>
                <a:effectLst/>
                <a:latin typeface="Inter" panose="020B0502030000000004" pitchFamily="34" charset="0"/>
              </a:rPr>
              <a:t>Drôle d’idée pour les puristes que d’ajouter de l’eau dans leur vin. Cependant, au Moyen Âge, cela ne choquait personne. Le vin était </a:t>
            </a:r>
            <a:r>
              <a:rPr lang="fr-FR" b="1" i="0" dirty="0" smtClean="0">
                <a:solidFill>
                  <a:srgbClr val="01072D"/>
                </a:solidFill>
                <a:effectLst/>
                <a:latin typeface="inherit"/>
              </a:rPr>
              <a:t>souvent dilué dans de l’eau</a:t>
            </a:r>
            <a:r>
              <a:rPr lang="fr-FR" b="0" i="0" dirty="0" smtClean="0">
                <a:solidFill>
                  <a:srgbClr val="01072D"/>
                </a:solidFill>
                <a:effectLst/>
                <a:latin typeface="Inter" panose="020B0502030000000004" pitchFamily="34" charset="0"/>
              </a:rPr>
              <a:t>. Le but était de se désaltérer sans subir les effets de l’</a:t>
            </a:r>
            <a:r>
              <a:rPr lang="fr-FR" b="0" i="0" u="sng" dirty="0" smtClean="0">
                <a:solidFill>
                  <a:srgbClr val="0922C3"/>
                </a:solidFill>
                <a:effectLst/>
                <a:latin typeface="Inter" panose="020B0502030000000004" pitchFamily="34" charset="0"/>
              </a:rPr>
              <a:t>ivresse</a:t>
            </a:r>
            <a:r>
              <a:rPr lang="fr-FR" b="0" i="0" dirty="0" smtClean="0">
                <a:solidFill>
                  <a:srgbClr val="01072D"/>
                </a:solidFill>
                <a:effectLst/>
                <a:latin typeface="Inter" panose="020B0502030000000004" pitchFamily="34" charset="0"/>
              </a:rPr>
              <a:t>. Plutôt pratique en temps de guerre.</a:t>
            </a:r>
          </a:p>
          <a:p>
            <a:r>
              <a:rPr lang="fr-FR" dirty="0"/>
              <a:t>Dès la Renaissance, cette expression française a glissé du sens propre vers le sens figuré. Elle signifiait alors « tempérer ses ambitions ou ses propos ». Au XVIIe siècle, cette formule renvoyait à la </a:t>
            </a:r>
            <a:r>
              <a:rPr lang="fr-FR" b="1" u="sng" dirty="0"/>
              <a:t>modération</a:t>
            </a:r>
            <a:r>
              <a:rPr lang="fr-FR" b="1" dirty="0"/>
              <a:t> des passions</a:t>
            </a:r>
            <a:r>
              <a:rPr lang="fr-FR" dirty="0"/>
              <a:t>. De nos jours, « mettre de l’eau dans son vin », c’est se modérer dans le but de ne pas aggraver la situation.</a:t>
            </a:r>
            <a:endParaRPr lang="fr-FR" b="0" i="0" dirty="0">
              <a:solidFill>
                <a:srgbClr val="01072D"/>
              </a:solidFill>
              <a:effectLst/>
              <a:latin typeface="Inter" panose="020B0502030000000004" pitchFamily="34" charset="0"/>
            </a:endParaRPr>
          </a:p>
        </p:txBody>
      </p:sp>
      <p:sp>
        <p:nvSpPr>
          <p:cNvPr id="5" name="Rectangle 4"/>
          <p:cNvSpPr/>
          <p:nvPr/>
        </p:nvSpPr>
        <p:spPr>
          <a:xfrm>
            <a:off x="6540500" y="3697069"/>
            <a:ext cx="5537200" cy="2862322"/>
          </a:xfrm>
          <a:prstGeom prst="rect">
            <a:avLst/>
          </a:prstGeom>
        </p:spPr>
        <p:txBody>
          <a:bodyPr wrap="square">
            <a:spAutoFit/>
          </a:bodyPr>
          <a:lstStyle/>
          <a:p>
            <a:r>
              <a:rPr lang="fr-FR" b="1" dirty="0" smtClean="0">
                <a:solidFill>
                  <a:srgbClr val="01072D"/>
                </a:solidFill>
                <a:latin typeface="Tropiline"/>
              </a:rPr>
              <a:t>8</a:t>
            </a:r>
            <a:r>
              <a:rPr lang="fr-FR" b="1" i="0" dirty="0" smtClean="0">
                <a:solidFill>
                  <a:srgbClr val="01072D"/>
                </a:solidFill>
                <a:effectLst/>
                <a:latin typeface="Tropiline"/>
              </a:rPr>
              <a:t>. Avoir un fil à la patte</a:t>
            </a:r>
          </a:p>
          <a:p>
            <a:r>
              <a:rPr lang="fr-FR" b="0" i="0" dirty="0" smtClean="0">
                <a:solidFill>
                  <a:srgbClr val="01072D"/>
                </a:solidFill>
                <a:effectLst/>
                <a:latin typeface="Inter" panose="020B0502030000000004" pitchFamily="34" charset="0"/>
              </a:rPr>
              <a:t>Georges Feydeau a choisi cette</a:t>
            </a:r>
            <a:r>
              <a:rPr lang="fr-FR" i="0" dirty="0" smtClean="0">
                <a:solidFill>
                  <a:srgbClr val="01072D"/>
                </a:solidFill>
                <a:effectLst/>
                <a:latin typeface="Inter" panose="020B0502030000000004" pitchFamily="34" charset="0"/>
              </a:rPr>
              <a:t> </a:t>
            </a:r>
            <a:r>
              <a:rPr lang="fr-FR" i="0" dirty="0" smtClean="0">
                <a:solidFill>
                  <a:srgbClr val="01072D"/>
                </a:solidFill>
                <a:effectLst/>
                <a:latin typeface="inherit"/>
              </a:rPr>
              <a:t>expression populaire</a:t>
            </a:r>
            <a:r>
              <a:rPr lang="fr-FR" b="0" i="0" dirty="0" smtClean="0">
                <a:solidFill>
                  <a:srgbClr val="01072D"/>
                </a:solidFill>
                <a:effectLst/>
                <a:latin typeface="Inter" panose="020B0502030000000004" pitchFamily="34" charset="0"/>
              </a:rPr>
              <a:t> pour le titre de sa pièce de théâtre, </a:t>
            </a:r>
            <a:r>
              <a:rPr lang="fr-FR" b="0" i="1" dirty="0" smtClean="0">
                <a:solidFill>
                  <a:srgbClr val="01072D"/>
                </a:solidFill>
                <a:effectLst/>
                <a:latin typeface="inherit"/>
              </a:rPr>
              <a:t>Un fil à la patte</a:t>
            </a:r>
            <a:r>
              <a:rPr lang="fr-FR" b="0" i="0" dirty="0" smtClean="0">
                <a:solidFill>
                  <a:srgbClr val="01072D"/>
                </a:solidFill>
                <a:effectLst/>
                <a:latin typeface="Inter" panose="020B0502030000000004" pitchFamily="34" charset="0"/>
              </a:rPr>
              <a:t>. L’un des personnages ne parvient pas à se détacher d’une relation qui l’embarrasse.</a:t>
            </a:r>
          </a:p>
          <a:p>
            <a:r>
              <a:rPr lang="fr-FR" dirty="0"/>
              <a:t>Cette locution argotique et très imagée signifie qu’une personne n’est </a:t>
            </a:r>
            <a:r>
              <a:rPr lang="fr-FR" b="1" dirty="0"/>
              <a:t>pas libre d’agir comme elle le souhaite</a:t>
            </a:r>
            <a:r>
              <a:rPr lang="fr-FR" dirty="0"/>
              <a:t>. Elle est alors prisonnière d’une situation. Il suffit d’imaginer le fil attaché à la patte d’un animal afin qu’il ne s’échappe pas.</a:t>
            </a:r>
            <a:endParaRPr lang="fr-FR" b="0" i="0" dirty="0">
              <a:solidFill>
                <a:srgbClr val="01072D"/>
              </a:solidFill>
              <a:effectLst/>
              <a:latin typeface="Inter" panose="020B0502030000000004" pitchFamily="34" charset="0"/>
            </a:endParaRPr>
          </a:p>
        </p:txBody>
      </p:sp>
    </p:spTree>
    <p:extLst>
      <p:ext uri="{BB962C8B-B14F-4D97-AF65-F5344CB8AC3E}">
        <p14:creationId xmlns:p14="http://schemas.microsoft.com/office/powerpoint/2010/main" val="242388427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8900" y="161836"/>
            <a:ext cx="11976100" cy="923330"/>
          </a:xfrm>
          <a:prstGeom prst="rect">
            <a:avLst/>
          </a:prstGeom>
          <a:solidFill>
            <a:srgbClr val="FFC000"/>
          </a:solidFill>
        </p:spPr>
        <p:txBody>
          <a:bodyPr wrap="square">
            <a:spAutoFit/>
          </a:bodyPr>
          <a:lstStyle/>
          <a:p>
            <a:r>
              <a:rPr lang="fr-FR" b="1" i="0" dirty="0" smtClean="0">
                <a:solidFill>
                  <a:srgbClr val="111111"/>
                </a:solidFill>
                <a:effectLst/>
                <a:latin typeface="Montserrat" panose="02000505000000020004" pitchFamily="2" charset="0"/>
              </a:rPr>
              <a:t>Expressions idiomatiques drôles ou loufoques</a:t>
            </a:r>
          </a:p>
          <a:p>
            <a:r>
              <a:rPr lang="fr-FR" b="0" i="0" dirty="0" smtClean="0">
                <a:solidFill>
                  <a:srgbClr val="111111"/>
                </a:solidFill>
                <a:effectLst/>
                <a:latin typeface="Montserrat" panose="02000505000000020004" pitchFamily="2" charset="0"/>
              </a:rPr>
              <a:t>Peut-on rire de tout ou trouver certaines situations désopilantes ? La réponse semble être oui, avec ces quelques expressions françaises courantes.</a:t>
            </a:r>
            <a:endParaRPr lang="fr-FR" b="0" i="0" dirty="0">
              <a:solidFill>
                <a:srgbClr val="111111"/>
              </a:solidFill>
              <a:effectLst/>
              <a:latin typeface="Montserrat" panose="02000505000000020004" pitchFamily="2" charset="0"/>
            </a:endParaRPr>
          </a:p>
        </p:txBody>
      </p:sp>
      <p:sp>
        <p:nvSpPr>
          <p:cNvPr id="3" name="Rectangle 2"/>
          <p:cNvSpPr/>
          <p:nvPr/>
        </p:nvSpPr>
        <p:spPr>
          <a:xfrm>
            <a:off x="88900" y="1179881"/>
            <a:ext cx="6096000" cy="2031325"/>
          </a:xfrm>
          <a:prstGeom prst="rect">
            <a:avLst/>
          </a:prstGeom>
        </p:spPr>
        <p:txBody>
          <a:bodyPr>
            <a:spAutoFit/>
          </a:bodyPr>
          <a:lstStyle/>
          <a:p>
            <a:r>
              <a:rPr lang="fr-FR" b="1" i="0" dirty="0" smtClean="0">
                <a:solidFill>
                  <a:srgbClr val="111111"/>
                </a:solidFill>
                <a:effectLst/>
                <a:latin typeface="Montserrat" panose="02000505000000020004" pitchFamily="2" charset="0"/>
              </a:rPr>
              <a:t>9- Ne pas avoir la lumière à tous les étages</a:t>
            </a:r>
          </a:p>
          <a:p>
            <a:r>
              <a:rPr lang="fr-FR" b="0" i="0" dirty="0" smtClean="0">
                <a:solidFill>
                  <a:srgbClr val="111111"/>
                </a:solidFill>
                <a:effectLst/>
                <a:latin typeface="Montserrat" panose="02000505000000020004" pitchFamily="2" charset="0"/>
              </a:rPr>
              <a:t>Sens : manquer d’intelligence.</a:t>
            </a:r>
          </a:p>
          <a:p>
            <a:r>
              <a:rPr lang="fr-FR" b="0" i="0" dirty="0" smtClean="0">
                <a:solidFill>
                  <a:srgbClr val="111111"/>
                </a:solidFill>
                <a:effectLst/>
                <a:latin typeface="Montserrat" panose="02000505000000020004" pitchFamily="2" charset="0"/>
              </a:rPr>
              <a:t>Cette métaphore qui compare l’intelligence à une maison éclairée. Si certaines pièces restent sombres, c’est que la réflexion est incomplète. Il en existe de multiples variantes comme « </a:t>
            </a:r>
            <a:r>
              <a:rPr lang="fr-FR" b="1" i="0" dirty="0" smtClean="0">
                <a:solidFill>
                  <a:srgbClr val="111111"/>
                </a:solidFill>
                <a:effectLst/>
                <a:latin typeface="Montserrat" panose="02000505000000020004" pitchFamily="2" charset="0"/>
              </a:rPr>
              <a:t>ne pas être le couteau le plus affûté du tiroir</a:t>
            </a:r>
            <a:r>
              <a:rPr lang="fr-FR" b="0" i="0" dirty="0" smtClean="0">
                <a:solidFill>
                  <a:srgbClr val="111111"/>
                </a:solidFill>
                <a:effectLst/>
                <a:latin typeface="Montserrat" panose="02000505000000020004" pitchFamily="2" charset="0"/>
              </a:rPr>
              <a:t>« .</a:t>
            </a:r>
            <a:endParaRPr lang="fr-FR" b="0" i="0" dirty="0">
              <a:solidFill>
                <a:srgbClr val="111111"/>
              </a:solidFill>
              <a:effectLst/>
              <a:latin typeface="Montserrat" panose="02000505000000020004" pitchFamily="2" charset="0"/>
            </a:endParaRPr>
          </a:p>
        </p:txBody>
      </p:sp>
      <p:sp>
        <p:nvSpPr>
          <p:cNvPr id="4" name="Rectangle 3"/>
          <p:cNvSpPr/>
          <p:nvPr/>
        </p:nvSpPr>
        <p:spPr>
          <a:xfrm>
            <a:off x="6184900" y="1179881"/>
            <a:ext cx="5880100" cy="2585323"/>
          </a:xfrm>
          <a:prstGeom prst="rect">
            <a:avLst/>
          </a:prstGeom>
        </p:spPr>
        <p:txBody>
          <a:bodyPr wrap="square">
            <a:spAutoFit/>
          </a:bodyPr>
          <a:lstStyle/>
          <a:p>
            <a:r>
              <a:rPr lang="fr-FR" b="1" i="0" dirty="0" smtClean="0">
                <a:solidFill>
                  <a:srgbClr val="111111"/>
                </a:solidFill>
                <a:effectLst/>
                <a:latin typeface="Montserrat" panose="02000505000000020004" pitchFamily="2" charset="0"/>
              </a:rPr>
              <a:t>10- Se fendre la poire</a:t>
            </a:r>
          </a:p>
          <a:p>
            <a:r>
              <a:rPr lang="fr-FR" b="0" i="0" dirty="0" smtClean="0">
                <a:solidFill>
                  <a:srgbClr val="111111"/>
                </a:solidFill>
                <a:effectLst/>
                <a:latin typeface="Montserrat" panose="02000505000000020004" pitchFamily="2" charset="0"/>
              </a:rPr>
              <a:t>Sens : rire aux éclats.</a:t>
            </a:r>
          </a:p>
          <a:p>
            <a:r>
              <a:rPr lang="fr-FR" b="0" i="0" dirty="0" smtClean="0">
                <a:solidFill>
                  <a:srgbClr val="111111"/>
                </a:solidFill>
                <a:effectLst/>
                <a:latin typeface="Montserrat" panose="02000505000000020004" pitchFamily="2" charset="0"/>
              </a:rPr>
              <a:t>La poire était un ancien terme argotique pour désigner la tête. L’image de fendre sa poire évoque donc une bouche grande ouverte par le rire. Le célèbre illustrateur Daumier s’est complu dans ses caricatures à représenter certains puissants de son époque sous la forme de poire. Il devait bien se la fendre !</a:t>
            </a:r>
            <a:endParaRPr lang="fr-FR" b="0" i="0" dirty="0">
              <a:solidFill>
                <a:srgbClr val="111111"/>
              </a:solidFill>
              <a:effectLst/>
              <a:latin typeface="Montserrat" panose="02000505000000020004" pitchFamily="2" charset="0"/>
            </a:endParaRPr>
          </a:p>
        </p:txBody>
      </p:sp>
      <p:sp>
        <p:nvSpPr>
          <p:cNvPr id="5" name="Rectangle 4"/>
          <p:cNvSpPr/>
          <p:nvPr/>
        </p:nvSpPr>
        <p:spPr>
          <a:xfrm>
            <a:off x="6254750" y="4394538"/>
            <a:ext cx="5740400" cy="2031325"/>
          </a:xfrm>
          <a:prstGeom prst="rect">
            <a:avLst/>
          </a:prstGeom>
        </p:spPr>
        <p:txBody>
          <a:bodyPr wrap="square">
            <a:spAutoFit/>
          </a:bodyPr>
          <a:lstStyle/>
          <a:p>
            <a:r>
              <a:rPr lang="fr-FR" b="1" i="0" dirty="0" smtClean="0">
                <a:solidFill>
                  <a:srgbClr val="111111"/>
                </a:solidFill>
                <a:effectLst/>
                <a:latin typeface="Montserrat" panose="02000505000000020004" pitchFamily="2" charset="0"/>
              </a:rPr>
              <a:t>12- Amuser la galerie</a:t>
            </a:r>
          </a:p>
          <a:p>
            <a:r>
              <a:rPr lang="fr-FR" b="0" i="0" dirty="0" smtClean="0">
                <a:solidFill>
                  <a:srgbClr val="111111"/>
                </a:solidFill>
                <a:effectLst/>
                <a:latin typeface="Montserrat" panose="02000505000000020004" pitchFamily="2" charset="0"/>
              </a:rPr>
              <a:t>Sens : divertir tout le monde avec exagération.</a:t>
            </a:r>
          </a:p>
          <a:p>
            <a:r>
              <a:rPr lang="fr-FR" b="0" i="0" dirty="0" smtClean="0">
                <a:solidFill>
                  <a:srgbClr val="111111"/>
                </a:solidFill>
                <a:effectLst/>
                <a:latin typeface="Montserrat" panose="02000505000000020004" pitchFamily="2" charset="0"/>
              </a:rPr>
              <a:t>L’expression vient du théâtre du XVIIᵉ siècle, où les places les moins chères se trouvaient dans la galerie, c’est-à-dire, les balcons en encorbellement. Les comédiens en faisaient souvent trop pour capter leur attention.</a:t>
            </a:r>
            <a:endParaRPr lang="fr-FR" b="0" i="0" dirty="0">
              <a:solidFill>
                <a:srgbClr val="111111"/>
              </a:solidFill>
              <a:effectLst/>
              <a:latin typeface="Montserrat" panose="02000505000000020004" pitchFamily="2" charset="0"/>
            </a:endParaRPr>
          </a:p>
        </p:txBody>
      </p:sp>
      <p:sp>
        <p:nvSpPr>
          <p:cNvPr id="6" name="Rectangle 5"/>
          <p:cNvSpPr/>
          <p:nvPr/>
        </p:nvSpPr>
        <p:spPr>
          <a:xfrm>
            <a:off x="88900" y="3421758"/>
            <a:ext cx="6096000" cy="3416320"/>
          </a:xfrm>
          <a:prstGeom prst="rect">
            <a:avLst/>
          </a:prstGeom>
        </p:spPr>
        <p:txBody>
          <a:bodyPr>
            <a:spAutoFit/>
          </a:bodyPr>
          <a:lstStyle/>
          <a:p>
            <a:r>
              <a:rPr lang="fr-FR" b="1" i="0" dirty="0" smtClean="0">
                <a:solidFill>
                  <a:srgbClr val="111111"/>
                </a:solidFill>
                <a:effectLst/>
                <a:latin typeface="Montserrat" panose="02000505000000020004" pitchFamily="2" charset="0"/>
              </a:rPr>
              <a:t>11- C’est du pipeau</a:t>
            </a:r>
          </a:p>
          <a:p>
            <a:r>
              <a:rPr lang="fr-FR" b="0" i="0" dirty="0" smtClean="0">
                <a:solidFill>
                  <a:srgbClr val="111111"/>
                </a:solidFill>
                <a:effectLst/>
                <a:latin typeface="Montserrat" panose="02000505000000020004" pitchFamily="2" charset="0"/>
              </a:rPr>
              <a:t>Sens : c’est un mensonge ou une supercherie.</a:t>
            </a:r>
          </a:p>
          <a:p>
            <a:r>
              <a:rPr lang="fr-FR" b="0" i="0" dirty="0" smtClean="0">
                <a:solidFill>
                  <a:srgbClr val="111111"/>
                </a:solidFill>
                <a:effectLst/>
                <a:latin typeface="Montserrat" panose="02000505000000020004" pitchFamily="2" charset="0"/>
              </a:rPr>
              <a:t>Le pipeau était une petite flûte utilisée pour attirer les oiseaux dans des pièges, ce qui illustre assez bien l’idée de tromperie.</a:t>
            </a:r>
          </a:p>
          <a:p>
            <a:endParaRPr lang="fr-FR" b="0" i="0" dirty="0" smtClean="0">
              <a:solidFill>
                <a:srgbClr val="111111"/>
              </a:solidFill>
              <a:effectLst/>
              <a:latin typeface="Montserrat" panose="02000505000000020004" pitchFamily="2" charset="0"/>
            </a:endParaRPr>
          </a:p>
          <a:p>
            <a:r>
              <a:rPr lang="fr-FR" b="1" i="0" dirty="0" smtClean="0">
                <a:solidFill>
                  <a:srgbClr val="111111"/>
                </a:solidFill>
                <a:effectLst/>
                <a:latin typeface="Montserrat" panose="02000505000000020004" pitchFamily="2" charset="0"/>
              </a:rPr>
              <a:t>13- Être plein aux as</a:t>
            </a:r>
          </a:p>
          <a:p>
            <a:r>
              <a:rPr lang="fr-FR" b="0" i="0" dirty="0" smtClean="0">
                <a:solidFill>
                  <a:srgbClr val="111111"/>
                </a:solidFill>
                <a:effectLst/>
                <a:latin typeface="Montserrat" panose="02000505000000020004" pitchFamily="2" charset="0"/>
              </a:rPr>
              <a:t>Sens : être très riche.</a:t>
            </a:r>
          </a:p>
          <a:p>
            <a:r>
              <a:rPr lang="fr-FR" b="0" i="0" dirty="0" smtClean="0">
                <a:solidFill>
                  <a:srgbClr val="111111"/>
                </a:solidFill>
                <a:effectLst/>
                <a:latin typeface="Montserrat" panose="02000505000000020004" pitchFamily="2" charset="0"/>
              </a:rPr>
              <a:t>L’expression vient du jeu de cartes, où avoir plusieurs as est signe de force et de richesse, notamment au poker où il y a le </a:t>
            </a:r>
            <a:r>
              <a:rPr lang="fr-FR" b="0" i="1" dirty="0" smtClean="0">
                <a:solidFill>
                  <a:srgbClr val="111111"/>
                </a:solidFill>
                <a:effectLst/>
                <a:latin typeface="Montserrat" panose="02000505000000020004" pitchFamily="2" charset="0"/>
              </a:rPr>
              <a:t>full</a:t>
            </a:r>
            <a:r>
              <a:rPr lang="fr-FR" b="0" i="0" dirty="0" smtClean="0">
                <a:solidFill>
                  <a:srgbClr val="111111"/>
                </a:solidFill>
                <a:effectLst/>
                <a:latin typeface="Montserrat" panose="02000505000000020004" pitchFamily="2" charset="0"/>
              </a:rPr>
              <a:t> aux as. C’est de fait un vrai atout au jeu.</a:t>
            </a:r>
            <a:endParaRPr lang="fr-FR" b="0" i="0" dirty="0">
              <a:solidFill>
                <a:srgbClr val="111111"/>
              </a:solidFill>
              <a:effectLst/>
              <a:latin typeface="Montserrat" panose="02000505000000020004" pitchFamily="2" charset="0"/>
            </a:endParaRPr>
          </a:p>
        </p:txBody>
      </p:sp>
    </p:spTree>
    <p:extLst>
      <p:ext uri="{BB962C8B-B14F-4D97-AF65-F5344CB8AC3E}">
        <p14:creationId xmlns:p14="http://schemas.microsoft.com/office/powerpoint/2010/main" val="61396808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23736"/>
            <a:ext cx="11823700" cy="923330"/>
          </a:xfrm>
          <a:prstGeom prst="rect">
            <a:avLst/>
          </a:prstGeom>
          <a:solidFill>
            <a:srgbClr val="FFC000"/>
          </a:solidFill>
        </p:spPr>
        <p:txBody>
          <a:bodyPr wrap="square">
            <a:spAutoFit/>
          </a:bodyPr>
          <a:lstStyle/>
          <a:p>
            <a:r>
              <a:rPr lang="fr-FR" b="1" i="0" dirty="0" smtClean="0">
                <a:solidFill>
                  <a:srgbClr val="111111"/>
                </a:solidFill>
                <a:effectLst/>
                <a:latin typeface="Montserrat" panose="02000505000000020004" pitchFamily="2" charset="0"/>
              </a:rPr>
              <a:t>Expressions avec des animaux</a:t>
            </a:r>
          </a:p>
          <a:p>
            <a:r>
              <a:rPr lang="fr-FR" b="0" i="0" dirty="0" smtClean="0">
                <a:solidFill>
                  <a:srgbClr val="111111"/>
                </a:solidFill>
                <a:effectLst/>
                <a:latin typeface="Montserrat" panose="02000505000000020004" pitchFamily="2" charset="0"/>
              </a:rPr>
              <a:t>Assurément, la langue française regorge d’expressions impliquant nos amis à plumes, à poils et à écailles. Petit florilège.</a:t>
            </a:r>
            <a:endParaRPr lang="fr-FR" b="0" i="0" dirty="0">
              <a:solidFill>
                <a:srgbClr val="111111"/>
              </a:solidFill>
              <a:effectLst/>
              <a:latin typeface="Montserrat" panose="02000505000000020004" pitchFamily="2" charset="0"/>
            </a:endParaRPr>
          </a:p>
        </p:txBody>
      </p:sp>
      <p:sp>
        <p:nvSpPr>
          <p:cNvPr id="3" name="Rectangle 2"/>
          <p:cNvSpPr/>
          <p:nvPr/>
        </p:nvSpPr>
        <p:spPr>
          <a:xfrm>
            <a:off x="228600" y="1433543"/>
            <a:ext cx="5321300" cy="5355312"/>
          </a:xfrm>
          <a:prstGeom prst="rect">
            <a:avLst/>
          </a:prstGeom>
        </p:spPr>
        <p:txBody>
          <a:bodyPr wrap="square">
            <a:spAutoFit/>
          </a:bodyPr>
          <a:lstStyle/>
          <a:p>
            <a:r>
              <a:rPr lang="fr-FR" b="1" i="0" dirty="0" smtClean="0">
                <a:solidFill>
                  <a:srgbClr val="111111"/>
                </a:solidFill>
                <a:effectLst/>
                <a:latin typeface="Montserrat" panose="02000505000000020004" pitchFamily="2" charset="0"/>
              </a:rPr>
              <a:t>13- Poser un lapin</a:t>
            </a:r>
          </a:p>
          <a:p>
            <a:r>
              <a:rPr lang="fr-FR" b="0" i="0" dirty="0" smtClean="0">
                <a:solidFill>
                  <a:srgbClr val="111111"/>
                </a:solidFill>
                <a:effectLst/>
                <a:latin typeface="Montserrat" panose="02000505000000020004" pitchFamily="2" charset="0"/>
              </a:rPr>
              <a:t>Sens : ne pas venir à un rendez-vous.</a:t>
            </a:r>
          </a:p>
          <a:p>
            <a:r>
              <a:rPr lang="fr-FR" b="0" i="0" dirty="0" smtClean="0">
                <a:solidFill>
                  <a:srgbClr val="111111"/>
                </a:solidFill>
                <a:effectLst/>
                <a:latin typeface="Montserrat" panose="02000505000000020004" pitchFamily="2" charset="0"/>
              </a:rPr>
              <a:t>Au XIXᵉ siècle, poser un lapin signifiait ne pas payer une prostituée après un service. L’expression a évolué vers le sens actuel d’un rendez-vous manqué. C’est moins brutal que de </a:t>
            </a:r>
            <a:r>
              <a:rPr lang="fr-FR" b="1" i="0" dirty="0" smtClean="0">
                <a:solidFill>
                  <a:srgbClr val="111111"/>
                </a:solidFill>
                <a:effectLst/>
                <a:latin typeface="Montserrat" panose="02000505000000020004" pitchFamily="2" charset="0"/>
              </a:rPr>
              <a:t>se faire le coup du lapin</a:t>
            </a:r>
            <a:r>
              <a:rPr lang="fr-FR" b="0" i="0" dirty="0" smtClean="0">
                <a:solidFill>
                  <a:srgbClr val="111111"/>
                </a:solidFill>
                <a:effectLst/>
                <a:latin typeface="Montserrat" panose="02000505000000020004" pitchFamily="2" charset="0"/>
              </a:rPr>
              <a:t> (recevoir un choc violent sur les cervicales).</a:t>
            </a:r>
          </a:p>
          <a:p>
            <a:endParaRPr lang="fr-FR" b="0" i="0" dirty="0" smtClean="0">
              <a:solidFill>
                <a:srgbClr val="111111"/>
              </a:solidFill>
              <a:effectLst/>
              <a:latin typeface="Montserrat" panose="02000505000000020004" pitchFamily="2" charset="0"/>
            </a:endParaRPr>
          </a:p>
          <a:p>
            <a:r>
              <a:rPr lang="fr-FR" b="1" i="0" dirty="0" smtClean="0">
                <a:solidFill>
                  <a:srgbClr val="111111"/>
                </a:solidFill>
                <a:effectLst/>
                <a:latin typeface="Montserrat" panose="02000505000000020004" pitchFamily="2" charset="0"/>
              </a:rPr>
              <a:t>15- Être têtu comme une mule</a:t>
            </a:r>
          </a:p>
          <a:p>
            <a:r>
              <a:rPr lang="fr-FR" b="0" i="0" dirty="0" smtClean="0">
                <a:solidFill>
                  <a:srgbClr val="111111"/>
                </a:solidFill>
                <a:effectLst/>
                <a:latin typeface="Montserrat" panose="02000505000000020004" pitchFamily="2" charset="0"/>
              </a:rPr>
              <a:t>Sens : être obstiné.</a:t>
            </a:r>
          </a:p>
          <a:p>
            <a:r>
              <a:rPr lang="fr-FR" b="0" i="0" dirty="0" smtClean="0">
                <a:solidFill>
                  <a:srgbClr val="111111"/>
                </a:solidFill>
                <a:effectLst/>
                <a:latin typeface="Montserrat" panose="02000505000000020004" pitchFamily="2" charset="0"/>
              </a:rPr>
              <a:t>Les mules sont réputées pour leur entêtement et refusent souvent d’obéir si elles ne le veulent pas. D’où l’expression. D’autres expressions se concentrent sur cet animal : « </a:t>
            </a:r>
            <a:r>
              <a:rPr lang="fr-FR" b="1" i="0" dirty="0" smtClean="0">
                <a:solidFill>
                  <a:srgbClr val="111111"/>
                </a:solidFill>
                <a:effectLst/>
                <a:latin typeface="Montserrat" panose="02000505000000020004" pitchFamily="2" charset="0"/>
              </a:rPr>
              <a:t>être chargé comme une mule/un baudet</a:t>
            </a:r>
            <a:r>
              <a:rPr lang="fr-FR" b="0" i="0" dirty="0" smtClean="0">
                <a:solidFill>
                  <a:srgbClr val="111111"/>
                </a:solidFill>
                <a:effectLst/>
                <a:latin typeface="Montserrat" panose="02000505000000020004" pitchFamily="2" charset="0"/>
              </a:rPr>
              <a:t> » (être très chargé), « </a:t>
            </a:r>
            <a:r>
              <a:rPr lang="fr-FR" b="1" i="0" dirty="0" smtClean="0">
                <a:solidFill>
                  <a:srgbClr val="111111"/>
                </a:solidFill>
                <a:effectLst/>
                <a:latin typeface="Montserrat" panose="02000505000000020004" pitchFamily="2" charset="0"/>
              </a:rPr>
              <a:t>faire tourner en bourrique</a:t>
            </a:r>
            <a:r>
              <a:rPr lang="fr-FR" b="0" i="0" dirty="0" smtClean="0">
                <a:solidFill>
                  <a:srgbClr val="111111"/>
                </a:solidFill>
                <a:effectLst/>
                <a:latin typeface="Montserrat" panose="02000505000000020004" pitchFamily="2" charset="0"/>
              </a:rPr>
              <a:t> » (faire enrager quelqu’un).</a:t>
            </a:r>
            <a:endParaRPr lang="fr-FR" b="0" i="0" dirty="0">
              <a:solidFill>
                <a:srgbClr val="111111"/>
              </a:solidFill>
              <a:effectLst/>
              <a:latin typeface="Montserrat" panose="02000505000000020004" pitchFamily="2" charset="0"/>
            </a:endParaRPr>
          </a:p>
        </p:txBody>
      </p:sp>
      <p:sp>
        <p:nvSpPr>
          <p:cNvPr id="4" name="Rectangle 3"/>
          <p:cNvSpPr/>
          <p:nvPr/>
        </p:nvSpPr>
        <p:spPr>
          <a:xfrm>
            <a:off x="5664200" y="1156544"/>
            <a:ext cx="6388100" cy="5632311"/>
          </a:xfrm>
          <a:prstGeom prst="rect">
            <a:avLst/>
          </a:prstGeom>
        </p:spPr>
        <p:txBody>
          <a:bodyPr wrap="square">
            <a:spAutoFit/>
          </a:bodyPr>
          <a:lstStyle/>
          <a:p>
            <a:r>
              <a:rPr lang="fr-FR" b="1" i="0" dirty="0" smtClean="0">
                <a:solidFill>
                  <a:srgbClr val="111111"/>
                </a:solidFill>
                <a:effectLst/>
                <a:latin typeface="Montserrat" panose="02000505000000020004" pitchFamily="2" charset="0"/>
              </a:rPr>
              <a:t>14- Donner sa langue au chat</a:t>
            </a:r>
          </a:p>
          <a:p>
            <a:r>
              <a:rPr lang="fr-FR" b="0" i="0" dirty="0" smtClean="0">
                <a:solidFill>
                  <a:srgbClr val="111111"/>
                </a:solidFill>
                <a:effectLst/>
                <a:latin typeface="Montserrat" panose="02000505000000020004" pitchFamily="2" charset="0"/>
              </a:rPr>
              <a:t>Sens : renoncer à trouver la réponse à une devinette ou une question.</a:t>
            </a:r>
          </a:p>
          <a:p>
            <a:r>
              <a:rPr lang="fr-FR" b="0" i="0" dirty="0" smtClean="0">
                <a:solidFill>
                  <a:srgbClr val="111111"/>
                </a:solidFill>
                <a:effectLst/>
                <a:latin typeface="Montserrat" panose="02000505000000020004" pitchFamily="2" charset="0"/>
              </a:rPr>
              <a:t>Autrefois, on disait « jeter sa langue aux chiens » pour obtenir une réponse. Le chat, plus mystérieux et rusé, a ensuite remplacé le chien dans l’expression. On retrouve cet animal dans nombre d’autres phrases : « </a:t>
            </a:r>
            <a:r>
              <a:rPr lang="fr-FR" b="1" i="0" dirty="0" smtClean="0">
                <a:solidFill>
                  <a:srgbClr val="111111"/>
                </a:solidFill>
                <a:effectLst/>
                <a:latin typeface="Montserrat" panose="02000505000000020004" pitchFamily="2" charset="0"/>
              </a:rPr>
              <a:t>Chat échaudé craint l’eau froide</a:t>
            </a:r>
            <a:r>
              <a:rPr lang="fr-FR" b="0" i="0" dirty="0" smtClean="0">
                <a:solidFill>
                  <a:srgbClr val="111111"/>
                </a:solidFill>
                <a:effectLst/>
                <a:latin typeface="Montserrat" panose="02000505000000020004" pitchFamily="2" charset="0"/>
              </a:rPr>
              <a:t> » (appréhender de revivre une mauvaise expérience), « </a:t>
            </a:r>
            <a:r>
              <a:rPr lang="fr-FR" b="1" i="0" dirty="0" smtClean="0">
                <a:solidFill>
                  <a:srgbClr val="111111"/>
                </a:solidFill>
                <a:effectLst/>
                <a:latin typeface="Montserrat" panose="02000505000000020004" pitchFamily="2" charset="0"/>
              </a:rPr>
              <a:t>avoir un chat dans la gorge</a:t>
            </a:r>
            <a:r>
              <a:rPr lang="fr-FR" b="0" i="0" dirty="0" smtClean="0">
                <a:solidFill>
                  <a:srgbClr val="111111"/>
                </a:solidFill>
                <a:effectLst/>
                <a:latin typeface="Montserrat" panose="02000505000000020004" pitchFamily="2" charset="0"/>
              </a:rPr>
              <a:t> » (être enroué), « </a:t>
            </a:r>
            <a:r>
              <a:rPr lang="fr-FR" b="1" i="0" dirty="0" smtClean="0">
                <a:solidFill>
                  <a:srgbClr val="111111"/>
                </a:solidFill>
                <a:effectLst/>
                <a:latin typeface="Montserrat" panose="02000505000000020004" pitchFamily="2" charset="0"/>
              </a:rPr>
              <a:t>il n’y a pas un chat</a:t>
            </a:r>
            <a:r>
              <a:rPr lang="fr-FR" b="0" i="0" dirty="0" smtClean="0">
                <a:solidFill>
                  <a:srgbClr val="111111"/>
                </a:solidFill>
                <a:effectLst/>
                <a:latin typeface="Montserrat" panose="02000505000000020004" pitchFamily="2" charset="0"/>
              </a:rPr>
              <a:t> » (il n’y a personne)…</a:t>
            </a:r>
          </a:p>
          <a:p>
            <a:endParaRPr lang="fr-FR" b="0" i="0" dirty="0" smtClean="0">
              <a:solidFill>
                <a:srgbClr val="111111"/>
              </a:solidFill>
              <a:effectLst/>
              <a:latin typeface="Montserrat" panose="02000505000000020004" pitchFamily="2" charset="0"/>
            </a:endParaRPr>
          </a:p>
          <a:p>
            <a:r>
              <a:rPr lang="fr-FR" b="1" i="0" dirty="0" smtClean="0">
                <a:solidFill>
                  <a:srgbClr val="111111"/>
                </a:solidFill>
                <a:effectLst/>
                <a:latin typeface="Montserrat" panose="02000505000000020004" pitchFamily="2" charset="0"/>
              </a:rPr>
              <a:t>16- Avaler des couleuvres</a:t>
            </a:r>
          </a:p>
          <a:p>
            <a:r>
              <a:rPr lang="fr-FR" b="0" i="0" dirty="0" smtClean="0">
                <a:solidFill>
                  <a:srgbClr val="111111"/>
                </a:solidFill>
                <a:effectLst/>
                <a:latin typeface="Montserrat" panose="02000505000000020004" pitchFamily="2" charset="0"/>
              </a:rPr>
              <a:t>Sens : accepter des choses humiliantes sans protester.</a:t>
            </a:r>
          </a:p>
          <a:p>
            <a:r>
              <a:rPr lang="fr-FR" b="0" i="0" dirty="0" smtClean="0">
                <a:solidFill>
                  <a:srgbClr val="111111"/>
                </a:solidFill>
                <a:effectLst/>
                <a:latin typeface="Montserrat" panose="02000505000000020004" pitchFamily="2" charset="0"/>
              </a:rPr>
              <a:t>Les couleuvres étant des serpents inoffensifs, l’image de les avaler sans broncher illustre une situation où l’on subit sans réagir. À l’inverse, les vipères peuvent mordre, ce qui est, d’une certaine façon le cas des </a:t>
            </a:r>
            <a:r>
              <a:rPr lang="fr-FR" b="1" i="0" dirty="0" smtClean="0">
                <a:solidFill>
                  <a:srgbClr val="111111"/>
                </a:solidFill>
                <a:effectLst/>
                <a:latin typeface="Montserrat" panose="02000505000000020004" pitchFamily="2" charset="0"/>
              </a:rPr>
              <a:t>langues de vipère</a:t>
            </a:r>
            <a:r>
              <a:rPr lang="fr-FR" b="0" i="0" dirty="0" smtClean="0">
                <a:solidFill>
                  <a:srgbClr val="111111"/>
                </a:solidFill>
                <a:effectLst/>
                <a:latin typeface="Montserrat" panose="02000505000000020004" pitchFamily="2" charset="0"/>
              </a:rPr>
              <a:t> (personnes médisantes).</a:t>
            </a:r>
            <a:endParaRPr lang="fr-FR" b="0" i="0" dirty="0">
              <a:solidFill>
                <a:srgbClr val="111111"/>
              </a:solidFill>
              <a:effectLst/>
              <a:latin typeface="Montserrat" panose="02000505000000020004" pitchFamily="2" charset="0"/>
            </a:endParaRPr>
          </a:p>
        </p:txBody>
      </p:sp>
    </p:spTree>
    <p:extLst>
      <p:ext uri="{BB962C8B-B14F-4D97-AF65-F5344CB8AC3E}">
        <p14:creationId xmlns:p14="http://schemas.microsoft.com/office/powerpoint/2010/main" val="14757624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1600" y="1206649"/>
            <a:ext cx="11976100" cy="4801314"/>
          </a:xfrm>
          <a:prstGeom prst="rect">
            <a:avLst/>
          </a:prstGeom>
        </p:spPr>
        <p:txBody>
          <a:bodyPr wrap="square">
            <a:spAutoFit/>
          </a:bodyPr>
          <a:lstStyle/>
          <a:p>
            <a:r>
              <a:rPr lang="fr-FR" b="1" i="0" dirty="0" smtClean="0">
                <a:solidFill>
                  <a:srgbClr val="111111"/>
                </a:solidFill>
                <a:effectLst/>
                <a:latin typeface="Montserrat" panose="02000505000000020004" pitchFamily="2" charset="0"/>
              </a:rPr>
              <a:t>17- Avoir le cafard</a:t>
            </a:r>
          </a:p>
          <a:p>
            <a:r>
              <a:rPr lang="fr-FR" b="0" i="0" dirty="0" smtClean="0">
                <a:solidFill>
                  <a:srgbClr val="111111"/>
                </a:solidFill>
                <a:effectLst/>
                <a:latin typeface="Montserrat" panose="02000505000000020004" pitchFamily="2" charset="0"/>
              </a:rPr>
              <a:t>Sens : être triste ou déprimé.</a:t>
            </a:r>
          </a:p>
          <a:p>
            <a:r>
              <a:rPr lang="fr-FR" b="0" i="0" dirty="0" smtClean="0">
                <a:solidFill>
                  <a:srgbClr val="111111"/>
                </a:solidFill>
                <a:effectLst/>
                <a:latin typeface="Montserrat" panose="02000505000000020004" pitchFamily="2" charset="0"/>
              </a:rPr>
              <a:t>L’expression a été popularisée au XIXᵉ siècle par Charles Baudelaire dans </a:t>
            </a:r>
            <a:r>
              <a:rPr lang="fr-FR" b="0" i="1" dirty="0" smtClean="0">
                <a:solidFill>
                  <a:srgbClr val="111111"/>
                </a:solidFill>
                <a:effectLst/>
                <a:latin typeface="Montserrat" panose="02000505000000020004" pitchFamily="2" charset="0"/>
              </a:rPr>
              <a:t>Les Fleurs du Mal</a:t>
            </a:r>
            <a:r>
              <a:rPr lang="fr-FR" b="0" i="0" dirty="0" smtClean="0">
                <a:solidFill>
                  <a:srgbClr val="111111"/>
                </a:solidFill>
                <a:effectLst/>
                <a:latin typeface="Montserrat" panose="02000505000000020004" pitchFamily="2" charset="0"/>
              </a:rPr>
              <a:t>. Dans son sonnet « La Destruction », il compare la mélancolie à des insectes (les cafards) envahissant l’esprit. Expression à rapprocher, par exemple, de « </a:t>
            </a:r>
            <a:r>
              <a:rPr lang="fr-FR" b="1" i="0" dirty="0" smtClean="0">
                <a:solidFill>
                  <a:srgbClr val="111111"/>
                </a:solidFill>
                <a:effectLst/>
                <a:latin typeface="Montserrat" panose="02000505000000020004" pitchFamily="2" charset="0"/>
              </a:rPr>
              <a:t>avoir le bourdon</a:t>
            </a:r>
            <a:r>
              <a:rPr lang="fr-FR" b="0" i="0" dirty="0" smtClean="0">
                <a:solidFill>
                  <a:srgbClr val="111111"/>
                </a:solidFill>
                <a:effectLst/>
                <a:latin typeface="Montserrat" panose="02000505000000020004" pitchFamily="2" charset="0"/>
              </a:rPr>
              <a:t> » (désignant ici tant l’insecte et son vrombissement, que la sonnerie sourde des cloches).</a:t>
            </a:r>
          </a:p>
          <a:p>
            <a:r>
              <a:rPr lang="fr-FR" b="0" i="0" dirty="0" smtClean="0">
                <a:solidFill>
                  <a:srgbClr val="111111"/>
                </a:solidFill>
                <a:effectLst/>
                <a:latin typeface="Montserrat" panose="02000505000000020004" pitchFamily="2" charset="0"/>
              </a:rPr>
              <a:t>On pourrait compléter la liste avec tant d’autres tournures témoignant de la relation de l’homme à l’animal (et tous y passent, ou presque) : avoir la chair de poule, faire un froid de canard, dire qu’il y a anguille sous roche, ou baleine sous grain de sable, entre chien et loup, être connu comme le loup blanc, être fier comme un paon, pleurer des larmes de crocodile…</a:t>
            </a:r>
          </a:p>
          <a:p>
            <a:endParaRPr lang="fr-FR" b="0" i="0" dirty="0" smtClean="0">
              <a:solidFill>
                <a:srgbClr val="111111"/>
              </a:solidFill>
              <a:effectLst/>
              <a:latin typeface="Montserrat" panose="02000505000000020004" pitchFamily="2" charset="0"/>
            </a:endParaRPr>
          </a:p>
          <a:p>
            <a:r>
              <a:rPr lang="fr-FR" b="1" i="0" dirty="0" smtClean="0">
                <a:solidFill>
                  <a:srgbClr val="111111"/>
                </a:solidFill>
                <a:effectLst/>
                <a:latin typeface="Montserrat" panose="02000505000000020004" pitchFamily="2" charset="0"/>
              </a:rPr>
              <a:t>18- Passer du coq à l’âne</a:t>
            </a:r>
          </a:p>
          <a:p>
            <a:r>
              <a:rPr lang="fr-FR" b="0" i="0" dirty="0" smtClean="0">
                <a:solidFill>
                  <a:srgbClr val="111111"/>
                </a:solidFill>
                <a:effectLst/>
                <a:latin typeface="Montserrat" panose="02000505000000020004" pitchFamily="2" charset="0"/>
              </a:rPr>
              <a:t>Sens : passer d’un sujet à un autre qui n’a rien à voir, sans transition.</a:t>
            </a:r>
          </a:p>
          <a:p>
            <a:r>
              <a:rPr lang="fr-FR" b="0" i="0" dirty="0" smtClean="0">
                <a:solidFill>
                  <a:srgbClr val="111111"/>
                </a:solidFill>
                <a:effectLst/>
                <a:latin typeface="Montserrat" panose="02000505000000020004" pitchFamily="2" charset="0"/>
              </a:rPr>
              <a:t>La tradition attribue cette expression aux frères Grimm dans le fameux conte des </a:t>
            </a:r>
            <a:r>
              <a:rPr lang="fr-FR" b="0" i="1" dirty="0" smtClean="0">
                <a:solidFill>
                  <a:srgbClr val="111111"/>
                </a:solidFill>
                <a:effectLst/>
                <a:latin typeface="Montserrat" panose="02000505000000020004" pitchFamily="2" charset="0"/>
              </a:rPr>
              <a:t>Musiciens de Brême</a:t>
            </a:r>
            <a:r>
              <a:rPr lang="fr-FR" b="0" i="0" dirty="0" smtClean="0">
                <a:solidFill>
                  <a:srgbClr val="111111"/>
                </a:solidFill>
                <a:effectLst/>
                <a:latin typeface="Montserrat" panose="02000505000000020004" pitchFamily="2" charset="0"/>
              </a:rPr>
              <a:t> dans lequel quatre animaux rejetés, un âne, un chien, un chat et un coq unissent leurs forces et s’assurent une vie paisible. Il semblerait toutefois qu’elle soit encore plus ancienne. Les aléas de la tradition orale.</a:t>
            </a:r>
            <a:endParaRPr lang="fr-FR" b="0" i="0" dirty="0">
              <a:solidFill>
                <a:srgbClr val="111111"/>
              </a:solidFill>
              <a:effectLst/>
              <a:latin typeface="Montserrat" panose="02000505000000020004" pitchFamily="2" charset="0"/>
            </a:endParaRPr>
          </a:p>
        </p:txBody>
      </p:sp>
    </p:spTree>
    <p:extLst>
      <p:ext uri="{BB962C8B-B14F-4D97-AF65-F5344CB8AC3E}">
        <p14:creationId xmlns:p14="http://schemas.microsoft.com/office/powerpoint/2010/main" val="214131594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0200" y="583337"/>
            <a:ext cx="5638800" cy="1200329"/>
          </a:xfrm>
          <a:prstGeom prst="rect">
            <a:avLst/>
          </a:prstGeom>
        </p:spPr>
        <p:txBody>
          <a:bodyPr wrap="square">
            <a:spAutoFit/>
          </a:bodyPr>
          <a:lstStyle/>
          <a:p>
            <a:pPr algn="just" fontAlgn="base"/>
            <a:r>
              <a:rPr lang="fr-FR" b="1" dirty="0">
                <a:solidFill>
                  <a:srgbClr val="000000"/>
                </a:solidFill>
                <a:latin typeface="questrial"/>
              </a:rPr>
              <a:t>1. avoir la tête dans le </a:t>
            </a:r>
            <a:r>
              <a:rPr lang="fr-FR" b="1" dirty="0" smtClean="0">
                <a:solidFill>
                  <a:srgbClr val="000000"/>
                </a:solidFill>
                <a:latin typeface="questrial"/>
              </a:rPr>
              <a:t>cul</a:t>
            </a:r>
            <a:endParaRPr lang="fr-FR" dirty="0">
              <a:solidFill>
                <a:srgbClr val="000000"/>
              </a:solidFill>
              <a:latin typeface="helvetica-w01-roman"/>
            </a:endParaRPr>
          </a:p>
          <a:p>
            <a:pPr algn="just" fontAlgn="base"/>
            <a:r>
              <a:rPr lang="fr-FR" dirty="0">
                <a:solidFill>
                  <a:srgbClr val="000000"/>
                </a:solidFill>
                <a:latin typeface="helvetica-w01-roman"/>
              </a:rPr>
              <a:t>Quand tu es vraiment fatigué et que tu ne comprends rien à ce qui se passe, tu peux dire "j’ai la tête dans le cul". Ça veut dire que tu es complètement perdu. J</a:t>
            </a:r>
            <a:endParaRPr lang="fr-FR" b="0" i="0" dirty="0">
              <a:solidFill>
                <a:srgbClr val="000000"/>
              </a:solidFill>
              <a:effectLst/>
              <a:latin typeface="helvetica-w01-roman"/>
            </a:endParaRPr>
          </a:p>
        </p:txBody>
      </p:sp>
      <p:sp>
        <p:nvSpPr>
          <p:cNvPr id="3" name="Rectangle 2"/>
          <p:cNvSpPr/>
          <p:nvPr/>
        </p:nvSpPr>
        <p:spPr>
          <a:xfrm>
            <a:off x="330200" y="1981538"/>
            <a:ext cx="5638800" cy="1477328"/>
          </a:xfrm>
          <a:prstGeom prst="rect">
            <a:avLst/>
          </a:prstGeom>
        </p:spPr>
        <p:txBody>
          <a:bodyPr wrap="square">
            <a:spAutoFit/>
          </a:bodyPr>
          <a:lstStyle/>
          <a:p>
            <a:pPr algn="just" fontAlgn="base"/>
            <a:r>
              <a:rPr lang="fr-FR" b="1" dirty="0">
                <a:solidFill>
                  <a:srgbClr val="000000"/>
                </a:solidFill>
                <a:latin typeface="questrial"/>
              </a:rPr>
              <a:t>2. Ça me rend chèvre </a:t>
            </a:r>
            <a:r>
              <a:rPr lang="fr-FR" b="1" dirty="0" smtClean="0">
                <a:solidFill>
                  <a:srgbClr val="000000"/>
                </a:solidFill>
                <a:latin typeface="questrial"/>
              </a:rPr>
              <a:t>!</a:t>
            </a:r>
            <a:endParaRPr lang="fr-FR" dirty="0">
              <a:solidFill>
                <a:srgbClr val="000000"/>
              </a:solidFill>
              <a:latin typeface="helvetica-w01-roman"/>
            </a:endParaRPr>
          </a:p>
          <a:p>
            <a:pPr algn="just" fontAlgn="base"/>
            <a:r>
              <a:rPr lang="fr-FR" dirty="0">
                <a:solidFill>
                  <a:srgbClr val="000000"/>
                </a:solidFill>
                <a:latin typeface="helvetica-w01-roman"/>
              </a:rPr>
              <a:t>La chèvre, c’est l’animal qui fait </a:t>
            </a:r>
            <a:r>
              <a:rPr lang="fr-FR" i="1" dirty="0">
                <a:solidFill>
                  <a:srgbClr val="000000"/>
                </a:solidFill>
                <a:latin typeface="helvetica-w01-roman"/>
              </a:rPr>
              <a:t>"</a:t>
            </a:r>
            <a:r>
              <a:rPr lang="fr-FR" i="1" dirty="0" err="1">
                <a:solidFill>
                  <a:srgbClr val="000000"/>
                </a:solidFill>
                <a:latin typeface="helvetica-w01-roman"/>
              </a:rPr>
              <a:t>Bèèèèèè</a:t>
            </a:r>
            <a:r>
              <a:rPr lang="fr-FR" i="1" dirty="0">
                <a:solidFill>
                  <a:srgbClr val="000000"/>
                </a:solidFill>
                <a:latin typeface="helvetica-w01-roman"/>
              </a:rPr>
              <a:t> </a:t>
            </a:r>
            <a:r>
              <a:rPr lang="fr-FR" i="1" dirty="0" smtClean="0">
                <a:solidFill>
                  <a:srgbClr val="000000"/>
                </a:solidFill>
                <a:latin typeface="helvetica-w01-roman"/>
              </a:rPr>
              <a:t>!</a:t>
            </a:r>
            <a:r>
              <a:rPr lang="fr-FR" dirty="0" smtClean="0">
                <a:solidFill>
                  <a:srgbClr val="000000"/>
                </a:solidFill>
                <a:latin typeface="helvetica-w01-roman"/>
              </a:rPr>
              <a:t> </a:t>
            </a:r>
            <a:r>
              <a:rPr lang="fr-FR" dirty="0">
                <a:solidFill>
                  <a:srgbClr val="000000"/>
                </a:solidFill>
                <a:latin typeface="helvetica-w01-roman"/>
              </a:rPr>
              <a:t>Mais quand quelque chose t'énerve vraiment et que tu es exaspéré par une situation, tu peux dire </a:t>
            </a:r>
            <a:r>
              <a:rPr lang="fr-FR" i="1" dirty="0">
                <a:solidFill>
                  <a:srgbClr val="000000"/>
                </a:solidFill>
                <a:latin typeface="helvetica-w01-roman"/>
              </a:rPr>
              <a:t>"Ça me rend chèvre"</a:t>
            </a:r>
            <a:r>
              <a:rPr lang="fr-FR" dirty="0">
                <a:solidFill>
                  <a:srgbClr val="000000"/>
                </a:solidFill>
                <a:latin typeface="helvetica-w01-roman"/>
              </a:rPr>
              <a:t>. Ça veut dire que ça t'agace énormément. </a:t>
            </a:r>
            <a:endParaRPr lang="fr-FR" b="0" i="0" dirty="0">
              <a:solidFill>
                <a:srgbClr val="000000"/>
              </a:solidFill>
              <a:effectLst/>
              <a:latin typeface="helvetica-w01-roman"/>
            </a:endParaRPr>
          </a:p>
        </p:txBody>
      </p:sp>
      <p:sp>
        <p:nvSpPr>
          <p:cNvPr id="4" name="Rectangle 3"/>
          <p:cNvSpPr/>
          <p:nvPr/>
        </p:nvSpPr>
        <p:spPr>
          <a:xfrm>
            <a:off x="330200" y="3656738"/>
            <a:ext cx="5638800" cy="1477328"/>
          </a:xfrm>
          <a:prstGeom prst="rect">
            <a:avLst/>
          </a:prstGeom>
        </p:spPr>
        <p:txBody>
          <a:bodyPr wrap="square">
            <a:spAutoFit/>
          </a:bodyPr>
          <a:lstStyle/>
          <a:p>
            <a:pPr algn="just" fontAlgn="base"/>
            <a:r>
              <a:rPr lang="fr-FR" b="1" dirty="0">
                <a:solidFill>
                  <a:srgbClr val="000000"/>
                </a:solidFill>
                <a:latin typeface="questrial"/>
              </a:rPr>
              <a:t>3. avoir le cul bordé de nouilles</a:t>
            </a:r>
            <a:endParaRPr lang="fr-FR" dirty="0">
              <a:solidFill>
                <a:srgbClr val="000000"/>
              </a:solidFill>
              <a:latin typeface="questrial"/>
            </a:endParaRPr>
          </a:p>
          <a:p>
            <a:pPr algn="just" fontAlgn="base"/>
            <a:r>
              <a:rPr lang="fr-FR" dirty="0" smtClean="0">
                <a:solidFill>
                  <a:srgbClr val="000000"/>
                </a:solidFill>
                <a:latin typeface="helvetica-w01-roman"/>
              </a:rPr>
              <a:t>Les </a:t>
            </a:r>
            <a:r>
              <a:rPr lang="fr-FR" dirty="0">
                <a:solidFill>
                  <a:srgbClr val="000000"/>
                </a:solidFill>
                <a:latin typeface="helvetica-w01-roman"/>
              </a:rPr>
              <a:t>nouilles, c’est un type de pâtes.🍜 En fait, quand quelqu’un a toujours de la chance, tu peux dire </a:t>
            </a:r>
            <a:r>
              <a:rPr lang="fr-FR" i="1" dirty="0">
                <a:solidFill>
                  <a:srgbClr val="000000"/>
                </a:solidFill>
                <a:latin typeface="helvetica-w01-roman"/>
              </a:rPr>
              <a:t>"Il a le cul bordé de nouilles"</a:t>
            </a:r>
            <a:r>
              <a:rPr lang="fr-FR" dirty="0">
                <a:solidFill>
                  <a:srgbClr val="000000"/>
                </a:solidFill>
                <a:latin typeface="helvetica-w01-roman"/>
              </a:rPr>
              <a:t>. Ça veut dire que cette personne a une chance incroyable. </a:t>
            </a:r>
            <a:endParaRPr lang="fr-FR" b="0" i="0" dirty="0">
              <a:solidFill>
                <a:srgbClr val="000000"/>
              </a:solidFill>
              <a:effectLst/>
              <a:latin typeface="helvetica-w01-roman"/>
            </a:endParaRPr>
          </a:p>
        </p:txBody>
      </p:sp>
      <p:sp>
        <p:nvSpPr>
          <p:cNvPr id="5" name="Rectangle 4"/>
          <p:cNvSpPr/>
          <p:nvPr/>
        </p:nvSpPr>
        <p:spPr>
          <a:xfrm>
            <a:off x="330200" y="5331938"/>
            <a:ext cx="5638800" cy="923330"/>
          </a:xfrm>
          <a:prstGeom prst="rect">
            <a:avLst/>
          </a:prstGeom>
        </p:spPr>
        <p:txBody>
          <a:bodyPr wrap="square">
            <a:spAutoFit/>
          </a:bodyPr>
          <a:lstStyle/>
          <a:p>
            <a:pPr algn="just" fontAlgn="base"/>
            <a:r>
              <a:rPr lang="fr-FR" b="1" dirty="0">
                <a:solidFill>
                  <a:srgbClr val="000000"/>
                </a:solidFill>
                <a:latin typeface="questrial"/>
              </a:rPr>
              <a:t>4. prendre son pied</a:t>
            </a:r>
            <a:endParaRPr lang="fr-FR" dirty="0">
              <a:solidFill>
                <a:srgbClr val="000000"/>
              </a:solidFill>
              <a:latin typeface="questrial"/>
            </a:endParaRPr>
          </a:p>
          <a:p>
            <a:pPr algn="just" fontAlgn="base"/>
            <a:r>
              <a:rPr lang="fr-FR" dirty="0" smtClean="0">
                <a:solidFill>
                  <a:srgbClr val="000000"/>
                </a:solidFill>
                <a:latin typeface="helvetica-w01-roman"/>
              </a:rPr>
              <a:t>Tu </a:t>
            </a:r>
            <a:r>
              <a:rPr lang="fr-FR" dirty="0">
                <a:solidFill>
                  <a:srgbClr val="000000"/>
                </a:solidFill>
                <a:latin typeface="helvetica-w01-roman"/>
              </a:rPr>
              <a:t>peux dire </a:t>
            </a:r>
            <a:r>
              <a:rPr lang="fr-FR" i="1" dirty="0">
                <a:solidFill>
                  <a:srgbClr val="000000"/>
                </a:solidFill>
                <a:latin typeface="helvetica-w01-roman"/>
              </a:rPr>
              <a:t>"Je prends mon pied"</a:t>
            </a:r>
            <a:r>
              <a:rPr lang="fr-FR" dirty="0">
                <a:solidFill>
                  <a:srgbClr val="000000"/>
                </a:solidFill>
                <a:latin typeface="helvetica-w01-roman"/>
              </a:rPr>
              <a:t> quand tu prends beaucoup de plaisir à faire quelque chose. </a:t>
            </a:r>
            <a:endParaRPr lang="fr-FR" b="0" i="0" dirty="0">
              <a:solidFill>
                <a:srgbClr val="000000"/>
              </a:solidFill>
              <a:effectLst/>
              <a:latin typeface="helvetica-w01-roman"/>
            </a:endParaRPr>
          </a:p>
        </p:txBody>
      </p:sp>
      <p:sp>
        <p:nvSpPr>
          <p:cNvPr id="6" name="Rectangle 5"/>
          <p:cNvSpPr/>
          <p:nvPr/>
        </p:nvSpPr>
        <p:spPr>
          <a:xfrm>
            <a:off x="6096000" y="583337"/>
            <a:ext cx="5892800" cy="1200329"/>
          </a:xfrm>
          <a:prstGeom prst="rect">
            <a:avLst/>
          </a:prstGeom>
        </p:spPr>
        <p:txBody>
          <a:bodyPr wrap="square">
            <a:spAutoFit/>
          </a:bodyPr>
          <a:lstStyle/>
          <a:p>
            <a:pPr algn="just" fontAlgn="base"/>
            <a:r>
              <a:rPr lang="fr-FR" b="1" dirty="0">
                <a:solidFill>
                  <a:srgbClr val="000000"/>
                </a:solidFill>
                <a:latin typeface="questrial"/>
              </a:rPr>
              <a:t>5. en avoir gros sur la patate</a:t>
            </a:r>
            <a:endParaRPr lang="fr-FR" dirty="0">
              <a:solidFill>
                <a:srgbClr val="000000"/>
              </a:solidFill>
              <a:latin typeface="questrial"/>
            </a:endParaRPr>
          </a:p>
          <a:p>
            <a:pPr algn="just" fontAlgn="base"/>
            <a:r>
              <a:rPr lang="fr-FR" dirty="0" smtClean="0">
                <a:solidFill>
                  <a:srgbClr val="000000"/>
                </a:solidFill>
                <a:latin typeface="helvetica-w01-roman"/>
              </a:rPr>
              <a:t>Quand </a:t>
            </a:r>
            <a:r>
              <a:rPr lang="fr-FR" dirty="0">
                <a:solidFill>
                  <a:srgbClr val="000000"/>
                </a:solidFill>
                <a:latin typeface="helvetica-w01-roman"/>
              </a:rPr>
              <a:t>tu es triste, déçu ou déprimé, tu peux dire </a:t>
            </a:r>
            <a:r>
              <a:rPr lang="fr-FR" i="1" dirty="0">
                <a:solidFill>
                  <a:srgbClr val="000000"/>
                </a:solidFill>
                <a:latin typeface="helvetica-w01-roman"/>
              </a:rPr>
              <a:t>"J’en ai gros sur la patate"</a:t>
            </a:r>
            <a:r>
              <a:rPr lang="fr-FR" dirty="0">
                <a:solidFill>
                  <a:srgbClr val="000000"/>
                </a:solidFill>
                <a:latin typeface="helvetica-w01-roman"/>
              </a:rPr>
              <a:t>. Ça veut dire que tu es vraiment démoralisé.</a:t>
            </a:r>
            <a:endParaRPr lang="fr-FR" b="0" i="0" dirty="0">
              <a:solidFill>
                <a:srgbClr val="000000"/>
              </a:solidFill>
              <a:effectLst/>
              <a:latin typeface="helvetica-w01-roman"/>
            </a:endParaRPr>
          </a:p>
        </p:txBody>
      </p:sp>
      <p:sp>
        <p:nvSpPr>
          <p:cNvPr id="7" name="Rectangle 6"/>
          <p:cNvSpPr/>
          <p:nvPr/>
        </p:nvSpPr>
        <p:spPr>
          <a:xfrm>
            <a:off x="6096000" y="1783666"/>
            <a:ext cx="5892800" cy="1754326"/>
          </a:xfrm>
          <a:prstGeom prst="rect">
            <a:avLst/>
          </a:prstGeom>
        </p:spPr>
        <p:txBody>
          <a:bodyPr wrap="square">
            <a:spAutoFit/>
          </a:bodyPr>
          <a:lstStyle/>
          <a:p>
            <a:pPr algn="just" fontAlgn="base"/>
            <a:r>
              <a:rPr lang="fr-FR" b="1" dirty="0" smtClean="0">
                <a:solidFill>
                  <a:srgbClr val="000000"/>
                </a:solidFill>
                <a:latin typeface="questrial"/>
              </a:rPr>
              <a:t>6. </a:t>
            </a:r>
            <a:r>
              <a:rPr lang="fr-FR" b="1" dirty="0">
                <a:solidFill>
                  <a:srgbClr val="000000"/>
                </a:solidFill>
                <a:latin typeface="questrial"/>
              </a:rPr>
              <a:t>regarder avec des yeux de merlan frit</a:t>
            </a:r>
            <a:endParaRPr lang="fr-FR" dirty="0">
              <a:solidFill>
                <a:srgbClr val="000000"/>
              </a:solidFill>
              <a:latin typeface="questrial"/>
            </a:endParaRPr>
          </a:p>
          <a:p>
            <a:pPr algn="just" fontAlgn="base"/>
            <a:r>
              <a:rPr lang="fr-FR" dirty="0" smtClean="0">
                <a:solidFill>
                  <a:srgbClr val="000000"/>
                </a:solidFill>
                <a:latin typeface="helvetica-w01-roman"/>
              </a:rPr>
              <a:t>Un </a:t>
            </a:r>
            <a:r>
              <a:rPr lang="fr-FR" dirty="0">
                <a:solidFill>
                  <a:srgbClr val="000000"/>
                </a:solidFill>
                <a:latin typeface="helvetica-w01-roman"/>
              </a:rPr>
              <a:t>merlan, c’est un poisson de mer. 🐟Du coup, on utilise cette expression quand on regarde quelque chose ou quelqu’un avec un regard surpris ou amoureux. Ça montre aussi que la personne qui regarde a un peu l’air bête</a:t>
            </a:r>
            <a:endParaRPr lang="fr-FR" b="0" i="0" dirty="0">
              <a:solidFill>
                <a:srgbClr val="000000"/>
              </a:solidFill>
              <a:effectLst/>
              <a:latin typeface="helvetica-w01-roman"/>
            </a:endParaRPr>
          </a:p>
        </p:txBody>
      </p:sp>
      <p:sp>
        <p:nvSpPr>
          <p:cNvPr id="8" name="Rectangle 7"/>
          <p:cNvSpPr/>
          <p:nvPr/>
        </p:nvSpPr>
        <p:spPr>
          <a:xfrm>
            <a:off x="6096000" y="3656738"/>
            <a:ext cx="5892800" cy="1200329"/>
          </a:xfrm>
          <a:prstGeom prst="rect">
            <a:avLst/>
          </a:prstGeom>
        </p:spPr>
        <p:txBody>
          <a:bodyPr wrap="square">
            <a:spAutoFit/>
          </a:bodyPr>
          <a:lstStyle/>
          <a:p>
            <a:pPr algn="just" fontAlgn="base"/>
            <a:r>
              <a:rPr lang="fr-FR" b="1" dirty="0" smtClean="0">
                <a:solidFill>
                  <a:srgbClr val="000000"/>
                </a:solidFill>
                <a:latin typeface="questrial"/>
              </a:rPr>
              <a:t>7. </a:t>
            </a:r>
            <a:r>
              <a:rPr lang="fr-FR" b="1" dirty="0">
                <a:solidFill>
                  <a:srgbClr val="000000"/>
                </a:solidFill>
                <a:latin typeface="questrial"/>
              </a:rPr>
              <a:t>C'est un thon !</a:t>
            </a:r>
            <a:endParaRPr lang="fr-FR" dirty="0">
              <a:solidFill>
                <a:srgbClr val="000000"/>
              </a:solidFill>
              <a:latin typeface="questrial"/>
            </a:endParaRPr>
          </a:p>
          <a:p>
            <a:pPr algn="just" fontAlgn="base"/>
            <a:r>
              <a:rPr lang="fr-FR" dirty="0" smtClean="0">
                <a:solidFill>
                  <a:srgbClr val="000000"/>
                </a:solidFill>
                <a:latin typeface="helvetica-w01-roman"/>
              </a:rPr>
              <a:t>Encore </a:t>
            </a:r>
            <a:r>
              <a:rPr lang="fr-FR" dirty="0">
                <a:solidFill>
                  <a:srgbClr val="000000"/>
                </a:solidFill>
                <a:latin typeface="helvetica-w01-roman"/>
              </a:rPr>
              <a:t>un poisson ! Par contre ici, c’est très négatif. Si tu trouves que quelqu’un est vraiment moche c’est-à-dire pas joli, tu peux dire que </a:t>
            </a:r>
            <a:r>
              <a:rPr lang="fr-FR" i="1" dirty="0">
                <a:solidFill>
                  <a:srgbClr val="000000"/>
                </a:solidFill>
                <a:latin typeface="helvetica-w01-roman"/>
              </a:rPr>
              <a:t>"c'est un thon"</a:t>
            </a:r>
            <a:r>
              <a:rPr lang="fr-FR" dirty="0">
                <a:solidFill>
                  <a:srgbClr val="000000"/>
                </a:solidFill>
                <a:latin typeface="helvetica-w01-roman"/>
              </a:rPr>
              <a:t>.</a:t>
            </a:r>
            <a:endParaRPr lang="fr-FR" b="0" i="0" dirty="0">
              <a:solidFill>
                <a:srgbClr val="000000"/>
              </a:solidFill>
              <a:effectLst/>
              <a:latin typeface="helvetica-w01-roman"/>
            </a:endParaRPr>
          </a:p>
        </p:txBody>
      </p:sp>
      <p:sp>
        <p:nvSpPr>
          <p:cNvPr id="9" name="Rectangle 8"/>
          <p:cNvSpPr/>
          <p:nvPr/>
        </p:nvSpPr>
        <p:spPr>
          <a:xfrm>
            <a:off x="6032500" y="5054939"/>
            <a:ext cx="6019800" cy="1477328"/>
          </a:xfrm>
          <a:prstGeom prst="rect">
            <a:avLst/>
          </a:prstGeom>
        </p:spPr>
        <p:txBody>
          <a:bodyPr wrap="square">
            <a:spAutoFit/>
          </a:bodyPr>
          <a:lstStyle/>
          <a:p>
            <a:pPr algn="just" fontAlgn="base"/>
            <a:r>
              <a:rPr lang="fr-FR" b="1" dirty="0" smtClean="0">
                <a:solidFill>
                  <a:srgbClr val="000000"/>
                </a:solidFill>
                <a:latin typeface="questrial"/>
              </a:rPr>
              <a:t>8. </a:t>
            </a:r>
            <a:r>
              <a:rPr lang="fr-FR" b="1" dirty="0">
                <a:solidFill>
                  <a:srgbClr val="000000"/>
                </a:solidFill>
                <a:latin typeface="questrial"/>
              </a:rPr>
              <a:t>être la 5</a:t>
            </a:r>
            <a:r>
              <a:rPr lang="fr-FR" b="1" dirty="0">
                <a:solidFill>
                  <a:srgbClr val="000000"/>
                </a:solidFill>
                <a:latin typeface="inherit"/>
              </a:rPr>
              <a:t>e</a:t>
            </a:r>
            <a:r>
              <a:rPr lang="fr-FR" b="1" dirty="0">
                <a:solidFill>
                  <a:srgbClr val="000000"/>
                </a:solidFill>
                <a:latin typeface="questrial"/>
              </a:rPr>
              <a:t> roue du carrosse</a:t>
            </a:r>
            <a:endParaRPr lang="fr-FR" dirty="0">
              <a:solidFill>
                <a:srgbClr val="000000"/>
              </a:solidFill>
              <a:latin typeface="questrial"/>
            </a:endParaRPr>
          </a:p>
          <a:p>
            <a:pPr algn="just" fontAlgn="base"/>
            <a:r>
              <a:rPr lang="fr-FR" dirty="0" smtClean="0">
                <a:solidFill>
                  <a:srgbClr val="000000"/>
                </a:solidFill>
                <a:latin typeface="helvetica-w01-roman"/>
              </a:rPr>
              <a:t>Un </a:t>
            </a:r>
            <a:r>
              <a:rPr lang="fr-FR" dirty="0">
                <a:solidFill>
                  <a:srgbClr val="000000"/>
                </a:solidFill>
                <a:latin typeface="helvetica-w01-roman"/>
              </a:rPr>
              <a:t>carrosse, c’est un véhicule à 4 roues. Du coup, une 5e roue ne sert à rien. C’est pour cette raison que, quand tu te sens de trop ou un peu inutile dans une situation, tu peux utiliser l’expression </a:t>
            </a:r>
            <a:r>
              <a:rPr lang="fr-FR" i="1" dirty="0">
                <a:solidFill>
                  <a:srgbClr val="000000"/>
                </a:solidFill>
                <a:latin typeface="helvetica-w01-roman"/>
              </a:rPr>
              <a:t>"être la 5e roue du carrosse".</a:t>
            </a:r>
            <a:endParaRPr lang="fr-FR" b="0" i="0" dirty="0">
              <a:solidFill>
                <a:srgbClr val="000000"/>
              </a:solidFill>
              <a:effectLst/>
              <a:latin typeface="helvetica-w01-roman"/>
            </a:endParaRPr>
          </a:p>
        </p:txBody>
      </p:sp>
    </p:spTree>
    <p:extLst>
      <p:ext uri="{BB962C8B-B14F-4D97-AF65-F5344CB8AC3E}">
        <p14:creationId xmlns:p14="http://schemas.microsoft.com/office/powerpoint/2010/main" val="347991401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
            <a:ext cx="12204000" cy="6858002"/>
          </a:xfrm>
          <a:prstGeom prst="rect">
            <a:avLst/>
          </a:prstGeom>
        </p:spPr>
      </p:pic>
      <p:pic>
        <p:nvPicPr>
          <p:cNvPr id="3" name="Image 2" descr="Emoji PNG Transparent Images | PNG Al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520271">
            <a:off x="5526000" y="3142165"/>
            <a:ext cx="1152000" cy="1156336"/>
          </a:xfrm>
          <a:prstGeom prst="rect">
            <a:avLst/>
          </a:prstGeom>
        </p:spPr>
      </p:pic>
      <p:pic>
        <p:nvPicPr>
          <p:cNvPr id="4" name="Image 3" descr="Emoji PNG Transparent Images | PNG All"/>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72697" y="2153194"/>
            <a:ext cx="1404000" cy="1404000"/>
          </a:xfrm>
          <a:prstGeom prst="rect">
            <a:avLst/>
          </a:prstGeom>
        </p:spPr>
      </p:pic>
    </p:spTree>
    <p:extLst>
      <p:ext uri="{BB962C8B-B14F-4D97-AF65-F5344CB8AC3E}">
        <p14:creationId xmlns:p14="http://schemas.microsoft.com/office/powerpoint/2010/main" val="107923084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1363" y="144782"/>
            <a:ext cx="2858226" cy="2077317"/>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13810" y="144782"/>
            <a:ext cx="3672000" cy="2079493"/>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89603" y="152565"/>
            <a:ext cx="3744000" cy="2103452"/>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1363" y="2420030"/>
            <a:ext cx="3348000" cy="1936298"/>
          </a:xfrm>
          <a:prstGeom prst="rect">
            <a:avLst/>
          </a:prstGeom>
        </p:spPr>
      </p:pic>
      <p:pic>
        <p:nvPicPr>
          <p:cNvPr id="6" name="Imag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97407" y="2420034"/>
            <a:ext cx="4140000" cy="2001829"/>
          </a:xfrm>
          <a:prstGeom prst="rect">
            <a:avLst/>
          </a:prstGeom>
        </p:spPr>
      </p:pic>
      <p:pic>
        <p:nvPicPr>
          <p:cNvPr id="8" name="Imag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58735" y="4554259"/>
            <a:ext cx="2304000" cy="2152262"/>
          </a:xfrm>
          <a:prstGeom prst="rect">
            <a:avLst/>
          </a:prstGeom>
        </p:spPr>
      </p:pic>
      <p:sp>
        <p:nvSpPr>
          <p:cNvPr id="10" name="ZoneTexte 9"/>
          <p:cNvSpPr txBox="1"/>
          <p:nvPr/>
        </p:nvSpPr>
        <p:spPr>
          <a:xfrm>
            <a:off x="819695" y="5736298"/>
            <a:ext cx="2304000" cy="307777"/>
          </a:xfrm>
          <a:prstGeom prst="rect">
            <a:avLst/>
          </a:prstGeom>
          <a:noFill/>
        </p:spPr>
        <p:txBody>
          <a:bodyPr wrap="square" rtlCol="0">
            <a:spAutoFit/>
          </a:bodyPr>
          <a:lstStyle/>
          <a:p>
            <a:r>
              <a:rPr lang="fr-FR" sz="1400" b="1" dirty="0" smtClean="0"/>
              <a:t>Péter plus haut que son cul !</a:t>
            </a:r>
            <a:endParaRPr lang="fr-FR" sz="1400" b="1" dirty="0"/>
          </a:p>
        </p:txBody>
      </p:sp>
      <p:pic>
        <p:nvPicPr>
          <p:cNvPr id="11" name="Image 1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729363" y="4562720"/>
            <a:ext cx="2304000" cy="2154323"/>
          </a:xfrm>
          <a:prstGeom prst="rect">
            <a:avLst/>
          </a:prstGeom>
        </p:spPr>
      </p:pic>
      <p:sp>
        <p:nvSpPr>
          <p:cNvPr id="12" name="ZoneTexte 11"/>
          <p:cNvSpPr txBox="1"/>
          <p:nvPr/>
        </p:nvSpPr>
        <p:spPr>
          <a:xfrm>
            <a:off x="3874770" y="6347711"/>
            <a:ext cx="2219553" cy="369332"/>
          </a:xfrm>
          <a:prstGeom prst="rect">
            <a:avLst/>
          </a:prstGeom>
          <a:noFill/>
        </p:spPr>
        <p:txBody>
          <a:bodyPr wrap="square" rtlCol="0">
            <a:spAutoFit/>
          </a:bodyPr>
          <a:lstStyle/>
          <a:p>
            <a:r>
              <a:rPr lang="fr-FR" b="1" dirty="0" smtClean="0"/>
              <a:t>Chier dans la colle!!</a:t>
            </a:r>
            <a:endParaRPr lang="fr-FR" b="1" dirty="0"/>
          </a:p>
        </p:txBody>
      </p:sp>
      <p:pic>
        <p:nvPicPr>
          <p:cNvPr id="13" name="Image 1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467202" y="4551513"/>
            <a:ext cx="2412000" cy="2165530"/>
          </a:xfrm>
          <a:prstGeom prst="rect">
            <a:avLst/>
          </a:prstGeom>
        </p:spPr>
      </p:pic>
      <p:sp>
        <p:nvSpPr>
          <p:cNvPr id="14" name="ZoneTexte 13"/>
          <p:cNvSpPr txBox="1"/>
          <p:nvPr/>
        </p:nvSpPr>
        <p:spPr>
          <a:xfrm>
            <a:off x="6551566" y="6337189"/>
            <a:ext cx="2327636" cy="369332"/>
          </a:xfrm>
          <a:prstGeom prst="rect">
            <a:avLst/>
          </a:prstGeom>
          <a:noFill/>
        </p:spPr>
        <p:txBody>
          <a:bodyPr wrap="square" rtlCol="0">
            <a:spAutoFit/>
          </a:bodyPr>
          <a:lstStyle/>
          <a:p>
            <a:r>
              <a:rPr lang="fr-FR" b="1" dirty="0" smtClean="0"/>
              <a:t>Pisser dans un violon!!</a:t>
            </a:r>
            <a:endParaRPr lang="fr-FR" b="1" dirty="0"/>
          </a:p>
        </p:txBody>
      </p:sp>
      <p:pic>
        <p:nvPicPr>
          <p:cNvPr id="15" name="Image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9186401" y="4545721"/>
            <a:ext cx="2412000" cy="2143801"/>
          </a:xfrm>
          <a:prstGeom prst="rect">
            <a:avLst/>
          </a:prstGeom>
        </p:spPr>
      </p:pic>
      <p:sp>
        <p:nvSpPr>
          <p:cNvPr id="16" name="ZoneTexte 15"/>
          <p:cNvSpPr txBox="1"/>
          <p:nvPr/>
        </p:nvSpPr>
        <p:spPr>
          <a:xfrm>
            <a:off x="9344665" y="4562720"/>
            <a:ext cx="2288938" cy="369332"/>
          </a:xfrm>
          <a:prstGeom prst="rect">
            <a:avLst/>
          </a:prstGeom>
          <a:noFill/>
        </p:spPr>
        <p:txBody>
          <a:bodyPr wrap="square" rtlCol="0">
            <a:spAutoFit/>
          </a:bodyPr>
          <a:lstStyle/>
          <a:p>
            <a:r>
              <a:rPr lang="fr-FR" b="1" dirty="0" smtClean="0"/>
              <a:t>Être dans la merde!!</a:t>
            </a:r>
            <a:endParaRPr lang="fr-FR" b="1" dirty="0"/>
          </a:p>
        </p:txBody>
      </p:sp>
      <p:pic>
        <p:nvPicPr>
          <p:cNvPr id="17" name="Image 16"/>
          <p:cNvPicPr>
            <a:picLocks noChangeAspect="1"/>
          </p:cNvPicPr>
          <p:nvPr/>
        </p:nvPicPr>
        <p:blipFill rotWithShape="1">
          <a:blip r:embed="rId11" cstate="print">
            <a:extLst>
              <a:ext uri="{28A0092B-C50C-407E-A947-70E740481C1C}">
                <a14:useLocalDpi xmlns:a14="http://schemas.microsoft.com/office/drawing/2010/main" val="0"/>
              </a:ext>
            </a:extLst>
          </a:blip>
          <a:srcRect l="2423" r="21386"/>
          <a:stretch/>
        </p:blipFill>
        <p:spPr>
          <a:xfrm>
            <a:off x="8736401" y="2420030"/>
            <a:ext cx="2862000" cy="2001834"/>
          </a:xfrm>
          <a:prstGeom prst="rect">
            <a:avLst/>
          </a:prstGeom>
        </p:spPr>
      </p:pic>
    </p:spTree>
    <p:extLst>
      <p:ext uri="{BB962C8B-B14F-4D97-AF65-F5344CB8AC3E}">
        <p14:creationId xmlns:p14="http://schemas.microsoft.com/office/powerpoint/2010/main" val="403857648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3090" y="170007"/>
            <a:ext cx="2916000" cy="2445269"/>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87520" y="170070"/>
            <a:ext cx="2916000" cy="2445206"/>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51736" y="170007"/>
            <a:ext cx="2886745" cy="2454791"/>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8463" y="2773099"/>
            <a:ext cx="2916000" cy="1925755"/>
          </a:xfrm>
          <a:prstGeom prst="rect">
            <a:avLst/>
          </a:prstGeom>
        </p:spPr>
      </p:pic>
      <p:pic>
        <p:nvPicPr>
          <p:cNvPr id="6" name="Imag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87520" y="2790693"/>
            <a:ext cx="2556000" cy="1908161"/>
          </a:xfrm>
          <a:prstGeom prst="rect">
            <a:avLst/>
          </a:prstGeom>
        </p:spPr>
      </p:pic>
      <p:pic>
        <p:nvPicPr>
          <p:cNvPr id="7" name="Image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57718" y="4856677"/>
            <a:ext cx="2886745" cy="1924581"/>
          </a:xfrm>
          <a:prstGeom prst="rect">
            <a:avLst/>
          </a:prstGeom>
        </p:spPr>
      </p:pic>
      <p:pic>
        <p:nvPicPr>
          <p:cNvPr id="8" name="Image 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686697" y="170007"/>
            <a:ext cx="2313713" cy="3470175"/>
          </a:xfrm>
          <a:prstGeom prst="rect">
            <a:avLst/>
          </a:prstGeom>
        </p:spPr>
      </p:pic>
      <p:pic>
        <p:nvPicPr>
          <p:cNvPr id="9" name="Image 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558481" y="2773100"/>
            <a:ext cx="2880000" cy="1925754"/>
          </a:xfrm>
          <a:prstGeom prst="rect">
            <a:avLst/>
          </a:prstGeom>
        </p:spPr>
      </p:pic>
      <p:pic>
        <p:nvPicPr>
          <p:cNvPr id="10" name="Image 9"/>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9686697" y="3735976"/>
            <a:ext cx="2313713" cy="3045282"/>
          </a:xfrm>
          <a:prstGeom prst="rect">
            <a:avLst/>
          </a:prstGeom>
        </p:spPr>
      </p:pic>
      <p:pic>
        <p:nvPicPr>
          <p:cNvPr id="11" name="Image 10"/>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387520" y="4856676"/>
            <a:ext cx="2556000" cy="1924581"/>
          </a:xfrm>
          <a:prstGeom prst="rect">
            <a:avLst/>
          </a:prstGeom>
        </p:spPr>
      </p:pic>
      <p:pic>
        <p:nvPicPr>
          <p:cNvPr id="12" name="Image 11"/>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6525441" y="4856685"/>
            <a:ext cx="2913039" cy="1924572"/>
          </a:xfrm>
          <a:prstGeom prst="rect">
            <a:avLst/>
          </a:prstGeom>
        </p:spPr>
      </p:pic>
      <p:sp>
        <p:nvSpPr>
          <p:cNvPr id="13" name="ZoneTexte 12"/>
          <p:cNvSpPr txBox="1"/>
          <p:nvPr/>
        </p:nvSpPr>
        <p:spPr>
          <a:xfrm>
            <a:off x="6525442" y="6496594"/>
            <a:ext cx="2913038" cy="338554"/>
          </a:xfrm>
          <a:prstGeom prst="rect">
            <a:avLst/>
          </a:prstGeom>
          <a:noFill/>
        </p:spPr>
        <p:txBody>
          <a:bodyPr wrap="square" rtlCol="0">
            <a:spAutoFit/>
          </a:bodyPr>
          <a:lstStyle/>
          <a:p>
            <a:r>
              <a:rPr lang="fr-FR" sz="1600" b="1" dirty="0" smtClean="0"/>
              <a:t>Il y a une couille dans le pâté !!</a:t>
            </a:r>
            <a:endParaRPr lang="fr-FR" sz="1600" b="1" dirty="0"/>
          </a:p>
        </p:txBody>
      </p:sp>
      <p:sp>
        <p:nvSpPr>
          <p:cNvPr id="14" name="ZoneTexte 13"/>
          <p:cNvSpPr txBox="1"/>
          <p:nvPr/>
        </p:nvSpPr>
        <p:spPr>
          <a:xfrm>
            <a:off x="9686697" y="2290354"/>
            <a:ext cx="2313714" cy="338554"/>
          </a:xfrm>
          <a:prstGeom prst="rect">
            <a:avLst/>
          </a:prstGeom>
          <a:noFill/>
        </p:spPr>
        <p:txBody>
          <a:bodyPr wrap="square" rtlCol="0">
            <a:spAutoFit/>
          </a:bodyPr>
          <a:lstStyle/>
          <a:p>
            <a:r>
              <a:rPr lang="fr-FR" sz="1600" b="1" dirty="0" smtClean="0"/>
              <a:t>Lâcher une caisse(péter)!</a:t>
            </a:r>
            <a:endParaRPr lang="fr-FR" sz="1600" b="1" dirty="0"/>
          </a:p>
        </p:txBody>
      </p:sp>
      <p:sp>
        <p:nvSpPr>
          <p:cNvPr id="15" name="ZoneTexte 14"/>
          <p:cNvSpPr txBox="1"/>
          <p:nvPr/>
        </p:nvSpPr>
        <p:spPr>
          <a:xfrm>
            <a:off x="548639" y="170007"/>
            <a:ext cx="2090058" cy="369332"/>
          </a:xfrm>
          <a:prstGeom prst="rect">
            <a:avLst/>
          </a:prstGeom>
          <a:noFill/>
        </p:spPr>
        <p:txBody>
          <a:bodyPr wrap="square" rtlCol="0">
            <a:spAutoFit/>
          </a:bodyPr>
          <a:lstStyle/>
          <a:p>
            <a:r>
              <a:rPr lang="fr-FR" b="1" dirty="0" smtClean="0"/>
              <a:t>Prendre son pied!!</a:t>
            </a:r>
            <a:endParaRPr lang="fr-FR" b="1" dirty="0"/>
          </a:p>
        </p:txBody>
      </p:sp>
      <p:sp>
        <p:nvSpPr>
          <p:cNvPr id="16" name="ZoneTexte 15"/>
          <p:cNvSpPr txBox="1"/>
          <p:nvPr/>
        </p:nvSpPr>
        <p:spPr>
          <a:xfrm>
            <a:off x="3492137" y="6496594"/>
            <a:ext cx="2451383" cy="307777"/>
          </a:xfrm>
          <a:prstGeom prst="rect">
            <a:avLst/>
          </a:prstGeom>
          <a:noFill/>
        </p:spPr>
        <p:txBody>
          <a:bodyPr wrap="square" rtlCol="0">
            <a:spAutoFit/>
          </a:bodyPr>
          <a:lstStyle/>
          <a:p>
            <a:r>
              <a:rPr lang="fr-FR" sz="1400" b="1" dirty="0" smtClean="0"/>
              <a:t>Avoir le cul entre deux chaises</a:t>
            </a:r>
            <a:endParaRPr lang="fr-FR" sz="1400" b="1" dirty="0"/>
          </a:p>
        </p:txBody>
      </p:sp>
      <p:sp>
        <p:nvSpPr>
          <p:cNvPr id="17" name="ZoneTexte 16"/>
          <p:cNvSpPr txBox="1"/>
          <p:nvPr/>
        </p:nvSpPr>
        <p:spPr>
          <a:xfrm>
            <a:off x="3579223" y="2203269"/>
            <a:ext cx="1985554" cy="369332"/>
          </a:xfrm>
          <a:prstGeom prst="rect">
            <a:avLst/>
          </a:prstGeom>
          <a:noFill/>
        </p:spPr>
        <p:txBody>
          <a:bodyPr wrap="square" rtlCol="0">
            <a:spAutoFit/>
          </a:bodyPr>
          <a:lstStyle/>
          <a:p>
            <a:r>
              <a:rPr lang="fr-FR" dirty="0" smtClean="0"/>
              <a:t>Tailler une pipe!!</a:t>
            </a:r>
            <a:endParaRPr lang="fr-FR" dirty="0"/>
          </a:p>
        </p:txBody>
      </p:sp>
      <p:sp>
        <p:nvSpPr>
          <p:cNvPr id="18" name="ZoneTexte 17"/>
          <p:cNvSpPr txBox="1"/>
          <p:nvPr/>
        </p:nvSpPr>
        <p:spPr>
          <a:xfrm>
            <a:off x="6551735" y="2005412"/>
            <a:ext cx="1801749" cy="646331"/>
          </a:xfrm>
          <a:prstGeom prst="rect">
            <a:avLst/>
          </a:prstGeom>
          <a:noFill/>
        </p:spPr>
        <p:txBody>
          <a:bodyPr wrap="square" rtlCol="0">
            <a:spAutoFit/>
          </a:bodyPr>
          <a:lstStyle/>
          <a:p>
            <a:r>
              <a:rPr lang="fr-FR" dirty="0" smtClean="0"/>
              <a:t>Avoir un goût de chiottes!!</a:t>
            </a:r>
            <a:endParaRPr lang="fr-FR" dirty="0"/>
          </a:p>
        </p:txBody>
      </p:sp>
      <p:sp>
        <p:nvSpPr>
          <p:cNvPr id="19" name="ZoneTexte 18"/>
          <p:cNvSpPr txBox="1"/>
          <p:nvPr/>
        </p:nvSpPr>
        <p:spPr>
          <a:xfrm>
            <a:off x="257717" y="4856676"/>
            <a:ext cx="2930627" cy="338554"/>
          </a:xfrm>
          <a:prstGeom prst="rect">
            <a:avLst/>
          </a:prstGeom>
          <a:noFill/>
        </p:spPr>
        <p:txBody>
          <a:bodyPr wrap="square" rtlCol="0">
            <a:spAutoFit/>
          </a:bodyPr>
          <a:lstStyle/>
          <a:p>
            <a:r>
              <a:rPr lang="fr-FR" sz="1600" b="1" dirty="0" smtClean="0"/>
              <a:t>Ne pas nous chier une pendule!!</a:t>
            </a:r>
            <a:endParaRPr lang="fr-FR" sz="1600" b="1" dirty="0"/>
          </a:p>
        </p:txBody>
      </p:sp>
      <p:sp>
        <p:nvSpPr>
          <p:cNvPr id="20" name="ZoneTexte 19"/>
          <p:cNvSpPr txBox="1"/>
          <p:nvPr/>
        </p:nvSpPr>
        <p:spPr>
          <a:xfrm>
            <a:off x="6688184" y="2800045"/>
            <a:ext cx="2750297" cy="369332"/>
          </a:xfrm>
          <a:prstGeom prst="rect">
            <a:avLst/>
          </a:prstGeom>
          <a:noFill/>
        </p:spPr>
        <p:txBody>
          <a:bodyPr wrap="square" rtlCol="0">
            <a:spAutoFit/>
          </a:bodyPr>
          <a:lstStyle/>
          <a:p>
            <a:r>
              <a:rPr lang="fr-FR" b="1" dirty="0" smtClean="0"/>
              <a:t>Avoir la tête dans le cul!!</a:t>
            </a:r>
            <a:endParaRPr lang="fr-FR" b="1" dirty="0"/>
          </a:p>
        </p:txBody>
      </p:sp>
      <p:sp>
        <p:nvSpPr>
          <p:cNvPr id="21" name="ZoneTexte 20"/>
          <p:cNvSpPr txBox="1"/>
          <p:nvPr/>
        </p:nvSpPr>
        <p:spPr>
          <a:xfrm>
            <a:off x="3492137" y="4329522"/>
            <a:ext cx="2612348" cy="369332"/>
          </a:xfrm>
          <a:prstGeom prst="rect">
            <a:avLst/>
          </a:prstGeom>
          <a:noFill/>
        </p:spPr>
        <p:txBody>
          <a:bodyPr wrap="square" rtlCol="0">
            <a:spAutoFit/>
          </a:bodyPr>
          <a:lstStyle/>
          <a:p>
            <a:r>
              <a:rPr lang="fr-FR" b="1" dirty="0" smtClean="0"/>
              <a:t>Avoir la gueule de bois!!!</a:t>
            </a:r>
            <a:endParaRPr lang="fr-FR" b="1" dirty="0"/>
          </a:p>
        </p:txBody>
      </p:sp>
      <p:sp>
        <p:nvSpPr>
          <p:cNvPr id="22" name="ZoneTexte 21"/>
          <p:cNvSpPr txBox="1"/>
          <p:nvPr/>
        </p:nvSpPr>
        <p:spPr>
          <a:xfrm>
            <a:off x="10633166" y="3824384"/>
            <a:ext cx="1297577" cy="369332"/>
          </a:xfrm>
          <a:prstGeom prst="rect">
            <a:avLst/>
          </a:prstGeom>
          <a:noFill/>
        </p:spPr>
        <p:txBody>
          <a:bodyPr wrap="square" rtlCol="0">
            <a:spAutoFit/>
          </a:bodyPr>
          <a:lstStyle/>
          <a:p>
            <a:r>
              <a:rPr lang="fr-FR" b="1" dirty="0" smtClean="0"/>
              <a:t>Lèche-cul!!</a:t>
            </a:r>
            <a:endParaRPr lang="fr-FR" b="1" dirty="0"/>
          </a:p>
        </p:txBody>
      </p:sp>
    </p:spTree>
    <p:extLst>
      <p:ext uri="{BB962C8B-B14F-4D97-AF65-F5344CB8AC3E}">
        <p14:creationId xmlns:p14="http://schemas.microsoft.com/office/powerpoint/2010/main" val="340418150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7588" y="268606"/>
            <a:ext cx="4968000" cy="6341087"/>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63170" y="268551"/>
            <a:ext cx="6012000" cy="6370537"/>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02276" y="5164941"/>
            <a:ext cx="1298448" cy="1444752"/>
          </a:xfrm>
          <a:prstGeom prst="rect">
            <a:avLst/>
          </a:prstGeom>
        </p:spPr>
      </p:pic>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41800" y="2063931"/>
            <a:ext cx="2819400" cy="2590800"/>
          </a:xfrm>
          <a:prstGeom prst="rect">
            <a:avLst/>
          </a:prstGeom>
        </p:spPr>
      </p:pic>
    </p:spTree>
    <p:extLst>
      <p:ext uri="{BB962C8B-B14F-4D97-AF65-F5344CB8AC3E}">
        <p14:creationId xmlns:p14="http://schemas.microsoft.com/office/powerpoint/2010/main" val="1265365759"/>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446</TotalTime>
  <Words>2088</Words>
  <Application>Microsoft Office PowerPoint</Application>
  <PresentationFormat>Grand écran</PresentationFormat>
  <Paragraphs>99</Paragraphs>
  <Slides>11</Slides>
  <Notes>0</Notes>
  <HiddenSlides>0</HiddenSlides>
  <MMClips>1</MMClips>
  <ScaleCrop>false</ScaleCrop>
  <HeadingPairs>
    <vt:vector size="6" baseType="variant">
      <vt:variant>
        <vt:lpstr>Polices utilisées</vt:lpstr>
      </vt:variant>
      <vt:variant>
        <vt:i4>9</vt:i4>
      </vt:variant>
      <vt:variant>
        <vt:lpstr>Thème</vt:lpstr>
      </vt:variant>
      <vt:variant>
        <vt:i4>1</vt:i4>
      </vt:variant>
      <vt:variant>
        <vt:lpstr>Titres des diapositives</vt:lpstr>
      </vt:variant>
      <vt:variant>
        <vt:i4>11</vt:i4>
      </vt:variant>
    </vt:vector>
  </HeadingPairs>
  <TitlesOfParts>
    <vt:vector size="21" baseType="lpstr">
      <vt:lpstr>Arial</vt:lpstr>
      <vt:lpstr>Calibri</vt:lpstr>
      <vt:lpstr>Calibri Light</vt:lpstr>
      <vt:lpstr>helvetica-w01-roman</vt:lpstr>
      <vt:lpstr>inherit</vt:lpstr>
      <vt:lpstr>Inter</vt:lpstr>
      <vt:lpstr>Montserrat</vt:lpstr>
      <vt:lpstr>questrial</vt:lpstr>
      <vt:lpstr>Tropiline</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16</cp:revision>
  <dcterms:created xsi:type="dcterms:W3CDTF">2026-01-20T19:24:23Z</dcterms:created>
  <dcterms:modified xsi:type="dcterms:W3CDTF">2026-01-21T13:49:42Z</dcterms:modified>
</cp:coreProperties>
</file>