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36"/>
  </p:notesMasterIdLst>
  <p:sldIdLst>
    <p:sldId id="426" r:id="rId3"/>
    <p:sldId id="456" r:id="rId4"/>
    <p:sldId id="457" r:id="rId5"/>
    <p:sldId id="427" r:id="rId6"/>
    <p:sldId id="428" r:id="rId7"/>
    <p:sldId id="429" r:id="rId8"/>
    <p:sldId id="430" r:id="rId9"/>
    <p:sldId id="431" r:id="rId10"/>
    <p:sldId id="432" r:id="rId11"/>
    <p:sldId id="433" r:id="rId12"/>
    <p:sldId id="434" r:id="rId13"/>
    <p:sldId id="435" r:id="rId14"/>
    <p:sldId id="436" r:id="rId15"/>
    <p:sldId id="437" r:id="rId16"/>
    <p:sldId id="438" r:id="rId17"/>
    <p:sldId id="439" r:id="rId18"/>
    <p:sldId id="440" r:id="rId19"/>
    <p:sldId id="441" r:id="rId20"/>
    <p:sldId id="442" r:id="rId21"/>
    <p:sldId id="443" r:id="rId22"/>
    <p:sldId id="444" r:id="rId23"/>
    <p:sldId id="445" r:id="rId24"/>
    <p:sldId id="446" r:id="rId25"/>
    <p:sldId id="447" r:id="rId26"/>
    <p:sldId id="448" r:id="rId27"/>
    <p:sldId id="449" r:id="rId28"/>
    <p:sldId id="450" r:id="rId29"/>
    <p:sldId id="451" r:id="rId30"/>
    <p:sldId id="452" r:id="rId31"/>
    <p:sldId id="453" r:id="rId32"/>
    <p:sldId id="454" r:id="rId33"/>
    <p:sldId id="455" r:id="rId34"/>
    <p:sldId id="390" r:id="rId35"/>
  </p:sldIdLst>
  <p:sldSz cx="7812088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CCdXQZdvRpOpxGbTyRJFg==" hashData="TDnb1bTH4DW7atPzZMdqFFhcqwrrqi3hpH8fKPTv8cPed9QaTZspfGx9ZdAzToqyboIYQqXXnJq/XxpU2DHcwQ=="/>
  <p:extLst>
    <p:ext uri="{EFAFB233-063F-42B5-8137-9DF3F51BA10A}">
      <p15:sldGuideLst xmlns:p15="http://schemas.microsoft.com/office/powerpoint/2012/main">
        <p15:guide id="1" orient="horz" pos="1815">
          <p15:clr>
            <a:srgbClr val="A4A3A4"/>
          </p15:clr>
        </p15:guide>
        <p15:guide id="2" pos="24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87" autoAdjust="0"/>
  </p:normalViewPr>
  <p:slideViewPr>
    <p:cSldViewPr>
      <p:cViewPr varScale="1">
        <p:scale>
          <a:sx n="82" d="100"/>
          <a:sy n="82" d="100"/>
        </p:scale>
        <p:origin x="706" y="53"/>
      </p:cViewPr>
      <p:guideLst>
        <p:guide orient="horz" pos="1815"/>
        <p:guide pos="2462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35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07/11/2025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85800"/>
            <a:ext cx="4648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04900" y="685800"/>
            <a:ext cx="46482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5911" y="1789834"/>
            <a:ext cx="6640275" cy="123489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1966" y="3264589"/>
            <a:ext cx="5468461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7106" y="3702056"/>
            <a:ext cx="6640275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7106" y="2441782"/>
            <a:ext cx="6640275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0722" y="1344395"/>
            <a:ext cx="345034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152" y="1344395"/>
            <a:ext cx="345034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29" y="1289576"/>
            <a:ext cx="345169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29" y="1827000"/>
            <a:ext cx="3451696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68554" y="1289576"/>
            <a:ext cx="3453052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68554" y="1827000"/>
            <a:ext cx="3453052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0618" y="229555"/>
            <a:ext cx="2570122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336" y="229428"/>
            <a:ext cx="4367175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0618" y="1205551"/>
            <a:ext cx="2570122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53" y="4032781"/>
            <a:ext cx="4687253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53" y="514956"/>
            <a:ext cx="468725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53" y="4508825"/>
            <a:ext cx="468725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63892" y="230762"/>
            <a:ext cx="1757718" cy="491555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0627" y="230762"/>
            <a:ext cx="5142958" cy="491555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5933" y="1789677"/>
            <a:ext cx="6640275" cy="12348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71816" y="3264612"/>
            <a:ext cx="5468461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7122" y="3702021"/>
            <a:ext cx="6640275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7122" y="2441793"/>
            <a:ext cx="6640275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0622" y="1344266"/>
            <a:ext cx="345034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71151" y="1344266"/>
            <a:ext cx="345034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22" y="1289583"/>
            <a:ext cx="345169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622" y="1827021"/>
            <a:ext cx="3451695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68452" y="1289583"/>
            <a:ext cx="3453051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68452" y="1827021"/>
            <a:ext cx="3453051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0632" y="229396"/>
            <a:ext cx="2570123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4328" y="229379"/>
            <a:ext cx="4367175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0632" y="1205568"/>
            <a:ext cx="2570123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31243" y="4032730"/>
            <a:ext cx="4687253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31243" y="514786"/>
            <a:ext cx="468725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31243" y="4508817"/>
            <a:ext cx="468725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63765" y="230713"/>
            <a:ext cx="1757719" cy="491555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0622" y="230713"/>
            <a:ext cx="5142958" cy="491555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638" y="230885"/>
            <a:ext cx="7030880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38" y="1344395"/>
            <a:ext cx="7030880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0737" y="5339683"/>
            <a:ext cx="1822820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69264" y="5339683"/>
            <a:ext cx="2473828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98798" y="5339683"/>
            <a:ext cx="1822820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0614" y="230732"/>
            <a:ext cx="7030880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0614" y="1344266"/>
            <a:ext cx="7030880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0622" y="5339641"/>
            <a:ext cx="1822820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69149" y="5339641"/>
            <a:ext cx="2473828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98680" y="5339641"/>
            <a:ext cx="1822820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gif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jpeg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519066" y="485108"/>
            <a:ext cx="3641692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r>
              <a:rPr lang="fr-FR" sz="79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3888002"/>
            <a:ext cx="7812088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3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300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255" y="0"/>
            <a:ext cx="2214993" cy="2788504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/>
            <a:r>
              <a:rPr lang="fr-FR" sz="2900" b="1" dirty="0">
                <a:solidFill>
                  <a:schemeClr val="bg1"/>
                </a:solidFill>
                <a:latin typeface="Chiller" pitchFamily="82" charset="0"/>
              </a:rPr>
              <a:t>Il y a tant d’histoires à écrire dans une seule image que chacun y invente la sienne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54019" y="2844000"/>
            <a:ext cx="2067135" cy="1098700"/>
          </a:xfrm>
          <a:prstGeom prst="rect">
            <a:avLst/>
          </a:prstGeom>
          <a:noFill/>
        </p:spPr>
        <p:txBody>
          <a:bodyPr wrap="square" lIns="82235" tIns="41117" rIns="82235" bIns="41117" rtlCol="0">
            <a:spAutoFit/>
          </a:bodyPr>
          <a:lstStyle/>
          <a:p>
            <a:pPr algn="ctr"/>
            <a:r>
              <a:rPr lang="fr-FR" sz="1600" b="1" dirty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600" b="1" dirty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600" b="1" dirty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600" b="1" dirty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3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6015623" y="2673580"/>
            <a:ext cx="1794403" cy="898772"/>
          </a:xfrm>
          <a:prstGeom prst="rect">
            <a:avLst/>
          </a:prstGeom>
          <a:noFill/>
        </p:spPr>
        <p:txBody>
          <a:bodyPr wrap="none" lIns="82360" tIns="41180" rIns="82360" bIns="41180">
            <a:spAutoFit/>
          </a:bodyPr>
          <a:lstStyle/>
          <a:p>
            <a:r>
              <a:rPr lang="fr-FR" sz="5300" dirty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34/2</a:t>
            </a:r>
            <a:endParaRPr lang="fr-FR" dirty="0">
              <a:ln w="31750">
                <a:solidFill>
                  <a:prstClr val="black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0696" y="60638"/>
            <a:ext cx="1160047" cy="757972"/>
          </a:xfrm>
          <a:prstGeom prst="rect">
            <a:avLst/>
          </a:prstGeom>
        </p:spPr>
      </p:pic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8503" y="1910211"/>
            <a:ext cx="1035819" cy="1212755"/>
          </a:xfrm>
          <a:prstGeom prst="rect">
            <a:avLst/>
          </a:prstGeom>
        </p:spPr>
      </p:pic>
      <p:pic>
        <p:nvPicPr>
          <p:cNvPr id="14" name="Image 13" descr="Une image contenant Police, texte, logo, symbole&#10;&#10;Le contenu généré par l’IA peut être incorrect.">
            <a:extLst>
              <a:ext uri="{FF2B5EF4-FFF2-40B4-BE49-F238E27FC236}">
                <a16:creationId xmlns:a16="http://schemas.microsoft.com/office/drawing/2014/main" id="{0E31D957-8657-2477-00B3-DFF2D85831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108" y="4926981"/>
            <a:ext cx="1599421" cy="7609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Sean Gaskell • West African Kora7">
            <a:hlinkClick r:id="" action="ppaction://media"/>
            <a:extLst>
              <a:ext uri="{FF2B5EF4-FFF2-40B4-BE49-F238E27FC236}">
                <a16:creationId xmlns:a16="http://schemas.microsoft.com/office/drawing/2014/main" id="{0C8ED774-F4E1-23A5-F1DD-8BB8A3A91B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662363" y="26368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000">
        <p:random/>
      </p:transition>
    </mc:Choice>
    <mc:Fallback xmlns="">
      <p:transition spd="slow" advTm="2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41816527-D1A0-A2AC-182B-C9F3378CDDEE}"/>
              </a:ext>
            </a:extLst>
          </p:cNvPr>
          <p:cNvSpPr txBox="1"/>
          <p:nvPr/>
        </p:nvSpPr>
        <p:spPr>
          <a:xfrm>
            <a:off x="2825924" y="-171112"/>
            <a:ext cx="195361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0" dirty="0">
                <a:solidFill>
                  <a:schemeClr val="bg1"/>
                </a:solidFill>
              </a:rPr>
              <a:t>Barr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DE59219-6314-1DEC-B1AF-BCBC2BC4F4F8}"/>
              </a:ext>
            </a:extLst>
          </p:cNvPr>
          <p:cNvSpPr txBox="1"/>
          <p:nvPr/>
        </p:nvSpPr>
        <p:spPr>
          <a:xfrm>
            <a:off x="89620" y="1008311"/>
            <a:ext cx="7722468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</a:rPr>
              <a:t>s’appuie sur les contreforts du massif des Vosges au pied du mont Sainte-Odile et à 8 km au sud d'Obernai.</a:t>
            </a:r>
          </a:p>
          <a:p>
            <a:pPr algn="ctr"/>
            <a:endParaRPr lang="fr-FR" sz="9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Elle est traversée par la </a:t>
            </a:r>
            <a:r>
              <a:rPr lang="fr-FR" sz="2000" dirty="0" err="1">
                <a:solidFill>
                  <a:schemeClr val="bg1"/>
                </a:solidFill>
              </a:rPr>
              <a:t>Kirneck</a:t>
            </a:r>
            <a:r>
              <a:rPr lang="fr-FR" sz="2000" dirty="0">
                <a:solidFill>
                  <a:schemeClr val="bg1"/>
                </a:solidFill>
              </a:rPr>
              <a:t>, affluent de l’Andlau et sous-affluent de l’Ill.</a:t>
            </a:r>
          </a:p>
          <a:p>
            <a:pPr algn="ctr"/>
            <a:endParaRPr lang="fr-FR" sz="900" b="1" dirty="0">
              <a:solidFill>
                <a:schemeClr val="bg1"/>
              </a:solidFill>
            </a:endParaRPr>
          </a:p>
          <a:p>
            <a:pPr algn="ctr"/>
            <a:r>
              <a:rPr lang="fr-FR" sz="2000" b="1" dirty="0">
                <a:solidFill>
                  <a:schemeClr val="bg1"/>
                </a:solidFill>
              </a:rPr>
              <a:t>Barr est capitale viticole d’Alsace avec </a:t>
            </a:r>
            <a:r>
              <a:rPr lang="fr-FR" sz="2000" dirty="0">
                <a:solidFill>
                  <a:schemeClr val="bg1"/>
                </a:solidFill>
              </a:rPr>
              <a:t>sa plus ancienne foire aux vins d’Alsace (plus de 100 ans) et son historique « Fête des vendanges » qui se déroule traditionnellement le premier week-end d’octobre.</a:t>
            </a:r>
          </a:p>
          <a:p>
            <a:pPr algn="ctr"/>
            <a:endParaRPr lang="fr-FR" sz="9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Barr se situe sur la Route des Vins d'Alsace. </a:t>
            </a: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Même si la première trace écrite, mentionnant le village de Barr sous le nom de </a:t>
            </a:r>
            <a:r>
              <a:rPr lang="fr-FR" sz="2000" dirty="0" err="1">
                <a:solidFill>
                  <a:schemeClr val="bg1"/>
                </a:solidFill>
              </a:rPr>
              <a:t>Barru</a:t>
            </a:r>
            <a:r>
              <a:rPr lang="fr-FR" sz="2000" dirty="0">
                <a:solidFill>
                  <a:schemeClr val="bg1"/>
                </a:solidFill>
              </a:rPr>
              <a:t>, date de l’année 788, les historiens pensent que ce site a été occupé bien avant, comme le prouvent les nombreux vestiges préhistoriques de l’âge du fer et de l’âge du bronze découverts dans le secteur.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74A258B-58F0-27D0-1B90-BC9768EC6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337" y="5284262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2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189C2575-439A-283D-A4B7-EBA6EDFE6A7F}"/>
              </a:ext>
            </a:extLst>
          </p:cNvPr>
          <p:cNvSpPr txBox="1"/>
          <p:nvPr/>
        </p:nvSpPr>
        <p:spPr>
          <a:xfrm>
            <a:off x="-29040" y="360239"/>
            <a:ext cx="7812088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fr-FR" sz="20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À l'origine propriété impériale, la ville fut cédée par les Habsbourg à Nicolas Ziegler en 1522, puis transformée en franc-alleu trois ans plus tard. Par la suite ses fils la vendirent à la ville de Strasbourg, dont elle dut épouser la cause dans la guerre qui opposa Strasbourg protestant aux Lorrains catholiques. En 1592, ceux-ci brûlèrent le château, la maison commune et soixante-dix habitations, et torturèrent plusieurs habitants. De violents combats y opposèrent en 1944 des Allemands nazis et des soldats américains. </a:t>
            </a:r>
          </a:p>
          <a:p>
            <a:pPr algn="ctr"/>
            <a:endParaRPr lang="fr-FR" sz="2000" dirty="0">
              <a:solidFill>
                <a:schemeClr val="bg1"/>
              </a:solidFill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Le 20 janvier 1992 à 19 h 20, au lieu-dit la </a:t>
            </a:r>
            <a:r>
              <a:rPr lang="fr-FR" sz="2000" dirty="0" err="1">
                <a:solidFill>
                  <a:schemeClr val="bg1"/>
                </a:solidFill>
              </a:rPr>
              <a:t>Bloss</a:t>
            </a:r>
            <a:r>
              <a:rPr lang="fr-FR" sz="2000" dirty="0">
                <a:solidFill>
                  <a:schemeClr val="bg1"/>
                </a:solidFill>
              </a:rPr>
              <a:t>, sur la commune de Barr,</a:t>
            </a: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un Airbus A320 assurant le vol 148 Air Inter s'écrase sur une crête </a:t>
            </a:r>
          </a:p>
          <a:p>
            <a:pPr algn="ctr"/>
            <a:r>
              <a:rPr lang="fr-FR" sz="2000" dirty="0">
                <a:solidFill>
                  <a:schemeClr val="bg1"/>
                </a:solidFill>
              </a:rPr>
              <a:t>proche du mont Sainte-Odile faisant 87 morts et laissant 9 survivants.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0D1FBE2-525F-A305-B81B-A7B3E9805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337" y="5284262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66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699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816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82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99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Le contenu généré par l’IA peut être incorrect.">
            <a:extLst>
              <a:ext uri="{FF2B5EF4-FFF2-40B4-BE49-F238E27FC236}">
                <a16:creationId xmlns:a16="http://schemas.microsoft.com/office/drawing/2014/main" id="{BBA33D8A-90A3-49CD-5485-435C21A70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8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3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775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981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ciel, bâtiment&#10;&#10;Le contenu généré par l’IA peut être incorrect.">
            <a:extLst>
              <a:ext uri="{FF2B5EF4-FFF2-40B4-BE49-F238E27FC236}">
                <a16:creationId xmlns:a16="http://schemas.microsoft.com/office/drawing/2014/main" id="{E57C084E-F3ED-745D-3E79-483FDE3DE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4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96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156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plante&#10;&#10;Le contenu généré par l’IA peut être incorrect.">
            <a:extLst>
              <a:ext uri="{FF2B5EF4-FFF2-40B4-BE49-F238E27FC236}">
                <a16:creationId xmlns:a16="http://schemas.microsoft.com/office/drawing/2014/main" id="{60D55017-E133-54E5-304E-55C788864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41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aussures, plein air, chien&#10;&#10;Le contenu généré par l’IA peut être incorrect.">
            <a:extLst>
              <a:ext uri="{FF2B5EF4-FFF2-40B4-BE49-F238E27FC236}">
                <a16:creationId xmlns:a16="http://schemas.microsoft.com/office/drawing/2014/main" id="{EA4C2F85-79F5-E00F-3E56-272C4CE41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3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montagne&#10;&#10;Le contenu généré par l’IA peut être incorrect.">
            <a:extLst>
              <a:ext uri="{FF2B5EF4-FFF2-40B4-BE49-F238E27FC236}">
                <a16:creationId xmlns:a16="http://schemas.microsoft.com/office/drawing/2014/main" id="{6C3214BB-AF37-40CF-8109-AF632018F1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4915"/>
            <a:ext cx="7812088" cy="323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6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89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716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056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63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142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DE936CF7-DF3C-72B2-5418-46056EB78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6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bre&#10;&#10;Le contenu généré par l’IA peut être incorrect.">
            <a:extLst>
              <a:ext uri="{FF2B5EF4-FFF2-40B4-BE49-F238E27FC236}">
                <a16:creationId xmlns:a16="http://schemas.microsoft.com/office/drawing/2014/main" id="{9AE46979-533E-8FE4-B998-843DF9B69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5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301B183D-55DD-AC27-05ED-A0D2AF4D9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310"/>
            <a:ext cx="7812088" cy="457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31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432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62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A53284E4-CEF8-A558-537B-95D72211C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54" y="0"/>
            <a:ext cx="4320779" cy="576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5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137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arbre&#10;&#10;Le contenu généré par l’IA peut être incorrect.">
            <a:extLst>
              <a:ext uri="{FF2B5EF4-FFF2-40B4-BE49-F238E27FC236}">
                <a16:creationId xmlns:a16="http://schemas.microsoft.com/office/drawing/2014/main" id="{6A448FD8-FAA3-14B9-A0FA-5DCA355BC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4670"/>
            <a:ext cx="7812088" cy="383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9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59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36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210" y="4932000"/>
            <a:ext cx="1432249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2427" y="2334719"/>
            <a:ext cx="1074067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4291469" y="3792535"/>
            <a:ext cx="968289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dirty="0">
                <a:solidFill>
                  <a:srgbClr val="FF0000"/>
                </a:solidFill>
                <a:latin typeface="Rockwell" pitchFamily="18" charset="0"/>
              </a:rPr>
              <a:t>2622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013202" y="2941163"/>
            <a:ext cx="1008714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>
                <a:solidFill>
                  <a:srgbClr val="FF0000"/>
                </a:solidFill>
              </a:rPr>
              <a:t>07,11,.2025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018064" y="5076004"/>
            <a:ext cx="2077775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874617" y="2016428"/>
            <a:ext cx="1943836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1501" y="303190"/>
            <a:ext cx="5377899" cy="1329904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Sean Gaskell</a:t>
            </a:r>
          </a:p>
          <a:p>
            <a:pPr algn="ctr" defTabSz="853584"/>
            <a:r>
              <a:rPr lang="en-US" sz="40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West African Kora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5689796" y="272807"/>
            <a:ext cx="1790113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012400" y="5305802"/>
            <a:ext cx="2505815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Schätzele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442912" y="3790186"/>
            <a:ext cx="1740418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7264" y="2160439"/>
            <a:ext cx="2701628" cy="234767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19" name="Rectangle à coins arrondis 18"/>
          <p:cNvSpPr/>
          <p:nvPr/>
        </p:nvSpPr>
        <p:spPr>
          <a:xfrm>
            <a:off x="650130" y="2131845"/>
            <a:ext cx="2174469" cy="2376264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405B7B4-232E-F541-3908-03A2B34FCD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2183" y="3944069"/>
            <a:ext cx="1056357" cy="158453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1A7BDC0-63B9-CB1C-9E58-4496C87C76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53" y="3604631"/>
            <a:ext cx="2700001" cy="18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5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  <p:bldP spid="19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Office PowerPoint</Application>
  <PresentationFormat>Personnalisé</PresentationFormat>
  <Paragraphs>32</Paragraphs>
  <Slides>33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33</vt:i4>
      </vt:variant>
    </vt:vector>
  </HeadingPairs>
  <TitlesOfParts>
    <vt:vector size="43" baseType="lpstr">
      <vt:lpstr>Arial</vt:lpstr>
      <vt:lpstr>Broadway</vt:lpstr>
      <vt:lpstr>Calibri</vt:lpstr>
      <vt:lpstr>Chiller</vt:lpstr>
      <vt:lpstr>Courgette</vt:lpstr>
      <vt:lpstr>Franklin Gothic Medium</vt:lpstr>
      <vt:lpstr>Permanent Marker</vt:lpstr>
      <vt:lpstr>Rockwell</vt:lpstr>
      <vt:lpstr>11_Thème Office</vt:lpstr>
      <vt:lpstr>22_Thème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477</cp:revision>
  <dcterms:created xsi:type="dcterms:W3CDTF">2020-05-12T17:47:43Z</dcterms:created>
  <dcterms:modified xsi:type="dcterms:W3CDTF">2025-11-07T13:13:57Z</dcterms:modified>
</cp:coreProperties>
</file>