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1" r:id="rId5"/>
    <p:sldId id="264" r:id="rId6"/>
    <p:sldId id="262" r:id="rId7"/>
    <p:sldId id="265" r:id="rId8"/>
    <p:sldId id="276" r:id="rId9"/>
    <p:sldId id="275" r:id="rId10"/>
    <p:sldId id="266" r:id="rId11"/>
    <p:sldId id="268" r:id="rId12"/>
    <p:sldId id="263" r:id="rId13"/>
    <p:sldId id="267" r:id="rId14"/>
    <p:sldId id="269" r:id="rId15"/>
    <p:sldId id="272" r:id="rId16"/>
    <p:sldId id="270" r:id="rId17"/>
    <p:sldId id="273"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7mrByBWPlIHW51AGm4cA==" hashData="v2Ca8oXM7+NOrf66E6OIXJFjp+W/wauLI4qZ0nYYas+Hq1wqtV4eOzQ1Ex+Nwp362Kr5jV1ualyPQmJBRwkhM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115" d="100"/>
          <a:sy n="115" d="100"/>
        </p:scale>
        <p:origin x="31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BB4ADE35-B2F1-48AA-84F0-7A50FECF7425}" type="datetimeFigureOut">
              <a:rPr lang="fr-FR" smtClean="0"/>
              <a:t>18/01/2026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7E17744-9B7D-4872-A78C-403EE83BEDCD}" type="slidenum">
              <a:rPr lang="fr-FR" smtClean="0"/>
              <a:t>‹N°›</a:t>
            </a:fld>
            <a:endParaRPr lang="fr-FR"/>
          </a:p>
        </p:txBody>
      </p:sp>
    </p:spTree>
    <p:extLst>
      <p:ext uri="{BB962C8B-B14F-4D97-AF65-F5344CB8AC3E}">
        <p14:creationId xmlns:p14="http://schemas.microsoft.com/office/powerpoint/2010/main" val="2390676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B4ADE35-B2F1-48AA-84F0-7A50FECF7425}" type="datetimeFigureOut">
              <a:rPr lang="fr-FR" smtClean="0"/>
              <a:t>18/01/2026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7E17744-9B7D-4872-A78C-403EE83BEDCD}" type="slidenum">
              <a:rPr lang="fr-FR" smtClean="0"/>
              <a:t>‹N°›</a:t>
            </a:fld>
            <a:endParaRPr lang="fr-FR"/>
          </a:p>
        </p:txBody>
      </p:sp>
    </p:spTree>
    <p:extLst>
      <p:ext uri="{BB962C8B-B14F-4D97-AF65-F5344CB8AC3E}">
        <p14:creationId xmlns:p14="http://schemas.microsoft.com/office/powerpoint/2010/main" val="18517754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BB4ADE35-B2F1-48AA-84F0-7A50FECF7425}" type="datetimeFigureOut">
              <a:rPr lang="fr-FR" smtClean="0"/>
              <a:t>18/01/2026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7E17744-9B7D-4872-A78C-403EE83BEDCD}" type="slidenum">
              <a:rPr lang="fr-FR" smtClean="0"/>
              <a:t>‹N°›</a:t>
            </a:fld>
            <a:endParaRPr lang="fr-FR"/>
          </a:p>
        </p:txBody>
      </p:sp>
    </p:spTree>
    <p:extLst>
      <p:ext uri="{BB962C8B-B14F-4D97-AF65-F5344CB8AC3E}">
        <p14:creationId xmlns:p14="http://schemas.microsoft.com/office/powerpoint/2010/main" val="20204314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4ADE35-B2F1-48AA-84F0-7A50FECF7425}" type="datetimeFigureOut">
              <a:rPr lang="fr-FR" smtClean="0"/>
              <a:t>18/01/2026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7E17744-9B7D-4872-A78C-403EE83BEDCD}" type="slidenum">
              <a:rPr lang="fr-FR" smtClean="0"/>
              <a:t>‹N°›</a:t>
            </a:fld>
            <a:endParaRPr lang="fr-FR"/>
          </a:p>
        </p:txBody>
      </p:sp>
    </p:spTree>
    <p:extLst>
      <p:ext uri="{BB962C8B-B14F-4D97-AF65-F5344CB8AC3E}">
        <p14:creationId xmlns:p14="http://schemas.microsoft.com/office/powerpoint/2010/main" val="10995330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B4ADE35-B2F1-48AA-84F0-7A50FECF7425}" type="datetimeFigureOut">
              <a:rPr lang="fr-FR" smtClean="0"/>
              <a:t>18/01/2026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7E17744-9B7D-4872-A78C-403EE83BEDCD}" type="slidenum">
              <a:rPr lang="fr-FR" smtClean="0"/>
              <a:t>‹N°›</a:t>
            </a:fld>
            <a:endParaRPr lang="fr-FR"/>
          </a:p>
        </p:txBody>
      </p:sp>
    </p:spTree>
    <p:extLst>
      <p:ext uri="{BB962C8B-B14F-4D97-AF65-F5344CB8AC3E}">
        <p14:creationId xmlns:p14="http://schemas.microsoft.com/office/powerpoint/2010/main" val="3592073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B4ADE35-B2F1-48AA-84F0-7A50FECF7425}" type="datetimeFigureOut">
              <a:rPr lang="fr-FR" smtClean="0"/>
              <a:t>18/01/2026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7E17744-9B7D-4872-A78C-403EE83BEDCD}" type="slidenum">
              <a:rPr lang="fr-FR" smtClean="0"/>
              <a:t>‹N°›</a:t>
            </a:fld>
            <a:endParaRPr lang="fr-FR"/>
          </a:p>
        </p:txBody>
      </p:sp>
    </p:spTree>
    <p:extLst>
      <p:ext uri="{BB962C8B-B14F-4D97-AF65-F5344CB8AC3E}">
        <p14:creationId xmlns:p14="http://schemas.microsoft.com/office/powerpoint/2010/main" val="677843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B4ADE35-B2F1-48AA-84F0-7A50FECF7425}" type="datetimeFigureOut">
              <a:rPr lang="fr-FR" smtClean="0"/>
              <a:t>18/01/2026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7E17744-9B7D-4872-A78C-403EE83BEDCD}" type="slidenum">
              <a:rPr lang="fr-FR" smtClean="0"/>
              <a:t>‹N°›</a:t>
            </a:fld>
            <a:endParaRPr lang="fr-FR"/>
          </a:p>
        </p:txBody>
      </p:sp>
    </p:spTree>
    <p:extLst>
      <p:ext uri="{BB962C8B-B14F-4D97-AF65-F5344CB8AC3E}">
        <p14:creationId xmlns:p14="http://schemas.microsoft.com/office/powerpoint/2010/main" val="818099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BB4ADE35-B2F1-48AA-84F0-7A50FECF7425}" type="datetimeFigureOut">
              <a:rPr lang="fr-FR" smtClean="0"/>
              <a:t>18/01/2026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7E17744-9B7D-4872-A78C-403EE83BEDCD}" type="slidenum">
              <a:rPr lang="fr-FR" smtClean="0"/>
              <a:t>‹N°›</a:t>
            </a:fld>
            <a:endParaRPr lang="fr-FR"/>
          </a:p>
        </p:txBody>
      </p:sp>
    </p:spTree>
    <p:extLst>
      <p:ext uri="{BB962C8B-B14F-4D97-AF65-F5344CB8AC3E}">
        <p14:creationId xmlns:p14="http://schemas.microsoft.com/office/powerpoint/2010/main" val="26378443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BB4ADE35-B2F1-48AA-84F0-7A50FECF7425}" type="datetimeFigureOut">
              <a:rPr lang="fr-FR" smtClean="0"/>
              <a:t>18/01/2026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7E17744-9B7D-4872-A78C-403EE83BEDCD}" type="slidenum">
              <a:rPr lang="fr-FR" smtClean="0"/>
              <a:t>‹N°›</a:t>
            </a:fld>
            <a:endParaRPr lang="fr-FR"/>
          </a:p>
        </p:txBody>
      </p:sp>
    </p:spTree>
    <p:extLst>
      <p:ext uri="{BB962C8B-B14F-4D97-AF65-F5344CB8AC3E}">
        <p14:creationId xmlns:p14="http://schemas.microsoft.com/office/powerpoint/2010/main" val="26440327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B4ADE35-B2F1-48AA-84F0-7A50FECF7425}" type="datetimeFigureOut">
              <a:rPr lang="fr-FR" smtClean="0"/>
              <a:t>18/01/2026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7E17744-9B7D-4872-A78C-403EE83BEDCD}" type="slidenum">
              <a:rPr lang="fr-FR" smtClean="0"/>
              <a:t>‹N°›</a:t>
            </a:fld>
            <a:endParaRPr lang="fr-FR"/>
          </a:p>
        </p:txBody>
      </p:sp>
    </p:spTree>
    <p:extLst>
      <p:ext uri="{BB962C8B-B14F-4D97-AF65-F5344CB8AC3E}">
        <p14:creationId xmlns:p14="http://schemas.microsoft.com/office/powerpoint/2010/main" val="3566216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B4ADE35-B2F1-48AA-84F0-7A50FECF7425}" type="datetimeFigureOut">
              <a:rPr lang="fr-FR" smtClean="0"/>
              <a:t>18/01/2026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7E17744-9B7D-4872-A78C-403EE83BEDCD}" type="slidenum">
              <a:rPr lang="fr-FR" smtClean="0"/>
              <a:t>‹N°›</a:t>
            </a:fld>
            <a:endParaRPr lang="fr-FR"/>
          </a:p>
        </p:txBody>
      </p:sp>
    </p:spTree>
    <p:extLst>
      <p:ext uri="{BB962C8B-B14F-4D97-AF65-F5344CB8AC3E}">
        <p14:creationId xmlns:p14="http://schemas.microsoft.com/office/powerpoint/2010/main" val="36697229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4ADE35-B2F1-48AA-84F0-7A50FECF7425}" type="datetimeFigureOut">
              <a:rPr lang="fr-FR" smtClean="0"/>
              <a:t>18/01/2026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E17744-9B7D-4872-A78C-403EE83BEDCD}" type="slidenum">
              <a:rPr lang="fr-FR" smtClean="0"/>
              <a:t>‹N°›</a:t>
            </a:fld>
            <a:endParaRPr lang="fr-FR"/>
          </a:p>
        </p:txBody>
      </p:sp>
    </p:spTree>
    <p:extLst>
      <p:ext uri="{BB962C8B-B14F-4D97-AF65-F5344CB8AC3E}">
        <p14:creationId xmlns:p14="http://schemas.microsoft.com/office/powerpoint/2010/main" val="9053765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jp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8.png"/><Relationship Id="rId4" Type="http://schemas.openxmlformats.org/officeDocument/2006/relationships/image" Target="../media/image7.gif"/></Relationships>
</file>

<file path=ppt/slides/_rels/slide3.xml.rels><?xml version="1.0" encoding="UTF-8" standalone="yes"?>
<Relationships xmlns="http://schemas.openxmlformats.org/package/2006/relationships"><Relationship Id="rId3" Type="http://schemas.microsoft.com/office/2007/relationships/hdphoto" Target="../media/hdphoto3.wdp"/><Relationship Id="rId7" Type="http://schemas.microsoft.com/office/2007/relationships/hdphoto" Target="../media/hdphoto4.wdp"/><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jpg"/><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g"/><Relationship Id="rId1" Type="http://schemas.openxmlformats.org/officeDocument/2006/relationships/slideLayout" Target="../slideLayouts/slideLayout7.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jpg"/><Relationship Id="rId2" Type="http://schemas.openxmlformats.org/officeDocument/2006/relationships/image" Target="../media/image18.jpg"/><Relationship Id="rId1" Type="http://schemas.openxmlformats.org/officeDocument/2006/relationships/slideLayout" Target="../slideLayouts/slideLayout7.xml"/><Relationship Id="rId6" Type="http://schemas.openxmlformats.org/officeDocument/2006/relationships/image" Target="../media/image22.jpg"/><Relationship Id="rId5" Type="http://schemas.openxmlformats.org/officeDocument/2006/relationships/image" Target="../media/image21.jpg"/><Relationship Id="rId4" Type="http://schemas.openxmlformats.org/officeDocument/2006/relationships/image" Target="../media/image20.jpg"/><Relationship Id="rId9" Type="http://schemas.microsoft.com/office/2007/relationships/hdphoto" Target="../media/hdphoto5.wdp"/></Relationships>
</file>

<file path=ppt/slides/_rels/slide6.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13.jpg"/><Relationship Id="rId1" Type="http://schemas.openxmlformats.org/officeDocument/2006/relationships/slideLayout" Target="../slideLayouts/slideLayout7.xml"/><Relationship Id="rId6" Type="http://schemas.openxmlformats.org/officeDocument/2006/relationships/image" Target="../media/image28.jpg"/><Relationship Id="rId5" Type="http://schemas.openxmlformats.org/officeDocument/2006/relationships/image" Target="../media/image27.jpg"/><Relationship Id="rId4" Type="http://schemas.openxmlformats.org/officeDocument/2006/relationships/image" Target="../media/image26.jpg"/></Relationships>
</file>

<file path=ppt/slides/_rels/slide7.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image" Target="../media/image29.jpg"/><Relationship Id="rId7" Type="http://schemas.openxmlformats.org/officeDocument/2006/relationships/image" Target="../media/image33.jpg"/><Relationship Id="rId12" Type="http://schemas.openxmlformats.org/officeDocument/2006/relationships/image" Target="../media/image38.jpg"/><Relationship Id="rId2" Type="http://schemas.openxmlformats.org/officeDocument/2006/relationships/image" Target="../media/image18.jpg"/><Relationship Id="rId1" Type="http://schemas.openxmlformats.org/officeDocument/2006/relationships/slideLayout" Target="../slideLayouts/slideLayout7.xml"/><Relationship Id="rId6" Type="http://schemas.openxmlformats.org/officeDocument/2006/relationships/image" Target="../media/image32.jpg"/><Relationship Id="rId11" Type="http://schemas.openxmlformats.org/officeDocument/2006/relationships/image" Target="../media/image37.jpg"/><Relationship Id="rId5" Type="http://schemas.openxmlformats.org/officeDocument/2006/relationships/image" Target="../media/image31.jpg"/><Relationship Id="rId10" Type="http://schemas.openxmlformats.org/officeDocument/2006/relationships/image" Target="../media/image36.jpg"/><Relationship Id="rId4" Type="http://schemas.openxmlformats.org/officeDocument/2006/relationships/image" Target="../media/image30.jpg"/><Relationship Id="rId9" Type="http://schemas.openxmlformats.org/officeDocument/2006/relationships/image" Target="../media/image35.jpg"/></Relationships>
</file>

<file path=ppt/slides/_rels/slide8.xml.rels><?xml version="1.0" encoding="UTF-8" standalone="yes"?>
<Relationships xmlns="http://schemas.openxmlformats.org/package/2006/relationships"><Relationship Id="rId8" Type="http://schemas.openxmlformats.org/officeDocument/2006/relationships/image" Target="../media/image44.jpg"/><Relationship Id="rId13" Type="http://schemas.openxmlformats.org/officeDocument/2006/relationships/image" Target="../media/image49.jpg"/><Relationship Id="rId3" Type="http://schemas.openxmlformats.org/officeDocument/2006/relationships/image" Target="../media/image29.jpg"/><Relationship Id="rId7" Type="http://schemas.openxmlformats.org/officeDocument/2006/relationships/image" Target="../media/image43.jpg"/><Relationship Id="rId12" Type="http://schemas.openxmlformats.org/officeDocument/2006/relationships/image" Target="../media/image48.jpg"/><Relationship Id="rId2" Type="http://schemas.openxmlformats.org/officeDocument/2006/relationships/image" Target="../media/image39.jpg"/><Relationship Id="rId1" Type="http://schemas.openxmlformats.org/officeDocument/2006/relationships/slideLayout" Target="../slideLayouts/slideLayout7.xml"/><Relationship Id="rId6" Type="http://schemas.openxmlformats.org/officeDocument/2006/relationships/image" Target="../media/image42.jpg"/><Relationship Id="rId11" Type="http://schemas.openxmlformats.org/officeDocument/2006/relationships/image" Target="../media/image47.jpg"/><Relationship Id="rId5" Type="http://schemas.openxmlformats.org/officeDocument/2006/relationships/image" Target="../media/image41.jpg"/><Relationship Id="rId10" Type="http://schemas.openxmlformats.org/officeDocument/2006/relationships/image" Target="../media/image46.jpg"/><Relationship Id="rId4" Type="http://schemas.openxmlformats.org/officeDocument/2006/relationships/image" Target="../media/image40.jpg"/><Relationship Id="rId9" Type="http://schemas.openxmlformats.org/officeDocument/2006/relationships/image" Target="../media/image45.jpg"/></Relationships>
</file>

<file path=ppt/slides/_rels/slide9.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3.jpg"/><Relationship Id="rId1" Type="http://schemas.openxmlformats.org/officeDocument/2006/relationships/slideLayout" Target="../slideLayouts/slideLayout7.xml"/><Relationship Id="rId4" Type="http://schemas.openxmlformats.org/officeDocument/2006/relationships/image" Target="../media/image53.jpg"/></Relationships>
</file>

<file path=ppt/slides/_rels/slide12.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5.jpg"/><Relationship Id="rId2" Type="http://schemas.openxmlformats.org/officeDocument/2006/relationships/image" Target="../media/image18.jpg"/><Relationship Id="rId1" Type="http://schemas.openxmlformats.org/officeDocument/2006/relationships/slideLayout" Target="../slideLayouts/slideLayout7.xml"/><Relationship Id="rId4" Type="http://schemas.openxmlformats.org/officeDocument/2006/relationships/image" Target="../media/image56.jpg"/></Relationships>
</file>

<file path=ppt/slides/_rels/slide14.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18.jpg"/><Relationship Id="rId1" Type="http://schemas.openxmlformats.org/officeDocument/2006/relationships/slideLayout" Target="../slideLayouts/slideLayout7.xml"/><Relationship Id="rId6" Type="http://schemas.openxmlformats.org/officeDocument/2006/relationships/image" Target="../media/image61.jpg"/><Relationship Id="rId5" Type="http://schemas.openxmlformats.org/officeDocument/2006/relationships/image" Target="../media/image60.jpg"/><Relationship Id="rId4" Type="http://schemas.openxmlformats.org/officeDocument/2006/relationships/image" Target="../media/image59.jpg"/></Relationships>
</file>

<file path=ppt/slides/_rels/slide16.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18.jpg"/><Relationship Id="rId1" Type="http://schemas.openxmlformats.org/officeDocument/2006/relationships/slideLayout" Target="../slideLayouts/slideLayout7.xml"/><Relationship Id="rId5" Type="http://schemas.openxmlformats.org/officeDocument/2006/relationships/image" Target="../media/image64.gif"/><Relationship Id="rId4" Type="http://schemas.openxmlformats.org/officeDocument/2006/relationships/image" Target="../media/image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47200"/>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18250" y="1123200"/>
            <a:ext cx="5724000" cy="5724000"/>
          </a:xfrm>
          <a:prstGeom prst="rect">
            <a:avLst/>
          </a:prstGeom>
        </p:spPr>
      </p:pic>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35087" y="3985200"/>
            <a:ext cx="3095625" cy="1981200"/>
          </a:xfrm>
          <a:prstGeom prst="rect">
            <a:avLst/>
          </a:prstGeom>
        </p:spPr>
      </p:pic>
      <p:pic>
        <p:nvPicPr>
          <p:cNvPr id="9" name="Imag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48238" y="4975800"/>
            <a:ext cx="1140023" cy="1268476"/>
          </a:xfrm>
          <a:prstGeom prst="rect">
            <a:avLst/>
          </a:prstGeom>
        </p:spPr>
      </p:pic>
      <p:pic>
        <p:nvPicPr>
          <p:cNvPr id="3" name="André Rieu - The Second Waltz (Shostakovich)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664976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aturation sat="33000"/>
                    </a14:imgEffect>
                  </a14:imgLayer>
                </a14:imgProps>
              </a:ext>
              <a:ext uri="{28A0092B-C50C-407E-A947-70E740481C1C}">
                <a14:useLocalDpi xmlns:a14="http://schemas.microsoft.com/office/drawing/2010/main" val="0"/>
              </a:ext>
            </a:extLst>
          </a:blip>
          <a:stretch>
            <a:fillRect/>
          </a:stretch>
        </p:blipFill>
        <p:spPr>
          <a:xfrm>
            <a:off x="0" y="0"/>
            <a:ext cx="12192000" cy="6840000"/>
          </a:xfrm>
          <a:prstGeom prst="rect">
            <a:avLst/>
          </a:prstGeom>
        </p:spPr>
      </p:pic>
      <p:sp>
        <p:nvSpPr>
          <p:cNvPr id="3" name="Rectangle 2"/>
          <p:cNvSpPr/>
          <p:nvPr/>
        </p:nvSpPr>
        <p:spPr>
          <a:xfrm>
            <a:off x="292100" y="316637"/>
            <a:ext cx="6692900" cy="3416320"/>
          </a:xfrm>
          <a:prstGeom prst="rect">
            <a:avLst/>
          </a:prstGeom>
        </p:spPr>
        <p:txBody>
          <a:bodyPr wrap="square">
            <a:spAutoFit/>
          </a:bodyPr>
          <a:lstStyle/>
          <a:p>
            <a:r>
              <a:rPr lang="fr-FR" sz="2400" b="1" i="0" dirty="0" smtClean="0">
                <a:solidFill>
                  <a:srgbClr val="111827"/>
                </a:solidFill>
                <a:effectLst/>
                <a:latin typeface="system-ui"/>
              </a:rPr>
              <a:t>La légende</a:t>
            </a:r>
            <a:r>
              <a:rPr lang="fr-FR" b="0" i="0" dirty="0" smtClean="0">
                <a:solidFill>
                  <a:srgbClr val="111827"/>
                </a:solidFill>
                <a:effectLst/>
                <a:latin typeface="system-ui"/>
              </a:rPr>
              <a:t>, </a:t>
            </a:r>
          </a:p>
          <a:p>
            <a:r>
              <a:rPr lang="fr-FR" sz="2400" b="1" i="0" dirty="0" smtClean="0">
                <a:solidFill>
                  <a:srgbClr val="111827"/>
                </a:solidFill>
                <a:effectLst/>
                <a:latin typeface="Agnes" panose="00000400000000000000" pitchFamily="2" charset="0"/>
              </a:rPr>
              <a:t>raconte qu'en 1877, un maître-verrier de Bayeux, Georges-</a:t>
            </a:r>
            <a:r>
              <a:rPr lang="fr-FR" sz="2400" b="1" i="0" dirty="0" err="1" smtClean="0">
                <a:solidFill>
                  <a:srgbClr val="111827"/>
                </a:solidFill>
                <a:effectLst/>
                <a:latin typeface="Agnes" panose="00000400000000000000" pitchFamily="2" charset="0"/>
              </a:rPr>
              <a:t>Anthème</a:t>
            </a:r>
            <a:r>
              <a:rPr lang="fr-FR" sz="2400" b="1" i="0" dirty="0" smtClean="0">
                <a:solidFill>
                  <a:srgbClr val="111827"/>
                </a:solidFill>
                <a:effectLst/>
                <a:latin typeface="Agnes" panose="00000400000000000000" pitchFamily="2" charset="0"/>
              </a:rPr>
              <a:t> </a:t>
            </a:r>
            <a:r>
              <a:rPr lang="fr-FR" sz="2400" b="1" i="0" dirty="0" err="1" smtClean="0">
                <a:solidFill>
                  <a:srgbClr val="111827"/>
                </a:solidFill>
                <a:effectLst/>
                <a:latin typeface="Agnes" panose="00000400000000000000" pitchFamily="2" charset="0"/>
              </a:rPr>
              <a:t>Lenepveu</a:t>
            </a:r>
            <a:r>
              <a:rPr lang="fr-FR" sz="2400" b="1" i="0" dirty="0" smtClean="0">
                <a:solidFill>
                  <a:srgbClr val="111827"/>
                </a:solidFill>
                <a:effectLst/>
                <a:latin typeface="Agnes" panose="00000400000000000000" pitchFamily="2" charset="0"/>
              </a:rPr>
              <a:t>, souhaite faire plaisir à sa dulcinée. La jeune femme,</a:t>
            </a:r>
            <a:r>
              <a:rPr lang="fr-FR" b="1" dirty="0">
                <a:latin typeface="Agnes" panose="00000400000000000000" pitchFamily="2" charset="0"/>
              </a:rPr>
              <a:t>  </a:t>
            </a:r>
            <a:r>
              <a:rPr lang="fr-FR" sz="2400" b="1" dirty="0">
                <a:latin typeface="Agnes" panose="00000400000000000000" pitchFamily="2" charset="0"/>
              </a:rPr>
              <a:t>Natalia </a:t>
            </a:r>
            <a:r>
              <a:rPr lang="fr-FR" sz="2400" b="1" dirty="0" err="1">
                <a:latin typeface="Agnes" panose="00000400000000000000" pitchFamily="2" charset="0"/>
              </a:rPr>
              <a:t>Fedorovna</a:t>
            </a:r>
            <a:r>
              <a:rPr lang="fr-FR" sz="2400" b="1" dirty="0">
                <a:latin typeface="Agnes" panose="00000400000000000000" pitchFamily="2" charset="0"/>
              </a:rPr>
              <a:t> </a:t>
            </a:r>
            <a:r>
              <a:rPr lang="fr-FR" sz="2400" b="1" dirty="0" err="1">
                <a:latin typeface="Agnes" panose="00000400000000000000" pitchFamily="2" charset="0"/>
              </a:rPr>
              <a:t>Korkov</a:t>
            </a:r>
            <a:r>
              <a:rPr lang="fr-FR" sz="2400" b="1" i="0" dirty="0" smtClean="0">
                <a:solidFill>
                  <a:srgbClr val="111827"/>
                </a:solidFill>
                <a:effectLst/>
                <a:latin typeface="Agnes" panose="00000400000000000000" pitchFamily="2" charset="0"/>
              </a:rPr>
              <a:t> originaire de Lituanie, se languit de la neige de son pays natal. Le maître-verrier, éperdument amoureux, a l'idée de capturer dans un globe en verre des flocons de neige.</a:t>
            </a:r>
          </a:p>
          <a:p>
            <a:r>
              <a:rPr lang="fr-FR" sz="2400" b="1" dirty="0" smtClean="0">
                <a:solidFill>
                  <a:srgbClr val="111827"/>
                </a:solidFill>
                <a:latin typeface="Agnes" panose="00000400000000000000" pitchFamily="2" charset="0"/>
              </a:rPr>
              <a:t>Mais aucun acte où documents n’étaye cette histoire..</a:t>
            </a:r>
            <a:endParaRPr lang="fr-FR" sz="2400" b="1" dirty="0">
              <a:latin typeface="Agnes" panose="00000400000000000000" pitchFamily="2" charset="0"/>
            </a:endParaRP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87150" y="1083031"/>
            <a:ext cx="4536000" cy="4673938"/>
          </a:xfrm>
          <a:prstGeom prst="rect">
            <a:avLst/>
          </a:prstGeom>
        </p:spPr>
      </p:pic>
      <p:pic>
        <p:nvPicPr>
          <p:cNvPr id="6" name="Image 5"/>
          <p:cNvPicPr>
            <a:picLocks noChangeAspect="1"/>
          </p:cNvPicPr>
          <p:nvPr/>
        </p:nvPicPr>
        <p:blipFill rotWithShape="1">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l="8387" t="19032" r="9768" b="11117"/>
          <a:stretch/>
        </p:blipFill>
        <p:spPr>
          <a:xfrm>
            <a:off x="2007000" y="4276665"/>
            <a:ext cx="2844000" cy="2427207"/>
          </a:xfrm>
          <a:prstGeom prst="rect">
            <a:avLst/>
          </a:prstGeom>
        </p:spPr>
      </p:pic>
    </p:spTree>
    <p:extLst>
      <p:ext uri="{BB962C8B-B14F-4D97-AF65-F5344CB8AC3E}">
        <p14:creationId xmlns:p14="http://schemas.microsoft.com/office/powerpoint/2010/main" val="10747581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aturation sat="33000"/>
                    </a14:imgEffect>
                  </a14:imgLayer>
                </a14:imgProps>
              </a:ext>
              <a:ext uri="{28A0092B-C50C-407E-A947-70E740481C1C}">
                <a14:useLocalDpi xmlns:a14="http://schemas.microsoft.com/office/drawing/2010/main" val="0"/>
              </a:ext>
            </a:extLst>
          </a:blip>
          <a:stretch>
            <a:fillRect/>
          </a:stretch>
        </p:blipFill>
        <p:spPr>
          <a:xfrm>
            <a:off x="0" y="0"/>
            <a:ext cx="12192000" cy="6840000"/>
          </a:xfrm>
          <a:prstGeom prst="rect">
            <a:avLst/>
          </a:prstGeom>
        </p:spPr>
      </p:pic>
      <p:sp>
        <p:nvSpPr>
          <p:cNvPr id="3" name="Rectangle 2"/>
          <p:cNvSpPr/>
          <p:nvPr/>
        </p:nvSpPr>
        <p:spPr>
          <a:xfrm>
            <a:off x="330777" y="911621"/>
            <a:ext cx="6096000" cy="5016758"/>
          </a:xfrm>
          <a:prstGeom prst="rect">
            <a:avLst/>
          </a:prstGeom>
        </p:spPr>
        <p:txBody>
          <a:bodyPr>
            <a:spAutoFit/>
          </a:bodyPr>
          <a:lstStyle/>
          <a:p>
            <a:r>
              <a:rPr lang="fr-FR" sz="2000" b="1" dirty="0">
                <a:latin typeface="Agnes" panose="00000400000000000000" pitchFamily="2" charset="0"/>
              </a:rPr>
              <a:t>: </a:t>
            </a:r>
            <a:r>
              <a:rPr lang="fr-FR" sz="2000" b="1" dirty="0" smtClean="0">
                <a:latin typeface="Agnes" panose="00000400000000000000" pitchFamily="2" charset="0"/>
              </a:rPr>
              <a:t>C’est </a:t>
            </a:r>
            <a:r>
              <a:rPr lang="fr-FR" sz="2000" b="1" dirty="0">
                <a:latin typeface="Agnes" panose="00000400000000000000" pitchFamily="2" charset="0"/>
              </a:rPr>
              <a:t>bien en 1878 à l’Exposition universelle de Paris que serait apparue la première boule à neige </a:t>
            </a:r>
            <a:r>
              <a:rPr lang="fr-FR" sz="2000" b="1" i="0" dirty="0" smtClean="0">
                <a:effectLst/>
                <a:latin typeface="Agnes" panose="00000400000000000000" pitchFamily="2" charset="0"/>
              </a:rPr>
              <a:t>Cette création serait l’œuvre de Pierre </a:t>
            </a:r>
            <a:r>
              <a:rPr lang="fr-FR" sz="2000" b="1" i="0" dirty="0" err="1" smtClean="0">
                <a:effectLst/>
                <a:latin typeface="Agnes" panose="00000400000000000000" pitchFamily="2" charset="0"/>
              </a:rPr>
              <a:t>Boirre</a:t>
            </a:r>
            <a:r>
              <a:rPr lang="fr-FR" sz="2000" b="1" i="0" dirty="0" smtClean="0">
                <a:effectLst/>
                <a:latin typeface="Agnes" panose="00000400000000000000" pitchFamily="2" charset="0"/>
              </a:rPr>
              <a:t> directeur de la verrerie des Lilas et inventeur des “globes panoramiques”. En intégrant une scène miniature recouverte de neige dans un globe en verre de sa fabrication, il aurait ainsi créé la première boule à neige, sa première fonction étant le presse-papier !</a:t>
            </a:r>
            <a:r>
              <a:rPr lang="fr-FR" sz="2000" b="1" dirty="0">
                <a:latin typeface="Agnes" panose="00000400000000000000" pitchFamily="2" charset="0"/>
              </a:rPr>
              <a:t> L’Exposition universelle de Paris accueillit plus de 52 000 artisans et industriels venus du monde entier pour présenter leurs plus belles productions. Dans un rapport, rédigé par la commission sur les œuvres en verre, la première boule à neige est ainsi décrite : “des presse-papiers en forme de boules creuses remplies d’eau, et contenant un homme avec un parapluie. Ces boules contenaient également une poudre blanche qui, lorsque le presse-papiers était retourné, reproduisait une chute de neige”.</a:t>
            </a:r>
          </a:p>
        </p:txBody>
      </p:sp>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b="1500"/>
          <a:stretch/>
        </p:blipFill>
        <p:spPr>
          <a:xfrm>
            <a:off x="6591300" y="190519"/>
            <a:ext cx="5112000" cy="3331081"/>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147300" y="3593300"/>
            <a:ext cx="2590800" cy="3175000"/>
          </a:xfrm>
          <a:prstGeom prst="rect">
            <a:avLst/>
          </a:prstGeom>
        </p:spPr>
      </p:pic>
      <p:sp>
        <p:nvSpPr>
          <p:cNvPr id="6" name="Rectangle 5"/>
          <p:cNvSpPr/>
          <p:nvPr/>
        </p:nvSpPr>
        <p:spPr>
          <a:xfrm>
            <a:off x="9147301" y="3593300"/>
            <a:ext cx="2590800" cy="646331"/>
          </a:xfrm>
          <a:prstGeom prst="rect">
            <a:avLst/>
          </a:prstGeom>
        </p:spPr>
        <p:txBody>
          <a:bodyPr wrap="square">
            <a:spAutoFit/>
          </a:bodyPr>
          <a:lstStyle/>
          <a:p>
            <a:r>
              <a:rPr lang="fr-FR" b="1" i="1" dirty="0" smtClean="0">
                <a:solidFill>
                  <a:schemeClr val="bg1"/>
                </a:solidFill>
                <a:effectLst/>
                <a:latin typeface="OpenSansCondensed"/>
              </a:rPr>
              <a:t>La boule à neige de 1889</a:t>
            </a:r>
            <a:r>
              <a:rPr lang="fr-FR" b="0" i="1" dirty="0" smtClean="0">
                <a:solidFill>
                  <a:srgbClr val="666666"/>
                </a:solidFill>
                <a:effectLst/>
                <a:latin typeface="OpenSansCondensed"/>
              </a:rPr>
              <a:t> </a:t>
            </a:r>
            <a:endParaRPr lang="fr-FR" dirty="0"/>
          </a:p>
        </p:txBody>
      </p:sp>
      <p:pic>
        <p:nvPicPr>
          <p:cNvPr id="7" name="Image 6"/>
          <p:cNvPicPr>
            <a:picLocks noChangeAspect="1"/>
          </p:cNvPicPr>
          <p:nvPr/>
        </p:nvPicPr>
        <p:blipFill>
          <a:blip r:embed="rId6">
            <a:extLst>
              <a:ext uri="{BEBA8EAE-BF5A-486C-A8C5-ECC9F3942E4B}">
                <a14:imgProps xmlns:a14="http://schemas.microsoft.com/office/drawing/2010/main">
                  <a14:imgLayer r:embed="rId7">
                    <a14:imgEffect>
                      <a14:backgroundRemoval t="4748" b="97033" l="9677" r="89718"/>
                    </a14:imgEffect>
                  </a14:imgLayer>
                </a14:imgProps>
              </a:ext>
              <a:ext uri="{28A0092B-C50C-407E-A947-70E740481C1C}">
                <a14:useLocalDpi xmlns:a14="http://schemas.microsoft.com/office/drawing/2010/main" val="0"/>
              </a:ext>
            </a:extLst>
          </a:blip>
          <a:stretch>
            <a:fillRect/>
          </a:stretch>
        </p:blipFill>
        <p:spPr>
          <a:xfrm>
            <a:off x="6197600" y="3603113"/>
            <a:ext cx="2376000" cy="3228687"/>
          </a:xfrm>
          <a:prstGeom prst="rect">
            <a:avLst/>
          </a:prstGeom>
        </p:spPr>
      </p:pic>
    </p:spTree>
    <p:extLst>
      <p:ext uri="{BB962C8B-B14F-4D97-AF65-F5344CB8AC3E}">
        <p14:creationId xmlns:p14="http://schemas.microsoft.com/office/powerpoint/2010/main" val="11535679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0000"/>
          </a:xfrm>
          <a:prstGeom prst="rect">
            <a:avLst/>
          </a:prstGeom>
        </p:spPr>
      </p:pic>
      <p:sp>
        <p:nvSpPr>
          <p:cNvPr id="3" name="Rectangle 2"/>
          <p:cNvSpPr/>
          <p:nvPr/>
        </p:nvSpPr>
        <p:spPr>
          <a:xfrm>
            <a:off x="334425" y="453124"/>
            <a:ext cx="6096000" cy="5632311"/>
          </a:xfrm>
          <a:prstGeom prst="rect">
            <a:avLst/>
          </a:prstGeom>
        </p:spPr>
        <p:txBody>
          <a:bodyPr>
            <a:spAutoFit/>
          </a:bodyPr>
          <a:lstStyle/>
          <a:p>
            <a:pPr fontAlgn="base"/>
            <a:r>
              <a:rPr lang="fr-FR" sz="2400" b="1" i="0" dirty="0" smtClean="0">
                <a:effectLst/>
                <a:latin typeface="Agnes" panose="00000400000000000000" pitchFamily="2" charset="0"/>
              </a:rPr>
              <a:t>Un développement spectaculaire</a:t>
            </a:r>
          </a:p>
          <a:p>
            <a:pPr fontAlgn="base"/>
            <a:r>
              <a:rPr lang="fr-FR" sz="2400" b="1" i="0" dirty="0" smtClean="0">
                <a:effectLst/>
                <a:latin typeface="Agnes" panose="00000400000000000000" pitchFamily="2" charset="0"/>
              </a:rPr>
              <a:t>L’idée géniale d’englober une scénette dans une boule en verre enneigée donna par la suite une multitude de déclinaison. Tout fût prétexte à être “</a:t>
            </a:r>
            <a:r>
              <a:rPr lang="fr-FR" sz="2400" b="1" i="0" dirty="0" err="1" smtClean="0">
                <a:effectLst/>
                <a:latin typeface="Agnes" panose="00000400000000000000" pitchFamily="2" charset="0"/>
              </a:rPr>
              <a:t>enflaconné</a:t>
            </a:r>
            <a:r>
              <a:rPr lang="fr-FR" sz="2400" b="1" i="0" dirty="0" smtClean="0">
                <a:effectLst/>
                <a:latin typeface="Agnes" panose="00000400000000000000" pitchFamily="2" charset="0"/>
              </a:rPr>
              <a:t>” : monuments, paysages, sites touristiques, personnages…</a:t>
            </a:r>
            <a:br>
              <a:rPr lang="fr-FR" sz="2400" b="1" i="0" dirty="0" smtClean="0">
                <a:effectLst/>
                <a:latin typeface="Agnes" panose="00000400000000000000" pitchFamily="2" charset="0"/>
              </a:rPr>
            </a:br>
            <a:r>
              <a:rPr lang="fr-FR" sz="2400" b="1" i="0" dirty="0" smtClean="0">
                <a:effectLst/>
                <a:latin typeface="Agnes" panose="00000400000000000000" pitchFamily="2" charset="0"/>
              </a:rPr>
              <a:t>Jusque dans les années 50 la mode de la boule à neige ne faiblit pas : chaque ville, chaque monument, chaque évènement possède sa boule à son effigie. Le développement des matières plastiques lui confère l’aspect qu’on lui connait aujourd’hui. La production devient abondante et diversifiée mais de plus en plus industrialisée et mondiale au détriment d’une production locale et artisanale.</a:t>
            </a:r>
            <a:endParaRPr lang="fr-FR" sz="2400" b="1" i="0" dirty="0">
              <a:effectLst/>
              <a:latin typeface="Agnes" panose="00000400000000000000" pitchFamily="2" charset="0"/>
            </a:endParaRPr>
          </a:p>
        </p:txBody>
      </p:sp>
      <p:pic>
        <p:nvPicPr>
          <p:cNvPr id="4" name="Image 3"/>
          <p:cNvPicPr>
            <a:picLocks noChangeAspect="1"/>
          </p:cNvPicPr>
          <p:nvPr/>
        </p:nvPicPr>
        <p:blipFill rotWithShape="1">
          <a:blip r:embed="rId3" cstate="print">
            <a:extLst>
              <a:ext uri="{28A0092B-C50C-407E-A947-70E740481C1C}">
                <a14:useLocalDpi xmlns:a14="http://schemas.microsoft.com/office/drawing/2010/main" val="0"/>
              </a:ext>
            </a:extLst>
          </a:blip>
          <a:srcRect l="16892" t="11667" r="11885" b="11667"/>
          <a:stretch/>
        </p:blipFill>
        <p:spPr>
          <a:xfrm>
            <a:off x="6509900" y="648741"/>
            <a:ext cx="2952000" cy="2771259"/>
          </a:xfrm>
          <a:prstGeom prst="rect">
            <a:avLst/>
          </a:prstGeom>
        </p:spPr>
      </p:pic>
      <p:pic>
        <p:nvPicPr>
          <p:cNvPr id="6" name="Image 5"/>
          <p:cNvPicPr>
            <a:picLocks noChangeAspect="1"/>
          </p:cNvPicPr>
          <p:nvPr/>
        </p:nvPicPr>
        <p:blipFill rotWithShape="1">
          <a:blip r:embed="rId4" cstate="print">
            <a:extLst>
              <a:ext uri="{28A0092B-C50C-407E-A947-70E740481C1C}">
                <a14:useLocalDpi xmlns:a14="http://schemas.microsoft.com/office/drawing/2010/main" val="0"/>
              </a:ext>
            </a:extLst>
          </a:blip>
          <a:srcRect l="27136" t="12037" r="21914" b="20926"/>
          <a:stretch/>
        </p:blipFill>
        <p:spPr>
          <a:xfrm>
            <a:off x="9494950" y="648741"/>
            <a:ext cx="2664000" cy="2771259"/>
          </a:xfrm>
          <a:prstGeom prst="rect">
            <a:avLst/>
          </a:prstGeom>
        </p:spPr>
      </p:pic>
      <p:pic>
        <p:nvPicPr>
          <p:cNvPr id="7" name="Image 6"/>
          <p:cNvPicPr>
            <a:picLocks noChangeAspect="1"/>
          </p:cNvPicPr>
          <p:nvPr/>
        </p:nvPicPr>
        <p:blipFill rotWithShape="1">
          <a:blip r:embed="rId5">
            <a:extLst>
              <a:ext uri="{28A0092B-C50C-407E-A947-70E740481C1C}">
                <a14:useLocalDpi xmlns:a14="http://schemas.microsoft.com/office/drawing/2010/main" val="0"/>
              </a:ext>
            </a:extLst>
          </a:blip>
          <a:srcRect l="15911" t="14445" r="19719" b="22222"/>
          <a:stretch/>
        </p:blipFill>
        <p:spPr>
          <a:xfrm>
            <a:off x="9494950" y="3632716"/>
            <a:ext cx="2697050" cy="3084784"/>
          </a:xfrm>
          <a:prstGeom prst="rect">
            <a:avLst/>
          </a:prstGeom>
        </p:spPr>
      </p:pic>
      <p:pic>
        <p:nvPicPr>
          <p:cNvPr id="9" name="Imag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635750" y="3542500"/>
            <a:ext cx="2425700" cy="3175000"/>
          </a:xfrm>
          <a:prstGeom prst="rect">
            <a:avLst/>
          </a:prstGeom>
        </p:spPr>
      </p:pic>
    </p:spTree>
    <p:extLst>
      <p:ext uri="{BB962C8B-B14F-4D97-AF65-F5344CB8AC3E}">
        <p14:creationId xmlns:p14="http://schemas.microsoft.com/office/powerpoint/2010/main" val="35208417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0000"/>
          </a:xfrm>
          <a:prstGeom prst="rect">
            <a:avLst/>
          </a:prstGeom>
        </p:spPr>
      </p:pic>
      <p:sp>
        <p:nvSpPr>
          <p:cNvPr id="3" name="Rectangle 2"/>
          <p:cNvSpPr/>
          <p:nvPr/>
        </p:nvSpPr>
        <p:spPr>
          <a:xfrm>
            <a:off x="312900" y="825480"/>
            <a:ext cx="6096000" cy="3046988"/>
          </a:xfrm>
          <a:prstGeom prst="rect">
            <a:avLst/>
          </a:prstGeom>
        </p:spPr>
        <p:txBody>
          <a:bodyPr>
            <a:spAutoFit/>
          </a:bodyPr>
          <a:lstStyle/>
          <a:p>
            <a:r>
              <a:rPr lang="fr-FR" sz="2400" b="1" i="0" dirty="0" smtClean="0">
                <a:effectLst/>
                <a:latin typeface="Agnes" panose="00000400000000000000" pitchFamily="2" charset="0"/>
              </a:rPr>
              <a:t>À partir des années 90, la boule neigeuse séduit les marques et agences publicitaires pour devenir emblème institutionnel, objet promotionnel ou boule “collector” d’une marque ou d’un produit en vogue…</a:t>
            </a:r>
            <a:r>
              <a:rPr lang="fr-FR" sz="2400" b="1" dirty="0" smtClean="0">
                <a:latin typeface="Agnes" panose="00000400000000000000" pitchFamily="2" charset="0"/>
              </a:rPr>
              <a:t/>
            </a:r>
            <a:br>
              <a:rPr lang="fr-FR" sz="2400" b="1" dirty="0" smtClean="0">
                <a:latin typeface="Agnes" panose="00000400000000000000" pitchFamily="2" charset="0"/>
              </a:rPr>
            </a:br>
            <a:r>
              <a:rPr lang="fr-FR" sz="2400" b="1" i="0" dirty="0" smtClean="0">
                <a:effectLst/>
                <a:latin typeface="Agnes" panose="00000400000000000000" pitchFamily="2" charset="0"/>
              </a:rPr>
              <a:t>D’un coup de pub, le phénomène prend de l’ampleur pour séduire les plus grands et devenir ainsi un média de communication à part entière.</a:t>
            </a:r>
            <a:endParaRPr lang="fr-FR" sz="2400" b="1" dirty="0">
              <a:latin typeface="Agnes" panose="00000400000000000000" pitchFamily="2" charset="0"/>
            </a:endParaRPr>
          </a:p>
        </p:txBody>
      </p:sp>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17334" r="17000" b="10153"/>
          <a:stretch/>
        </p:blipFill>
        <p:spPr>
          <a:xfrm>
            <a:off x="6229200" y="363020"/>
            <a:ext cx="3107054" cy="2773880"/>
          </a:xfrm>
          <a:prstGeom prst="rect">
            <a:avLst/>
          </a:prstGeom>
        </p:spPr>
      </p:pic>
      <p:sp>
        <p:nvSpPr>
          <p:cNvPr id="5" name="Rectangle 4"/>
          <p:cNvSpPr/>
          <p:nvPr/>
        </p:nvSpPr>
        <p:spPr>
          <a:xfrm>
            <a:off x="6384600" y="3030612"/>
            <a:ext cx="2864887" cy="369332"/>
          </a:xfrm>
          <a:prstGeom prst="rect">
            <a:avLst/>
          </a:prstGeom>
        </p:spPr>
        <p:txBody>
          <a:bodyPr wrap="none">
            <a:spAutoFit/>
          </a:bodyPr>
          <a:lstStyle/>
          <a:p>
            <a:r>
              <a:rPr lang="fr-FR" b="0" i="1" dirty="0" smtClean="0">
                <a:effectLst/>
                <a:latin typeface="OpenSansCondensed"/>
              </a:rPr>
              <a:t>Jean-Paul Gaultier – 1990</a:t>
            </a:r>
            <a:endParaRPr lang="fr-FR" dirty="0"/>
          </a:p>
        </p:txBody>
      </p:sp>
      <p:pic>
        <p:nvPicPr>
          <p:cNvPr id="6" name="Imag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304643" y="145954"/>
            <a:ext cx="2664000" cy="3208011"/>
          </a:xfrm>
          <a:prstGeom prst="rect">
            <a:avLst/>
          </a:prstGeom>
        </p:spPr>
      </p:pic>
      <p:pic>
        <p:nvPicPr>
          <p:cNvPr id="8" name="Image 7"/>
          <p:cNvPicPr>
            <a:picLocks noChangeAspect="1"/>
          </p:cNvPicPr>
          <p:nvPr/>
        </p:nvPicPr>
        <p:blipFill rotWithShape="1">
          <a:blip r:embed="rId5">
            <a:extLst>
              <a:ext uri="{28A0092B-C50C-407E-A947-70E740481C1C}">
                <a14:useLocalDpi xmlns:a14="http://schemas.microsoft.com/office/drawing/2010/main" val="0"/>
              </a:ext>
            </a:extLst>
          </a:blip>
          <a:srcRect l="15713" t="29629" r="15713" b="5186"/>
          <a:stretch/>
        </p:blipFill>
        <p:spPr>
          <a:xfrm>
            <a:off x="9484643" y="3525258"/>
            <a:ext cx="2304000" cy="3143449"/>
          </a:xfrm>
          <a:prstGeom prst="rect">
            <a:avLst/>
          </a:prstGeom>
        </p:spPr>
      </p:pic>
      <p:pic>
        <p:nvPicPr>
          <p:cNvPr id="9" name="Imag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53200" y="3525258"/>
            <a:ext cx="2608143" cy="3143449"/>
          </a:xfrm>
          <a:prstGeom prst="rect">
            <a:avLst/>
          </a:prstGeom>
        </p:spPr>
      </p:pic>
      <p:pic>
        <p:nvPicPr>
          <p:cNvPr id="10" name="Image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7200" y="4643388"/>
            <a:ext cx="2268000" cy="2068416"/>
          </a:xfrm>
          <a:prstGeom prst="rect">
            <a:avLst/>
          </a:prstGeom>
        </p:spPr>
      </p:pic>
      <p:pic>
        <p:nvPicPr>
          <p:cNvPr id="11" name="Image 10"/>
          <p:cNvPicPr>
            <a:picLocks noChangeAspect="1"/>
          </p:cNvPicPr>
          <p:nvPr/>
        </p:nvPicPr>
        <p:blipFill rotWithShape="1">
          <a:blip r:embed="rId8">
            <a:extLst>
              <a:ext uri="{BEBA8EAE-BF5A-486C-A8C5-ECC9F3942E4B}">
                <a14:imgProps xmlns:a14="http://schemas.microsoft.com/office/drawing/2010/main">
                  <a14:imgLayer r:embed="rId9">
                    <a14:imgEffect>
                      <a14:backgroundRemoval t="15341" b="85938" l="15238" r="89905"/>
                    </a14:imgEffect>
                  </a14:imgLayer>
                </a14:imgProps>
              </a:ext>
              <a:ext uri="{28A0092B-C50C-407E-A947-70E740481C1C}">
                <a14:useLocalDpi xmlns:a14="http://schemas.microsoft.com/office/drawing/2010/main" val="0"/>
              </a:ext>
            </a:extLst>
          </a:blip>
          <a:srcRect l="13937" t="13826" r="9619" b="15151"/>
          <a:stretch/>
        </p:blipFill>
        <p:spPr>
          <a:xfrm>
            <a:off x="3577200" y="4241800"/>
            <a:ext cx="1960000" cy="2470004"/>
          </a:xfrm>
          <a:prstGeom prst="rect">
            <a:avLst/>
          </a:prstGeom>
        </p:spPr>
      </p:pic>
    </p:spTree>
    <p:extLst>
      <p:ext uri="{BB962C8B-B14F-4D97-AF65-F5344CB8AC3E}">
        <p14:creationId xmlns:p14="http://schemas.microsoft.com/office/powerpoint/2010/main" val="7498013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0000"/>
          </a:xfrm>
          <a:prstGeom prst="rect">
            <a:avLst/>
          </a:prstGeom>
        </p:spPr>
      </p:pic>
      <p:sp>
        <p:nvSpPr>
          <p:cNvPr id="3" name="Rectangle 2"/>
          <p:cNvSpPr/>
          <p:nvPr/>
        </p:nvSpPr>
        <p:spPr>
          <a:xfrm>
            <a:off x="268861" y="1172339"/>
            <a:ext cx="6096000" cy="4154984"/>
          </a:xfrm>
          <a:prstGeom prst="rect">
            <a:avLst/>
          </a:prstGeom>
        </p:spPr>
        <p:txBody>
          <a:bodyPr>
            <a:spAutoFit/>
          </a:bodyPr>
          <a:lstStyle/>
          <a:p>
            <a:pPr fontAlgn="base"/>
            <a:r>
              <a:rPr lang="fr-FR" sz="2400" b="1" i="0" dirty="0" smtClean="0">
                <a:effectLst/>
                <a:latin typeface="Agnes" panose="00000400000000000000" pitchFamily="2" charset="0"/>
              </a:rPr>
              <a:t>Son entrée dans l’art…</a:t>
            </a:r>
            <a:br>
              <a:rPr lang="fr-FR" sz="2400" b="1" i="0" dirty="0" smtClean="0">
                <a:effectLst/>
                <a:latin typeface="Agnes" panose="00000400000000000000" pitchFamily="2" charset="0"/>
              </a:rPr>
            </a:br>
            <a:endParaRPr lang="fr-FR" sz="2400" b="1" i="0" dirty="0" smtClean="0">
              <a:effectLst/>
              <a:latin typeface="Agnes" panose="00000400000000000000" pitchFamily="2" charset="0"/>
            </a:endParaRPr>
          </a:p>
          <a:p>
            <a:pPr fontAlgn="base"/>
            <a:r>
              <a:rPr lang="fr-FR" sz="2400" b="1" i="0" dirty="0" smtClean="0">
                <a:effectLst/>
                <a:latin typeface="Agnes" panose="00000400000000000000" pitchFamily="2" charset="0"/>
              </a:rPr>
              <a:t>On retrouve de nombreuses expressions de la boule à neige à travers le travail d’artistes comme le duo </a:t>
            </a:r>
            <a:r>
              <a:rPr lang="fr-FR" sz="2400" b="1" i="0" u="none" strike="noStrike" dirty="0" smtClean="0">
                <a:effectLst/>
                <a:latin typeface="Agnes" panose="00000400000000000000" pitchFamily="2" charset="0"/>
              </a:rPr>
              <a:t>Walter Martin &amp; Paloma Munoz</a:t>
            </a:r>
            <a:r>
              <a:rPr lang="fr-FR" sz="2400" b="1" i="0" dirty="0" smtClean="0">
                <a:effectLst/>
                <a:latin typeface="Agnes" panose="00000400000000000000" pitchFamily="2" charset="0"/>
              </a:rPr>
              <a:t>, avec leurs petites scénettes miniatures à la fois poétiques et inquiétantes, comme le créateur de mode </a:t>
            </a:r>
            <a:r>
              <a:rPr lang="fr-FR" sz="2400" b="1" i="0" u="none" strike="noStrike" dirty="0" smtClean="0">
                <a:effectLst/>
                <a:latin typeface="Agnes" panose="00000400000000000000" pitchFamily="2" charset="0"/>
              </a:rPr>
              <a:t>Martin </a:t>
            </a:r>
            <a:r>
              <a:rPr lang="fr-FR" sz="2400" b="1" i="0" u="none" strike="noStrike" dirty="0" err="1" smtClean="0">
                <a:effectLst/>
                <a:latin typeface="Agnes" panose="00000400000000000000" pitchFamily="2" charset="0"/>
              </a:rPr>
              <a:t>Margiella</a:t>
            </a:r>
            <a:r>
              <a:rPr lang="fr-FR" sz="2400" b="1" i="0" dirty="0" smtClean="0">
                <a:effectLst/>
                <a:latin typeface="Agnes" panose="00000400000000000000" pitchFamily="2" charset="0"/>
              </a:rPr>
              <a:t> et sa boule à neige géante et … vide, ou encore les designers </a:t>
            </a:r>
            <a:r>
              <a:rPr lang="fr-FR" sz="2400" b="1" i="0" u="none" strike="noStrike" dirty="0" smtClean="0">
                <a:effectLst/>
                <a:latin typeface="Agnes" panose="00000400000000000000" pitchFamily="2" charset="0"/>
              </a:rPr>
              <a:t>d’</a:t>
            </a:r>
            <a:r>
              <a:rPr lang="fr-FR" sz="2400" b="1" i="0" u="none" strike="noStrike" dirty="0" err="1" smtClean="0">
                <a:effectLst/>
                <a:latin typeface="Agnes" panose="00000400000000000000" pitchFamily="2" charset="0"/>
              </a:rPr>
              <a:t>Atypyk</a:t>
            </a:r>
            <a:r>
              <a:rPr lang="fr-FR" sz="2400" b="1" i="0" dirty="0" smtClean="0">
                <a:effectLst/>
                <a:latin typeface="Agnes" panose="00000400000000000000" pitchFamily="2" charset="0"/>
              </a:rPr>
              <a:t> avec leur boule “Tempête de neige sur la Tour Eiffel” et certainement encore d’autres à venir…</a:t>
            </a:r>
            <a:endParaRPr lang="fr-FR" sz="2400" b="1" i="0" dirty="0">
              <a:effectLst/>
              <a:latin typeface="Agnes" panose="00000400000000000000" pitchFamily="2" charset="0"/>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54687" y="405061"/>
            <a:ext cx="2196000" cy="2872353"/>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06174" y="410351"/>
            <a:ext cx="2124000" cy="2872353"/>
          </a:xfrm>
          <a:prstGeom prst="rect">
            <a:avLst/>
          </a:prstGeom>
        </p:spPr>
      </p:pic>
      <p:pic>
        <p:nvPicPr>
          <p:cNvPr id="6" name="Image 5"/>
          <p:cNvPicPr>
            <a:picLocks noChangeAspect="1"/>
          </p:cNvPicPr>
          <p:nvPr/>
        </p:nvPicPr>
        <p:blipFill rotWithShape="1">
          <a:blip r:embed="rId5">
            <a:extLst>
              <a:ext uri="{28A0092B-C50C-407E-A947-70E740481C1C}">
                <a14:useLocalDpi xmlns:a14="http://schemas.microsoft.com/office/drawing/2010/main" val="0"/>
              </a:ext>
            </a:extLst>
          </a:blip>
          <a:srcRect t="16852" b="9814"/>
          <a:stretch/>
        </p:blipFill>
        <p:spPr>
          <a:xfrm>
            <a:off x="6572174" y="3369101"/>
            <a:ext cx="2592000" cy="3379212"/>
          </a:xfrm>
          <a:prstGeom prst="rect">
            <a:avLst/>
          </a:prstGeom>
        </p:spPr>
      </p:pic>
      <p:pic>
        <p:nvPicPr>
          <p:cNvPr id="7" name="Image 6"/>
          <p:cNvPicPr>
            <a:picLocks noChangeAspect="1"/>
          </p:cNvPicPr>
          <p:nvPr/>
        </p:nvPicPr>
        <p:blipFill rotWithShape="1">
          <a:blip r:embed="rId6">
            <a:extLst>
              <a:ext uri="{28A0092B-C50C-407E-A947-70E740481C1C}">
                <a14:useLocalDpi xmlns:a14="http://schemas.microsoft.com/office/drawing/2010/main" val="0"/>
              </a:ext>
            </a:extLst>
          </a:blip>
          <a:srcRect l="18727" t="10242" r="19697" b="10727"/>
          <a:stretch/>
        </p:blipFill>
        <p:spPr>
          <a:xfrm>
            <a:off x="9320687" y="3369101"/>
            <a:ext cx="2664000" cy="3379212"/>
          </a:xfrm>
          <a:prstGeom prst="rect">
            <a:avLst/>
          </a:prstGeom>
        </p:spPr>
      </p:pic>
    </p:spTree>
    <p:extLst>
      <p:ext uri="{BB962C8B-B14F-4D97-AF65-F5344CB8AC3E}">
        <p14:creationId xmlns:p14="http://schemas.microsoft.com/office/powerpoint/2010/main" val="37377398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0000"/>
          </a:xfrm>
          <a:prstGeom prst="rect">
            <a:avLst/>
          </a:prstGeom>
        </p:spPr>
      </p:pic>
      <p:sp>
        <p:nvSpPr>
          <p:cNvPr id="3" name="Rectangle 2"/>
          <p:cNvSpPr/>
          <p:nvPr/>
        </p:nvSpPr>
        <p:spPr>
          <a:xfrm>
            <a:off x="736600" y="362635"/>
            <a:ext cx="11087100" cy="461665"/>
          </a:xfrm>
          <a:prstGeom prst="rect">
            <a:avLst/>
          </a:prstGeom>
        </p:spPr>
        <p:txBody>
          <a:bodyPr wrap="square">
            <a:spAutoFit/>
          </a:bodyPr>
          <a:lstStyle/>
          <a:p>
            <a:r>
              <a:rPr lang="fr-FR" sz="2400" i="0" dirty="0" smtClean="0">
                <a:effectLst/>
                <a:latin typeface="Agnes-Xbold" panose="00000400000000000000" pitchFamily="2" charset="0"/>
              </a:rPr>
              <a:t>Un où une </a:t>
            </a:r>
            <a:r>
              <a:rPr lang="fr-FR" sz="2400" i="0" dirty="0" err="1" smtClean="0">
                <a:effectLst/>
                <a:latin typeface="Agnes-Xbold" panose="00000400000000000000" pitchFamily="2" charset="0"/>
              </a:rPr>
              <a:t>chionosphérophile</a:t>
            </a:r>
            <a:r>
              <a:rPr lang="fr-FR" sz="2400" i="0" dirty="0" smtClean="0">
                <a:effectLst/>
                <a:latin typeface="Agnes-Xbold" panose="00000400000000000000" pitchFamily="2" charset="0"/>
              </a:rPr>
              <a:t>, comprendre un collectionneur de boules à neige.</a:t>
            </a:r>
            <a:endParaRPr lang="fr-FR" sz="2400" dirty="0">
              <a:latin typeface="Agnes-Xbold" panose="00000400000000000000" pitchFamily="2" charset="0"/>
            </a:endParaRPr>
          </a:p>
        </p:txBody>
      </p:sp>
      <p:pic>
        <p:nvPicPr>
          <p:cNvPr id="4" name="Image 3"/>
          <p:cNvPicPr preferRelativeResize="0">
            <a:picLocks/>
          </p:cNvPicPr>
          <p:nvPr/>
        </p:nvPicPr>
        <p:blipFill>
          <a:blip r:embed="rId3">
            <a:extLst>
              <a:ext uri="{28A0092B-C50C-407E-A947-70E740481C1C}">
                <a14:useLocalDpi xmlns:a14="http://schemas.microsoft.com/office/drawing/2010/main" val="0"/>
              </a:ext>
            </a:extLst>
          </a:blip>
          <a:stretch>
            <a:fillRect/>
          </a:stretch>
        </p:blipFill>
        <p:spPr>
          <a:xfrm>
            <a:off x="1932178" y="1162484"/>
            <a:ext cx="2592000" cy="2520000"/>
          </a:xfrm>
          <a:prstGeom prst="rect">
            <a:avLst/>
          </a:prstGeom>
        </p:spPr>
      </p:pic>
      <p:pic>
        <p:nvPicPr>
          <p:cNvPr id="5" name="Image 4"/>
          <p:cNvPicPr preferRelativeResize="0">
            <a:picLocks/>
          </p:cNvPicPr>
          <p:nvPr/>
        </p:nvPicPr>
        <p:blipFill>
          <a:blip r:embed="rId4">
            <a:extLst>
              <a:ext uri="{28A0092B-C50C-407E-A947-70E740481C1C}">
                <a14:useLocalDpi xmlns:a14="http://schemas.microsoft.com/office/drawing/2010/main" val="0"/>
              </a:ext>
            </a:extLst>
          </a:blip>
          <a:stretch>
            <a:fillRect/>
          </a:stretch>
        </p:blipFill>
        <p:spPr>
          <a:xfrm>
            <a:off x="4907240" y="1162484"/>
            <a:ext cx="2520000" cy="2520000"/>
          </a:xfrm>
          <a:prstGeom prst="rect">
            <a:avLst/>
          </a:prstGeom>
        </p:spPr>
      </p:pic>
      <p:pic>
        <p:nvPicPr>
          <p:cNvPr id="6" name="Image 5"/>
          <p:cNvPicPr preferRelativeResize="0">
            <a:picLocks/>
          </p:cNvPicPr>
          <p:nvPr/>
        </p:nvPicPr>
        <p:blipFill>
          <a:blip r:embed="rId5">
            <a:extLst>
              <a:ext uri="{28A0092B-C50C-407E-A947-70E740481C1C}">
                <a14:useLocalDpi xmlns:a14="http://schemas.microsoft.com/office/drawing/2010/main" val="0"/>
              </a:ext>
            </a:extLst>
          </a:blip>
          <a:stretch>
            <a:fillRect/>
          </a:stretch>
        </p:blipFill>
        <p:spPr>
          <a:xfrm>
            <a:off x="7671400" y="1186935"/>
            <a:ext cx="1980000" cy="2520000"/>
          </a:xfrm>
          <a:prstGeom prst="rect">
            <a:avLst/>
          </a:prstGeom>
        </p:spPr>
      </p:pic>
      <p:pic>
        <p:nvPicPr>
          <p:cNvPr id="7" name="Image 6"/>
          <p:cNvPicPr preferRelativeResize="0">
            <a:picLocks/>
          </p:cNvPicPr>
          <p:nvPr/>
        </p:nvPicPr>
        <p:blipFill>
          <a:blip r:embed="rId6">
            <a:extLst>
              <a:ext uri="{28A0092B-C50C-407E-A947-70E740481C1C}">
                <a14:useLocalDpi xmlns:a14="http://schemas.microsoft.com/office/drawing/2010/main" val="0"/>
              </a:ext>
            </a:extLst>
          </a:blip>
          <a:stretch>
            <a:fillRect/>
          </a:stretch>
        </p:blipFill>
        <p:spPr>
          <a:xfrm>
            <a:off x="9979229" y="1162484"/>
            <a:ext cx="1980000" cy="2520000"/>
          </a:xfrm>
          <a:prstGeom prst="rect">
            <a:avLst/>
          </a:prstGeom>
        </p:spPr>
      </p:pic>
      <p:pic>
        <p:nvPicPr>
          <p:cNvPr id="8" name="Image 7"/>
          <p:cNvPicPr preferRelativeResize="0">
            <a:picLocks/>
          </p:cNvPicPr>
          <p:nvPr/>
        </p:nvPicPr>
        <p:blipFill>
          <a:blip r:embed="rId7">
            <a:extLst>
              <a:ext uri="{28A0092B-C50C-407E-A947-70E740481C1C}">
                <a14:useLocalDpi xmlns:a14="http://schemas.microsoft.com/office/drawing/2010/main" val="0"/>
              </a:ext>
            </a:extLst>
          </a:blip>
          <a:stretch>
            <a:fillRect/>
          </a:stretch>
        </p:blipFill>
        <p:spPr>
          <a:xfrm>
            <a:off x="231600" y="4020668"/>
            <a:ext cx="1980000" cy="2520000"/>
          </a:xfrm>
          <a:prstGeom prst="rect">
            <a:avLst/>
          </a:prstGeom>
        </p:spPr>
      </p:pic>
      <p:pic>
        <p:nvPicPr>
          <p:cNvPr id="9" name="Image 8"/>
          <p:cNvPicPr preferRelativeResize="0">
            <a:picLocks/>
          </p:cNvPicPr>
          <p:nvPr/>
        </p:nvPicPr>
        <p:blipFill>
          <a:blip r:embed="rId8">
            <a:extLst>
              <a:ext uri="{28A0092B-C50C-407E-A947-70E740481C1C}">
                <a14:useLocalDpi xmlns:a14="http://schemas.microsoft.com/office/drawing/2010/main" val="0"/>
              </a:ext>
            </a:extLst>
          </a:blip>
          <a:stretch>
            <a:fillRect/>
          </a:stretch>
        </p:blipFill>
        <p:spPr>
          <a:xfrm>
            <a:off x="343503" y="1163477"/>
            <a:ext cx="1116000" cy="2520000"/>
          </a:xfrm>
          <a:prstGeom prst="rect">
            <a:avLst/>
          </a:prstGeom>
        </p:spPr>
      </p:pic>
      <p:pic>
        <p:nvPicPr>
          <p:cNvPr id="10" name="Image 9"/>
          <p:cNvPicPr preferRelativeResize="0">
            <a:picLocks/>
          </p:cNvPicPr>
          <p:nvPr/>
        </p:nvPicPr>
        <p:blipFill>
          <a:blip r:embed="rId9">
            <a:extLst>
              <a:ext uri="{28A0092B-C50C-407E-A947-70E740481C1C}">
                <a14:useLocalDpi xmlns:a14="http://schemas.microsoft.com/office/drawing/2010/main" val="0"/>
              </a:ext>
            </a:extLst>
          </a:blip>
          <a:stretch>
            <a:fillRect/>
          </a:stretch>
        </p:blipFill>
        <p:spPr>
          <a:xfrm>
            <a:off x="2463800" y="4020668"/>
            <a:ext cx="1980000" cy="2520000"/>
          </a:xfrm>
          <a:prstGeom prst="rect">
            <a:avLst/>
          </a:prstGeom>
        </p:spPr>
      </p:pic>
      <p:pic>
        <p:nvPicPr>
          <p:cNvPr id="12" name="Image 11"/>
          <p:cNvPicPr preferRelativeResize="0">
            <a:picLocks/>
          </p:cNvPicPr>
          <p:nvPr/>
        </p:nvPicPr>
        <p:blipFill>
          <a:blip r:embed="rId10">
            <a:extLst>
              <a:ext uri="{28A0092B-C50C-407E-A947-70E740481C1C}">
                <a14:useLocalDpi xmlns:a14="http://schemas.microsoft.com/office/drawing/2010/main" val="0"/>
              </a:ext>
            </a:extLst>
          </a:blip>
          <a:stretch>
            <a:fillRect/>
          </a:stretch>
        </p:blipFill>
        <p:spPr>
          <a:xfrm>
            <a:off x="4738490" y="4020668"/>
            <a:ext cx="2592000" cy="2520000"/>
          </a:xfrm>
          <a:prstGeom prst="rect">
            <a:avLst/>
          </a:prstGeom>
        </p:spPr>
      </p:pic>
      <p:pic>
        <p:nvPicPr>
          <p:cNvPr id="13" name="Image 12"/>
          <p:cNvPicPr preferRelativeResize="0">
            <a:picLocks/>
          </p:cNvPicPr>
          <p:nvPr/>
        </p:nvPicPr>
        <p:blipFill>
          <a:blip r:embed="rId11">
            <a:extLst>
              <a:ext uri="{28A0092B-C50C-407E-A947-70E740481C1C}">
                <a14:useLocalDpi xmlns:a14="http://schemas.microsoft.com/office/drawing/2010/main" val="0"/>
              </a:ext>
            </a:extLst>
          </a:blip>
          <a:stretch>
            <a:fillRect/>
          </a:stretch>
        </p:blipFill>
        <p:spPr>
          <a:xfrm>
            <a:off x="7625180" y="4020668"/>
            <a:ext cx="1980000" cy="2520000"/>
          </a:xfrm>
          <a:prstGeom prst="rect">
            <a:avLst/>
          </a:prstGeom>
        </p:spPr>
      </p:pic>
      <p:pic>
        <p:nvPicPr>
          <p:cNvPr id="14" name="Image 13"/>
          <p:cNvPicPr preferRelativeResize="0">
            <a:picLocks/>
          </p:cNvPicPr>
          <p:nvPr/>
        </p:nvPicPr>
        <p:blipFill>
          <a:blip r:embed="rId12">
            <a:extLst>
              <a:ext uri="{28A0092B-C50C-407E-A947-70E740481C1C}">
                <a14:useLocalDpi xmlns:a14="http://schemas.microsoft.com/office/drawing/2010/main" val="0"/>
              </a:ext>
            </a:extLst>
          </a:blip>
          <a:stretch>
            <a:fillRect/>
          </a:stretch>
        </p:blipFill>
        <p:spPr>
          <a:xfrm>
            <a:off x="9899870" y="4003184"/>
            <a:ext cx="1980000" cy="2520000"/>
          </a:xfrm>
          <a:prstGeom prst="rect">
            <a:avLst/>
          </a:prstGeom>
        </p:spPr>
      </p:pic>
    </p:spTree>
    <p:extLst>
      <p:ext uri="{BB962C8B-B14F-4D97-AF65-F5344CB8AC3E}">
        <p14:creationId xmlns:p14="http://schemas.microsoft.com/office/powerpoint/2010/main" val="21047533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preferRelativeResize="0">
            <a:picLocks/>
          </p:cNvPicPr>
          <p:nvPr/>
        </p:nvPicPr>
        <p:blipFill>
          <a:blip r:embed="rId2">
            <a:extLst>
              <a:ext uri="{28A0092B-C50C-407E-A947-70E740481C1C}">
                <a14:useLocalDpi xmlns:a14="http://schemas.microsoft.com/office/drawing/2010/main" val="0"/>
              </a:ext>
            </a:extLst>
          </a:blip>
          <a:stretch>
            <a:fillRect/>
          </a:stretch>
        </p:blipFill>
        <p:spPr>
          <a:xfrm>
            <a:off x="3711161" y="137333"/>
            <a:ext cx="2556000" cy="2124000"/>
          </a:xfrm>
          <a:prstGeom prst="rect">
            <a:avLst/>
          </a:prstGeom>
        </p:spPr>
      </p:pic>
      <p:pic>
        <p:nvPicPr>
          <p:cNvPr id="3" name="Image 2"/>
          <p:cNvPicPr preferRelativeResize="0">
            <a:picLocks/>
          </p:cNvPicPr>
          <p:nvPr/>
        </p:nvPicPr>
        <p:blipFill>
          <a:blip r:embed="rId3">
            <a:extLst>
              <a:ext uri="{28A0092B-C50C-407E-A947-70E740481C1C}">
                <a14:useLocalDpi xmlns:a14="http://schemas.microsoft.com/office/drawing/2010/main" val="0"/>
              </a:ext>
            </a:extLst>
          </a:blip>
          <a:stretch>
            <a:fillRect/>
          </a:stretch>
        </p:blipFill>
        <p:spPr>
          <a:xfrm>
            <a:off x="6531665" y="137333"/>
            <a:ext cx="2556000" cy="2124000"/>
          </a:xfrm>
          <a:prstGeom prst="rect">
            <a:avLst/>
          </a:prstGeom>
        </p:spPr>
      </p:pic>
      <p:pic>
        <p:nvPicPr>
          <p:cNvPr id="4" name="Image 3"/>
          <p:cNvPicPr preferRelativeResize="0">
            <a:picLocks/>
          </p:cNvPicPr>
          <p:nvPr/>
        </p:nvPicPr>
        <p:blipFill>
          <a:blip r:embed="rId4">
            <a:extLst>
              <a:ext uri="{28A0092B-C50C-407E-A947-70E740481C1C}">
                <a14:useLocalDpi xmlns:a14="http://schemas.microsoft.com/office/drawing/2010/main" val="0"/>
              </a:ext>
            </a:extLst>
          </a:blip>
          <a:stretch>
            <a:fillRect/>
          </a:stretch>
        </p:blipFill>
        <p:spPr>
          <a:xfrm>
            <a:off x="9352169" y="137333"/>
            <a:ext cx="2556000" cy="2124000"/>
          </a:xfrm>
          <a:prstGeom prst="rect">
            <a:avLst/>
          </a:prstGeom>
        </p:spPr>
      </p:pic>
      <p:pic>
        <p:nvPicPr>
          <p:cNvPr id="5" name="Image 4"/>
          <p:cNvPicPr preferRelativeResize="0">
            <a:picLocks/>
          </p:cNvPicPr>
          <p:nvPr/>
        </p:nvPicPr>
        <p:blipFill>
          <a:blip r:embed="rId5">
            <a:extLst>
              <a:ext uri="{28A0092B-C50C-407E-A947-70E740481C1C}">
                <a14:useLocalDpi xmlns:a14="http://schemas.microsoft.com/office/drawing/2010/main" val="0"/>
              </a:ext>
            </a:extLst>
          </a:blip>
          <a:stretch>
            <a:fillRect/>
          </a:stretch>
        </p:blipFill>
        <p:spPr>
          <a:xfrm>
            <a:off x="4437536" y="2447027"/>
            <a:ext cx="2124000" cy="2520000"/>
          </a:xfrm>
          <a:prstGeom prst="rect">
            <a:avLst/>
          </a:prstGeom>
        </p:spPr>
      </p:pic>
      <p:pic>
        <p:nvPicPr>
          <p:cNvPr id="6" name="Image 5"/>
          <p:cNvPicPr preferRelativeResize="0">
            <a:picLocks/>
          </p:cNvPicPr>
          <p:nvPr/>
        </p:nvPicPr>
        <p:blipFill>
          <a:blip r:embed="rId6">
            <a:extLst>
              <a:ext uri="{28A0092B-C50C-407E-A947-70E740481C1C}">
                <a14:useLocalDpi xmlns:a14="http://schemas.microsoft.com/office/drawing/2010/main" val="0"/>
              </a:ext>
            </a:extLst>
          </a:blip>
          <a:stretch>
            <a:fillRect/>
          </a:stretch>
        </p:blipFill>
        <p:spPr>
          <a:xfrm>
            <a:off x="2313536" y="2447027"/>
            <a:ext cx="2124000" cy="2520000"/>
          </a:xfrm>
          <a:prstGeom prst="rect">
            <a:avLst/>
          </a:prstGeom>
        </p:spPr>
      </p:pic>
      <p:pic>
        <p:nvPicPr>
          <p:cNvPr id="7" name="Image 6"/>
          <p:cNvPicPr preferRelativeResize="0">
            <a:picLocks/>
          </p:cNvPicPr>
          <p:nvPr/>
        </p:nvPicPr>
        <p:blipFill>
          <a:blip r:embed="rId7">
            <a:extLst>
              <a:ext uri="{28A0092B-C50C-407E-A947-70E740481C1C}">
                <a14:useLocalDpi xmlns:a14="http://schemas.microsoft.com/office/drawing/2010/main" val="0"/>
              </a:ext>
            </a:extLst>
          </a:blip>
          <a:stretch>
            <a:fillRect/>
          </a:stretch>
        </p:blipFill>
        <p:spPr>
          <a:xfrm>
            <a:off x="9431682" y="2359062"/>
            <a:ext cx="2556000" cy="2124000"/>
          </a:xfrm>
          <a:prstGeom prst="rect">
            <a:avLst/>
          </a:prstGeom>
        </p:spPr>
      </p:pic>
      <p:pic>
        <p:nvPicPr>
          <p:cNvPr id="8" name="Image 7"/>
          <p:cNvPicPr preferRelativeResize="0">
            <a:picLocks/>
          </p:cNvPicPr>
          <p:nvPr/>
        </p:nvPicPr>
        <p:blipFill>
          <a:blip r:embed="rId8">
            <a:extLst>
              <a:ext uri="{28A0092B-C50C-407E-A947-70E740481C1C}">
                <a14:useLocalDpi xmlns:a14="http://schemas.microsoft.com/office/drawing/2010/main" val="0"/>
              </a:ext>
            </a:extLst>
          </a:blip>
          <a:stretch>
            <a:fillRect/>
          </a:stretch>
        </p:blipFill>
        <p:spPr>
          <a:xfrm>
            <a:off x="890657" y="137333"/>
            <a:ext cx="2556000" cy="2124000"/>
          </a:xfrm>
          <a:prstGeom prst="rect">
            <a:avLst/>
          </a:prstGeom>
        </p:spPr>
      </p:pic>
      <p:pic>
        <p:nvPicPr>
          <p:cNvPr id="9" name="Image 8"/>
          <p:cNvPicPr preferRelativeResize="0">
            <a:picLocks/>
          </p:cNvPicPr>
          <p:nvPr/>
        </p:nvPicPr>
        <p:blipFill>
          <a:blip r:embed="rId9">
            <a:extLst>
              <a:ext uri="{28A0092B-C50C-407E-A947-70E740481C1C}">
                <a14:useLocalDpi xmlns:a14="http://schemas.microsoft.com/office/drawing/2010/main" val="0"/>
              </a:ext>
            </a:extLst>
          </a:blip>
          <a:stretch>
            <a:fillRect/>
          </a:stretch>
        </p:blipFill>
        <p:spPr>
          <a:xfrm>
            <a:off x="6531665" y="2359062"/>
            <a:ext cx="2556000" cy="2124000"/>
          </a:xfrm>
          <a:prstGeom prst="rect">
            <a:avLst/>
          </a:prstGeom>
        </p:spPr>
      </p:pic>
      <p:pic>
        <p:nvPicPr>
          <p:cNvPr id="10" name="Image 9"/>
          <p:cNvPicPr preferRelativeResize="0">
            <a:picLocks/>
          </p:cNvPicPr>
          <p:nvPr/>
        </p:nvPicPr>
        <p:blipFill>
          <a:blip r:embed="rId10">
            <a:extLst>
              <a:ext uri="{28A0092B-C50C-407E-A947-70E740481C1C}">
                <a14:useLocalDpi xmlns:a14="http://schemas.microsoft.com/office/drawing/2010/main" val="0"/>
              </a:ext>
            </a:extLst>
          </a:blip>
          <a:stretch>
            <a:fillRect/>
          </a:stretch>
        </p:blipFill>
        <p:spPr>
          <a:xfrm>
            <a:off x="161528" y="2447027"/>
            <a:ext cx="1980000" cy="4194842"/>
          </a:xfrm>
          <a:prstGeom prst="rect">
            <a:avLst/>
          </a:prstGeom>
        </p:spPr>
      </p:pic>
      <p:pic>
        <p:nvPicPr>
          <p:cNvPr id="11" name="Image 10"/>
          <p:cNvPicPr preferRelativeResize="0">
            <a:picLocks/>
          </p:cNvPicPr>
          <p:nvPr/>
        </p:nvPicPr>
        <p:blipFill>
          <a:blip r:embed="rId11">
            <a:extLst>
              <a:ext uri="{28A0092B-C50C-407E-A947-70E740481C1C}">
                <a14:useLocalDpi xmlns:a14="http://schemas.microsoft.com/office/drawing/2010/main" val="0"/>
              </a:ext>
            </a:extLst>
          </a:blip>
          <a:stretch>
            <a:fillRect/>
          </a:stretch>
        </p:blipFill>
        <p:spPr>
          <a:xfrm>
            <a:off x="9647682" y="4580791"/>
            <a:ext cx="2124000" cy="2232000"/>
          </a:xfrm>
          <a:prstGeom prst="rect">
            <a:avLst/>
          </a:prstGeom>
        </p:spPr>
      </p:pic>
      <p:pic>
        <p:nvPicPr>
          <p:cNvPr id="14" name="Image 13"/>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2313536" y="5054992"/>
            <a:ext cx="3492000" cy="1739016"/>
          </a:xfrm>
          <a:prstGeom prst="rect">
            <a:avLst/>
          </a:prstGeom>
        </p:spPr>
      </p:pic>
      <p:pic>
        <p:nvPicPr>
          <p:cNvPr id="15" name="Image 1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6705118" y="4840261"/>
            <a:ext cx="2340000" cy="1795950"/>
          </a:xfrm>
          <a:prstGeom prst="rect">
            <a:avLst/>
          </a:prstGeom>
        </p:spPr>
      </p:pic>
    </p:spTree>
    <p:extLst>
      <p:ext uri="{BB962C8B-B14F-4D97-AF65-F5344CB8AC3E}">
        <p14:creationId xmlns:p14="http://schemas.microsoft.com/office/powerpoint/2010/main" val="42378944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0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204000" cy="6858000"/>
          </a:xfrm>
          <a:prstGeom prst="rect">
            <a:avLst/>
          </a:prstGeom>
        </p:spPr>
      </p:pic>
    </p:spTree>
    <p:extLst>
      <p:ext uri="{BB962C8B-B14F-4D97-AF65-F5344CB8AC3E}">
        <p14:creationId xmlns:p14="http://schemas.microsoft.com/office/powerpoint/2010/main" val="3865039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0000"/>
          </a:xfrm>
          <a:prstGeom prst="rect">
            <a:avLst/>
          </a:prstGeom>
        </p:spPr>
      </p:pic>
      <p:sp>
        <p:nvSpPr>
          <p:cNvPr id="3" name="Rectangle 2"/>
          <p:cNvSpPr/>
          <p:nvPr/>
        </p:nvSpPr>
        <p:spPr>
          <a:xfrm>
            <a:off x="241300" y="419178"/>
            <a:ext cx="6096000" cy="5262979"/>
          </a:xfrm>
          <a:prstGeom prst="rect">
            <a:avLst/>
          </a:prstGeom>
        </p:spPr>
        <p:txBody>
          <a:bodyPr>
            <a:spAutoFit/>
          </a:bodyPr>
          <a:lstStyle/>
          <a:p>
            <a:r>
              <a:rPr lang="fr-FR" sz="2400" b="1" i="0" dirty="0" smtClean="0">
                <a:solidFill>
                  <a:srgbClr val="262729"/>
                </a:solidFill>
                <a:effectLst/>
                <a:latin typeface="Agnes" panose="00000400000000000000" pitchFamily="2" charset="0"/>
              </a:rPr>
              <a:t>Mais pour les Autrichiens, les toutes premières boules à neige ont été inventées en 1905 dans l'atelier viennois de la famille </a:t>
            </a:r>
            <a:r>
              <a:rPr lang="fr-FR" sz="2400" b="1" i="0" dirty="0" err="1" smtClean="0">
                <a:solidFill>
                  <a:srgbClr val="262729"/>
                </a:solidFill>
                <a:effectLst/>
                <a:latin typeface="Agnes" panose="00000400000000000000" pitchFamily="2" charset="0"/>
              </a:rPr>
              <a:t>Perzy</a:t>
            </a:r>
            <a:r>
              <a:rPr lang="fr-FR" sz="2400" b="1" i="0" dirty="0" smtClean="0">
                <a:solidFill>
                  <a:srgbClr val="262729"/>
                </a:solidFill>
                <a:effectLst/>
                <a:latin typeface="Agnes" panose="00000400000000000000" pitchFamily="2" charset="0"/>
              </a:rPr>
              <a:t> "Manufacture historique de boules à neige". À cette époque, le tout premier représentant de la dynastie tentait de fabriquer une lampe destinée aux salles d'opération. Il remplissait d'eau des boules en verre, puis les éclairait à l'aide d'une ampoule. Pour accentuer la luminosité, il y introduisit d'abord du verre pilé, puis de la semoule. En suspension dans l'eau, ces adjuvants ressemblaient à une neige virevoltante. La lampe pour bloc opératoire ne fut jamais achevée, mais un présent original était né.</a:t>
            </a:r>
            <a:endParaRPr lang="fr-FR" sz="2400" b="1" dirty="0">
              <a:latin typeface="Agnes" panose="00000400000000000000" pitchFamily="2" charset="0"/>
            </a:endParaRPr>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8075" y="277196"/>
            <a:ext cx="4210050" cy="6143625"/>
          </a:xfrm>
          <a:prstGeom prst="rect">
            <a:avLst/>
          </a:prstGeom>
        </p:spPr>
      </p:pic>
      <p:sp>
        <p:nvSpPr>
          <p:cNvPr id="6" name="Rectangle 5"/>
          <p:cNvSpPr/>
          <p:nvPr/>
        </p:nvSpPr>
        <p:spPr>
          <a:xfrm>
            <a:off x="8937454" y="5936734"/>
            <a:ext cx="1749197" cy="369332"/>
          </a:xfrm>
          <a:prstGeom prst="rect">
            <a:avLst/>
          </a:prstGeom>
        </p:spPr>
        <p:txBody>
          <a:bodyPr wrap="none">
            <a:spAutoFit/>
          </a:bodyPr>
          <a:lstStyle/>
          <a:p>
            <a:r>
              <a:rPr lang="fr-FR" b="1" i="0" dirty="0" smtClean="0">
                <a:solidFill>
                  <a:schemeClr val="bg1"/>
                </a:solidFill>
                <a:effectLst/>
                <a:latin typeface="Nunito Sans"/>
              </a:rPr>
              <a:t> Erwin </a:t>
            </a:r>
            <a:r>
              <a:rPr lang="fr-FR" b="1" i="0" dirty="0" err="1" smtClean="0">
                <a:solidFill>
                  <a:schemeClr val="bg1"/>
                </a:solidFill>
                <a:effectLst/>
                <a:latin typeface="Nunito Sans"/>
              </a:rPr>
              <a:t>Perzy</a:t>
            </a:r>
            <a:r>
              <a:rPr lang="fr-FR" b="1" i="0" dirty="0" smtClean="0">
                <a:solidFill>
                  <a:schemeClr val="bg1"/>
                </a:solidFill>
                <a:effectLst/>
                <a:latin typeface="Nunito Sans"/>
              </a:rPr>
              <a:t> 1</a:t>
            </a:r>
            <a:endParaRPr lang="fr-FR" b="1" dirty="0">
              <a:solidFill>
                <a:schemeClr val="bg1"/>
              </a:solidFill>
            </a:endParaRPr>
          </a:p>
        </p:txBody>
      </p:sp>
    </p:spTree>
    <p:extLst>
      <p:ext uri="{BB962C8B-B14F-4D97-AF65-F5344CB8AC3E}">
        <p14:creationId xmlns:p14="http://schemas.microsoft.com/office/powerpoint/2010/main" val="11479506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0000"/>
          </a:xfrm>
          <a:prstGeom prst="rect">
            <a:avLst/>
          </a:prstGeom>
        </p:spPr>
      </p:pic>
      <p:sp>
        <p:nvSpPr>
          <p:cNvPr id="3" name="Rectangle 2"/>
          <p:cNvSpPr/>
          <p:nvPr/>
        </p:nvSpPr>
        <p:spPr>
          <a:xfrm>
            <a:off x="457200" y="493236"/>
            <a:ext cx="6096000" cy="5262979"/>
          </a:xfrm>
          <a:prstGeom prst="rect">
            <a:avLst/>
          </a:prstGeom>
        </p:spPr>
        <p:txBody>
          <a:bodyPr>
            <a:spAutoFit/>
          </a:bodyPr>
          <a:lstStyle/>
          <a:p>
            <a:r>
              <a:rPr lang="fr-FR" sz="2400" b="1" i="0" dirty="0" smtClean="0">
                <a:solidFill>
                  <a:srgbClr val="3D3D3D"/>
                </a:solidFill>
                <a:effectLst/>
                <a:latin typeface="Agnes" panose="00000400000000000000" pitchFamily="2" charset="0"/>
              </a:rPr>
              <a:t>Dans notre showroom de 50 m², vous pourrez admirer des boules à neige réalisées sur mesure, découvrir leur processus de fabrication, visiter l'atelier de mon grand-père et vous émerveiller devant une vaste collection de boules à neige anciennes et </a:t>
            </a:r>
            <a:r>
              <a:rPr lang="fr-FR" sz="2400" b="1" i="0" dirty="0" err="1" smtClean="0">
                <a:solidFill>
                  <a:srgbClr val="3D3D3D"/>
                </a:solidFill>
                <a:effectLst/>
                <a:latin typeface="Agnes" panose="00000400000000000000" pitchFamily="2" charset="0"/>
              </a:rPr>
              <a:t>modernes.L</a:t>
            </a:r>
            <a:r>
              <a:rPr lang="fr-FR" sz="2400" b="1" dirty="0" smtClean="0">
                <a:latin typeface="Agnes" panose="00000400000000000000" pitchFamily="2" charset="0"/>
              </a:rPr>
              <a:t> </a:t>
            </a:r>
            <a:r>
              <a:rPr lang="fr-FR" sz="2400" b="1" dirty="0">
                <a:latin typeface="Agnes" panose="00000400000000000000" pitchFamily="2" charset="0"/>
              </a:rPr>
              <a:t>'usine viennoise de boules à neige se trouve dans un vieil immeuble du faubourg d'</a:t>
            </a:r>
            <a:r>
              <a:rPr lang="fr-FR" sz="2400" b="1" dirty="0" err="1">
                <a:latin typeface="Agnes" panose="00000400000000000000" pitchFamily="2" charset="0"/>
              </a:rPr>
              <a:t>Hernals</a:t>
            </a:r>
            <a:r>
              <a:rPr lang="fr-FR" sz="2400" b="1" dirty="0">
                <a:latin typeface="Agnes" panose="00000400000000000000" pitchFamily="2" charset="0"/>
              </a:rPr>
              <a:t>, un arrondissement de la banlieue de Vienne. Environ 200 000 pièces sont fabriquées ici chaque année et livrées à des clients dans le monde entier. Le propriétaire Erwin </a:t>
            </a:r>
            <a:r>
              <a:rPr lang="fr-FR" sz="2400" b="1" dirty="0" err="1">
                <a:latin typeface="Agnes" panose="00000400000000000000" pitchFamily="2" charset="0"/>
              </a:rPr>
              <a:t>Perzy</a:t>
            </a:r>
            <a:r>
              <a:rPr lang="fr-FR" sz="2400" b="1" dirty="0">
                <a:latin typeface="Agnes" panose="00000400000000000000" pitchFamily="2" charset="0"/>
              </a:rPr>
              <a:t> </a:t>
            </a:r>
            <a:r>
              <a:rPr lang="fr-FR" sz="2400" b="1" dirty="0" smtClean="0">
                <a:latin typeface="Agnes" panose="00000400000000000000" pitchFamily="2" charset="0"/>
              </a:rPr>
              <a:t>3</a:t>
            </a:r>
            <a:r>
              <a:rPr lang="fr-FR" sz="2400" b="1" baseline="30000" dirty="0" smtClean="0">
                <a:latin typeface="Agnes" panose="00000400000000000000" pitchFamily="2" charset="0"/>
              </a:rPr>
              <a:t>ème</a:t>
            </a:r>
            <a:r>
              <a:rPr lang="fr-FR" sz="2400" b="1" dirty="0" smtClean="0">
                <a:latin typeface="Agnes" panose="00000400000000000000" pitchFamily="2" charset="0"/>
              </a:rPr>
              <a:t> du nom, </a:t>
            </a:r>
            <a:r>
              <a:rPr lang="fr-FR" sz="2400" b="1" dirty="0">
                <a:latin typeface="Agnes" panose="00000400000000000000" pitchFamily="2" charset="0"/>
              </a:rPr>
              <a:t>invente constamment de nouveaux modèles et est un bricoleur passionné – comme son grand-père</a:t>
            </a:r>
          </a:p>
        </p:txBody>
      </p:sp>
      <p:pic>
        <p:nvPicPr>
          <p:cNvPr id="5" name="Image 4"/>
          <p:cNvPicPr>
            <a:picLocks noChangeAspect="1"/>
          </p:cNvPicPr>
          <p:nvPr/>
        </p:nvPicPr>
        <p:blipFill rotWithShape="1">
          <a:blip r:embed="rId3" cstate="print">
            <a:extLst>
              <a:ext uri="{28A0092B-C50C-407E-A947-70E740481C1C}">
                <a14:useLocalDpi xmlns:a14="http://schemas.microsoft.com/office/drawing/2010/main" val="0"/>
              </a:ext>
            </a:extLst>
          </a:blip>
          <a:srcRect l="15660" b="16441"/>
          <a:stretch/>
        </p:blipFill>
        <p:spPr>
          <a:xfrm>
            <a:off x="6654600" y="3664489"/>
            <a:ext cx="5184000" cy="3005079"/>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54600" y="126025"/>
            <a:ext cx="5184000" cy="3412440"/>
          </a:xfrm>
          <a:prstGeom prst="rect">
            <a:avLst/>
          </a:prstGeom>
        </p:spPr>
      </p:pic>
    </p:spTree>
    <p:extLst>
      <p:ext uri="{BB962C8B-B14F-4D97-AF65-F5344CB8AC3E}">
        <p14:creationId xmlns:p14="http://schemas.microsoft.com/office/powerpoint/2010/main" val="14165191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0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000"/>
            <a:ext cx="12192000" cy="6858000"/>
          </a:xfrm>
          <a:prstGeom prst="rect">
            <a:avLst/>
          </a:prstGeom>
        </p:spPr>
      </p:pic>
    </p:spTree>
    <p:extLst>
      <p:ext uri="{BB962C8B-B14F-4D97-AF65-F5344CB8AC3E}">
        <p14:creationId xmlns:p14="http://schemas.microsoft.com/office/powerpoint/2010/main" val="39316391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0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0" y="17999"/>
            <a:ext cx="5142331" cy="6822001"/>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5758131" y="952768"/>
            <a:ext cx="6840000" cy="4970463"/>
          </a:xfrm>
          <a:prstGeom prst="rect">
            <a:avLst/>
          </a:prstGeom>
        </p:spPr>
      </p:pic>
    </p:spTree>
    <p:extLst>
      <p:ext uri="{BB962C8B-B14F-4D97-AF65-F5344CB8AC3E}">
        <p14:creationId xmlns:p14="http://schemas.microsoft.com/office/powerpoint/2010/main" val="39380855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000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204000" cy="6864750"/>
          </a:xfrm>
          <a:prstGeom prst="rect">
            <a:avLst/>
          </a:prstGeom>
        </p:spPr>
      </p:pic>
    </p:spTree>
    <p:extLst>
      <p:ext uri="{BB962C8B-B14F-4D97-AF65-F5344CB8AC3E}">
        <p14:creationId xmlns:p14="http://schemas.microsoft.com/office/powerpoint/2010/main" val="76335339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0000"/>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b="27823"/>
          <a:stretch/>
        </p:blipFill>
        <p:spPr>
          <a:xfrm>
            <a:off x="0" y="0"/>
            <a:ext cx="6156000" cy="3280500"/>
          </a:xfrm>
          <a:prstGeom prst="rect">
            <a:avLst/>
          </a:prstGeom>
        </p:spPr>
      </p:pic>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60000" y="0"/>
            <a:ext cx="5832000" cy="3280500"/>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419983"/>
            <a:ext cx="6156000" cy="3441823"/>
          </a:xfrm>
          <a:prstGeom prst="rect">
            <a:avLst/>
          </a:prstGeom>
        </p:spPr>
      </p:pic>
      <p:pic>
        <p:nvPicPr>
          <p:cNvPr id="7" name="Imag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60000" y="3426394"/>
            <a:ext cx="5832000" cy="3413606"/>
          </a:xfrm>
          <a:prstGeom prst="rect">
            <a:avLst/>
          </a:prstGeom>
        </p:spPr>
      </p:pic>
    </p:spTree>
    <p:extLst>
      <p:ext uri="{BB962C8B-B14F-4D97-AF65-F5344CB8AC3E}">
        <p14:creationId xmlns:p14="http://schemas.microsoft.com/office/powerpoint/2010/main" val="34170127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0000"/>
          </a:xfrm>
          <a:prstGeom prst="rect">
            <a:avLst/>
          </a:prstGeom>
        </p:spPr>
      </p:pic>
      <p:sp>
        <p:nvSpPr>
          <p:cNvPr id="3" name="Rectangle 2"/>
          <p:cNvSpPr/>
          <p:nvPr/>
        </p:nvSpPr>
        <p:spPr>
          <a:xfrm>
            <a:off x="482600" y="1247339"/>
            <a:ext cx="6096000" cy="3785652"/>
          </a:xfrm>
          <a:prstGeom prst="rect">
            <a:avLst/>
          </a:prstGeom>
        </p:spPr>
        <p:txBody>
          <a:bodyPr>
            <a:spAutoFit/>
          </a:bodyPr>
          <a:lstStyle/>
          <a:p>
            <a:r>
              <a:rPr lang="fr-FR" sz="2400" b="1" i="0" dirty="0" smtClean="0">
                <a:solidFill>
                  <a:srgbClr val="262729"/>
                </a:solidFill>
                <a:effectLst/>
                <a:latin typeface="Agnes" panose="00000400000000000000" pitchFamily="2" charset="0"/>
              </a:rPr>
              <a:t>L'entreprise familiale viennoise fabrique toujours toutes ses boules à neige à la main. Toutefois, il y a longtemps que la semoule ne sert plus à fabriquer la neige artificielle. Pendant un temps, elle a été remplacée par un mélange de cire solide et de poudre de magnésium, mais elle ne résistait pas à la chaleur. Quel est le secret de "Dame Hiver" et de quoi est composée la neige artificielle ? Erwin </a:t>
            </a:r>
            <a:r>
              <a:rPr lang="fr-FR" sz="2400" b="1" i="0" dirty="0" err="1" smtClean="0">
                <a:solidFill>
                  <a:srgbClr val="262729"/>
                </a:solidFill>
                <a:effectLst/>
                <a:latin typeface="Agnes" panose="00000400000000000000" pitchFamily="2" charset="0"/>
              </a:rPr>
              <a:t>Perzy</a:t>
            </a:r>
            <a:r>
              <a:rPr lang="fr-FR" sz="2400" b="1" i="0" dirty="0" smtClean="0">
                <a:solidFill>
                  <a:srgbClr val="262729"/>
                </a:solidFill>
                <a:effectLst/>
                <a:latin typeface="Agnes" panose="00000400000000000000" pitchFamily="2" charset="0"/>
              </a:rPr>
              <a:t> petit-fils préfère garder le silence : "</a:t>
            </a:r>
            <a:r>
              <a:rPr lang="fr-FR" sz="2400" b="1" i="1" dirty="0" smtClean="0">
                <a:solidFill>
                  <a:srgbClr val="262729"/>
                </a:solidFill>
                <a:effectLst/>
                <a:latin typeface="Agnes" panose="00000400000000000000" pitchFamily="2" charset="0"/>
              </a:rPr>
              <a:t>C'est un secret de fabrication !</a:t>
            </a:r>
            <a:endParaRPr lang="fr-FR" sz="2400" b="1" dirty="0">
              <a:latin typeface="Agnes" panose="00000400000000000000" pitchFamily="2" charset="0"/>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1200" y="673270"/>
            <a:ext cx="4212000" cy="5750180"/>
          </a:xfrm>
          <a:prstGeom prst="rect">
            <a:avLst/>
          </a:prstGeom>
        </p:spPr>
      </p:pic>
    </p:spTree>
    <p:extLst>
      <p:ext uri="{BB962C8B-B14F-4D97-AF65-F5344CB8AC3E}">
        <p14:creationId xmlns:p14="http://schemas.microsoft.com/office/powerpoint/2010/main" val="9243410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40000"/>
          </a:xfrm>
          <a:prstGeom prst="rect">
            <a:avLst/>
          </a:prstGeom>
        </p:spPr>
      </p:pic>
      <p:pic>
        <p:nvPicPr>
          <p:cNvPr id="4" name="Image 3"/>
          <p:cNvPicPr>
            <a:picLocks noChangeAspect="1"/>
          </p:cNvPicPr>
          <p:nvPr/>
        </p:nvPicPr>
        <p:blipFill rotWithShape="1">
          <a:blip r:embed="rId3">
            <a:extLst>
              <a:ext uri="{28A0092B-C50C-407E-A947-70E740481C1C}">
                <a14:useLocalDpi xmlns:a14="http://schemas.microsoft.com/office/drawing/2010/main" val="0"/>
              </a:ext>
            </a:extLst>
          </a:blip>
          <a:srcRect l="1605" r="1872" b="1482"/>
          <a:stretch/>
        </p:blipFill>
        <p:spPr>
          <a:xfrm>
            <a:off x="0" y="0"/>
            <a:ext cx="12192000" cy="685800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56638" y="5064700"/>
            <a:ext cx="1140023" cy="1268476"/>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5000" y="4840287"/>
            <a:ext cx="3096000" cy="1511717"/>
          </a:xfrm>
          <a:prstGeom prst="rect">
            <a:avLst/>
          </a:prstGeom>
        </p:spPr>
      </p:pic>
      <p:sp>
        <p:nvSpPr>
          <p:cNvPr id="7" name="ZoneTexte 6"/>
          <p:cNvSpPr txBox="1"/>
          <p:nvPr/>
        </p:nvSpPr>
        <p:spPr>
          <a:xfrm>
            <a:off x="5422900" y="5933066"/>
            <a:ext cx="3746500" cy="400110"/>
          </a:xfrm>
          <a:prstGeom prst="rect">
            <a:avLst/>
          </a:prstGeom>
          <a:noFill/>
        </p:spPr>
        <p:txBody>
          <a:bodyPr wrap="square" rtlCol="0">
            <a:spAutoFit/>
          </a:bodyPr>
          <a:lstStyle/>
          <a:p>
            <a:r>
              <a:rPr lang="fr-FR" sz="2000" b="1" dirty="0" smtClean="0">
                <a:solidFill>
                  <a:schemeClr val="bg1"/>
                </a:solidFill>
              </a:rPr>
              <a:t>Commentaires et images du NET</a:t>
            </a:r>
            <a:r>
              <a:rPr lang="fr-FR" b="1" dirty="0" smtClean="0">
                <a:solidFill>
                  <a:schemeClr val="bg1"/>
                </a:solidFill>
              </a:rPr>
              <a:t>:</a:t>
            </a:r>
            <a:endParaRPr lang="fr-FR" b="1" dirty="0">
              <a:solidFill>
                <a:schemeClr val="bg1"/>
              </a:solidFill>
            </a:endParaRPr>
          </a:p>
        </p:txBody>
      </p:sp>
    </p:spTree>
    <p:extLst>
      <p:ext uri="{BB962C8B-B14F-4D97-AF65-F5344CB8AC3E}">
        <p14:creationId xmlns:p14="http://schemas.microsoft.com/office/powerpoint/2010/main" val="920054103"/>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634</TotalTime>
  <Words>844</Words>
  <Application>Microsoft Office PowerPoint</Application>
  <PresentationFormat>Grand écran</PresentationFormat>
  <Paragraphs>17</Paragraphs>
  <Slides>17</Slides>
  <Notes>0</Notes>
  <HiddenSlides>0</HiddenSlides>
  <MMClips>1</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17</vt:i4>
      </vt:variant>
    </vt:vector>
  </HeadingPairs>
  <TitlesOfParts>
    <vt:vector size="26" baseType="lpstr">
      <vt:lpstr>Agnes</vt:lpstr>
      <vt:lpstr>Agnes-Xbold</vt:lpstr>
      <vt:lpstr>Arial</vt:lpstr>
      <vt:lpstr>Calibri</vt:lpstr>
      <vt:lpstr>Calibri Light</vt:lpstr>
      <vt:lpstr>Nunito Sans</vt:lpstr>
      <vt:lpstr>OpenSansCondensed</vt:lpstr>
      <vt:lpstr>system-ui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13</cp:revision>
  <dcterms:created xsi:type="dcterms:W3CDTF">2026-01-18T09:12:16Z</dcterms:created>
  <dcterms:modified xsi:type="dcterms:W3CDTF">2026-01-18T19:47:19Z</dcterms:modified>
</cp:coreProperties>
</file>