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gC7uY+6YQKhlHn4wygTrg" hashData="v5I3rTOE/0cYNbcssyWpK8hvWy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92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AC4F3-F945-4C0D-943A-0AA6C20B0C94}" type="datetimeFigureOut">
              <a:rPr lang="fr-FR" smtClean="0"/>
              <a:pPr/>
              <a:t>29/03/2025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66D03-AF13-4D44-A596-AAAF14A73BF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vu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00034" y="428604"/>
            <a:ext cx="2857520" cy="584775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3200" b="1" dirty="0" smtClean="0">
                <a:ln/>
                <a:gradFill flip="none" rotWithShape="1">
                  <a:gsLst>
                    <a:gs pos="0">
                      <a:schemeClr val="accent3">
                        <a:shade val="30000"/>
                        <a:satMod val="115000"/>
                      </a:schemeClr>
                    </a:gs>
                    <a:gs pos="50000">
                      <a:schemeClr val="accent3"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shade val="100000"/>
                        <a:satMod val="115000"/>
                      </a:schemeClr>
                    </a:gs>
                  </a:gsLst>
                  <a:lin ang="8100000" scaled="1"/>
                  <a:tileRect/>
                </a:gradFill>
                <a:latin typeface="Monotype Corsiva" pitchFamily="66" charset="0"/>
              </a:rPr>
              <a:t>A L K M A R R </a:t>
            </a:r>
            <a:endParaRPr lang="fr-FR" sz="3200" b="1" dirty="0">
              <a:ln/>
              <a:gradFill flip="none" rotWithShape="1">
                <a:gsLst>
                  <a:gs pos="0">
                    <a:schemeClr val="accent3">
                      <a:shade val="30000"/>
                      <a:satMod val="115000"/>
                    </a:schemeClr>
                  </a:gs>
                  <a:gs pos="50000">
                    <a:schemeClr val="accent3">
                      <a:shade val="67500"/>
                      <a:satMod val="115000"/>
                    </a:schemeClr>
                  </a:gs>
                  <a:gs pos="100000">
                    <a:schemeClr val="accent3">
                      <a:shade val="100000"/>
                      <a:satMod val="115000"/>
                    </a:schemeClr>
                  </a:gs>
                </a:gsLst>
                <a:lin ang="8100000" scaled="1"/>
                <a:tileRect/>
              </a:gradFill>
              <a:latin typeface="Monotype Corsiva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643570" y="428604"/>
            <a:ext cx="3500430" cy="500066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2800" b="1" dirty="0" smtClean="0">
                <a:ln/>
                <a:gradFill flip="none" rotWithShape="1">
                  <a:gsLst>
                    <a:gs pos="0">
                      <a:schemeClr val="accent3">
                        <a:shade val="30000"/>
                        <a:satMod val="115000"/>
                      </a:schemeClr>
                    </a:gs>
                    <a:gs pos="50000">
                      <a:schemeClr val="accent3"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atin typeface="Monotype Corsiva" pitchFamily="66" charset="0"/>
              </a:rPr>
              <a:t>P A Y S   B A S </a:t>
            </a:r>
            <a:endParaRPr lang="fr-FR" sz="2800" b="1" dirty="0">
              <a:ln/>
              <a:gradFill flip="none" rotWithShape="1">
                <a:gsLst>
                  <a:gs pos="0">
                    <a:schemeClr val="accent3">
                      <a:shade val="30000"/>
                      <a:satMod val="115000"/>
                    </a:schemeClr>
                  </a:gs>
                  <a:gs pos="50000">
                    <a:schemeClr val="accent3">
                      <a:shade val="67500"/>
                      <a:satMod val="115000"/>
                    </a:schemeClr>
                  </a:gs>
                  <a:gs pos="100000">
                    <a:schemeClr val="accent3">
                      <a:shade val="100000"/>
                      <a:satMod val="115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15000">
    <p:sndAc>
      <p:stSnd>
        <p:snd r:embed="rId2" name="(HD 720p) Autumn Rose by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29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Monotype Corsiva" pitchFamily="66" charset="0"/>
              </a:rPr>
              <a:t>Situé à environ 40 minutes de train de la gare d’Amsterdam </a:t>
            </a:r>
            <a:r>
              <a:rPr lang="fr-FR" sz="2400" dirty="0" err="1" smtClean="0">
                <a:latin typeface="Monotype Corsiva" pitchFamily="66" charset="0"/>
              </a:rPr>
              <a:t>Centraal</a:t>
            </a:r>
            <a:r>
              <a:rPr lang="fr-FR" sz="2400" dirty="0" smtClean="0">
                <a:latin typeface="Monotype Corsiva" pitchFamily="66" charset="0"/>
              </a:rPr>
              <a:t>, Alkmaar est une jolie ville typique des Pays-Bas avec ses maisons en briques et ses canaux</a:t>
            </a:r>
            <a:endParaRPr lang="fr-FR" sz="2400" dirty="0">
              <a:latin typeface="Monotype Corsiva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357298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Monotype Corsiva" pitchFamily="66" charset="0"/>
              </a:rPr>
              <a:t>Comme la plupart des villes des Pays-Bas, le centre-ville d’Alkmaar est sillonné de canaux. Son centre-ville est entouré par une sorte de digue protectrice que l’on peut franchir en passant par quelques ponts.</a:t>
            </a:r>
            <a:endParaRPr lang="fr-FR" sz="2400" dirty="0">
              <a:latin typeface="Monotype Corsiva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2571744"/>
            <a:ext cx="9144000" cy="3857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Monotype Corsiva" pitchFamily="66" charset="0"/>
              </a:rPr>
              <a:t>Le Musée </a:t>
            </a:r>
            <a:r>
              <a:rPr lang="fr-FR" sz="2400" dirty="0" err="1" smtClean="0">
                <a:latin typeface="Monotype Corsiva" pitchFamily="66" charset="0"/>
              </a:rPr>
              <a:t>Stedelijkest</a:t>
            </a:r>
            <a:r>
              <a:rPr lang="fr-FR" sz="2400" dirty="0" smtClean="0">
                <a:latin typeface="Monotype Corsiva" pitchFamily="66" charset="0"/>
              </a:rPr>
              <a:t> le plus important musée d’Alkmaar .Au sous-sol vous trouverez une exposition permanente autour de l’histoire de la ville d’Alkmaar. Vous pourrez y admirer de très belles</a:t>
            </a:r>
            <a:r>
              <a:rPr lang="fr-FR" sz="2400" b="1" dirty="0" smtClean="0">
                <a:latin typeface="Monotype Corsiva" pitchFamily="66" charset="0"/>
              </a:rPr>
              <a:t> </a:t>
            </a:r>
            <a:r>
              <a:rPr lang="fr-FR" sz="2400" dirty="0" smtClean="0">
                <a:latin typeface="Monotype Corsiva" pitchFamily="66" charset="0"/>
              </a:rPr>
              <a:t>toiles datant de l’Age d’Or des Pays-Bas et découvrir des peintres de la région tels que Caesar Van </a:t>
            </a:r>
            <a:r>
              <a:rPr lang="fr-FR" sz="2400" dirty="0" err="1" smtClean="0">
                <a:latin typeface="Monotype Corsiva" pitchFamily="66" charset="0"/>
              </a:rPr>
              <a:t>Everdigen</a:t>
            </a:r>
            <a:r>
              <a:rPr lang="fr-FR" sz="2400" dirty="0" smtClean="0">
                <a:latin typeface="Monotype Corsiva" pitchFamily="66" charset="0"/>
              </a:rPr>
              <a:t> ou encore de Van der </a:t>
            </a:r>
            <a:r>
              <a:rPr lang="fr-FR" sz="2400" dirty="0" err="1" smtClean="0">
                <a:latin typeface="Monotype Corsiva" pitchFamily="66" charset="0"/>
              </a:rPr>
              <a:t>Heck</a:t>
            </a:r>
            <a:r>
              <a:rPr lang="fr-FR" sz="2400" dirty="0" smtClean="0">
                <a:latin typeface="Monotype Corsiva" pitchFamily="66" charset="0"/>
              </a:rPr>
              <a:t>. On découvre également une page importante de l’histoire d’Alkmaar : le siège de la ville en 1573 pendant un conflit qui opposa la couronne d’Espagne qui contrôlait alors les Pays-Bas aux insurgés néerlandais.</a:t>
            </a:r>
          </a:p>
          <a:p>
            <a:endParaRPr lang="fr-FR" dirty="0"/>
          </a:p>
          <a:p>
            <a:endParaRPr lang="fr-FR" dirty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0" y="542926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Monotype Corsiva" pitchFamily="66" charset="0"/>
              </a:rPr>
              <a:t>A l’étage, vous découvrirez des peintures plus modernes datant du</a:t>
            </a:r>
            <a:r>
              <a:rPr lang="fr-FR" sz="2400" b="1" dirty="0" smtClean="0">
                <a:latin typeface="Monotype Corsiva" pitchFamily="66" charset="0"/>
              </a:rPr>
              <a:t> </a:t>
            </a:r>
            <a:r>
              <a:rPr lang="fr-FR" sz="2400" dirty="0" smtClean="0">
                <a:latin typeface="Monotype Corsiva" pitchFamily="66" charset="0"/>
              </a:rPr>
              <a:t>mouvement de l’Ecole de Bergen, un village situé près d’Alkmaar. Il s’agit de peintures du début du 20ème siècle inspiré par les mouvements expressionnistes et cubistes.</a:t>
            </a:r>
            <a:endParaRPr lang="fr-FR" sz="2400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l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eglise1.jp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eglise st laurent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eglise in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000"/>
                            </p:stCondLst>
                            <p:childTnLst>
                              <p:par>
                                <p:cTn id="31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in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canal (2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4" name="Image 3" descr="canal centre ville églis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7143776"/>
          </a:xfrm>
          <a:prstGeom prst="rect">
            <a:avLst/>
          </a:prstGeom>
        </p:spPr>
      </p:pic>
      <p:pic>
        <p:nvPicPr>
          <p:cNvPr id="5" name="Image 4" descr="canal centre ville eglise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7286652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l centre ville eglis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286652"/>
          </a:xfrm>
          <a:prstGeom prst="rect">
            <a:avLst/>
          </a:prstGeom>
        </p:spPr>
      </p:pic>
      <p:pic>
        <p:nvPicPr>
          <p:cNvPr id="3" name="Image 2" descr="canal centre ville bateau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572404"/>
          </a:xfrm>
          <a:prstGeom prst="rect">
            <a:avLst/>
          </a:prstGeom>
        </p:spPr>
      </p:pic>
      <p:pic>
        <p:nvPicPr>
          <p:cNvPr id="7" name="Image 6" descr="canal centre ville bateau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215214"/>
          </a:xfrm>
          <a:prstGeom prst="rect">
            <a:avLst/>
          </a:prstGeom>
        </p:spPr>
      </p:pic>
      <p:pic>
        <p:nvPicPr>
          <p:cNvPr id="8" name="Image 7" descr="canal centre ville pon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7500966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l centre ville po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500966"/>
          </a:xfrm>
          <a:prstGeom prst="rect">
            <a:avLst/>
          </a:prstGeom>
        </p:spPr>
      </p:pic>
      <p:pic>
        <p:nvPicPr>
          <p:cNvPr id="3" name="Image 2" descr="canal centre ville pont couleu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215214"/>
          </a:xfrm>
          <a:prstGeom prst="rect">
            <a:avLst/>
          </a:prstGeom>
        </p:spPr>
      </p:pic>
      <p:pic>
        <p:nvPicPr>
          <p:cNvPr id="4" name="Image 3" descr="canal centre ville pont couleur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7572404"/>
          </a:xfrm>
          <a:prstGeom prst="rect">
            <a:avLst/>
          </a:prstGeom>
        </p:spPr>
      </p:pic>
      <p:pic>
        <p:nvPicPr>
          <p:cNvPr id="5" name="Image 4" descr="canal bateaux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7286652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nal bateau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7286652"/>
          </a:xfrm>
          <a:prstGeom prst="rect">
            <a:avLst/>
          </a:prstGeom>
        </p:spPr>
      </p:pic>
      <p:pic>
        <p:nvPicPr>
          <p:cNvPr id="3" name="Image 2" descr="canal centre ville8.jpg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>
            <a:off x="0" y="0"/>
            <a:ext cx="9144000" cy="7429528"/>
          </a:xfrm>
          <a:prstGeom prst="rect">
            <a:avLst/>
          </a:prstGeom>
        </p:spPr>
      </p:pic>
      <p:pic>
        <p:nvPicPr>
          <p:cNvPr id="4" name="Image 3" descr="moulin bateau.jpg"/>
          <p:cNvPicPr>
            <a:picLocks noChangeAspect="1"/>
          </p:cNvPicPr>
          <p:nvPr/>
        </p:nvPicPr>
        <p:blipFill>
          <a:blip r:embed="rId5">
            <a:lum bright="20000"/>
          </a:blip>
          <a:stretch>
            <a:fillRect/>
          </a:stretch>
        </p:blipFill>
        <p:spPr>
          <a:xfrm>
            <a:off x="0" y="0"/>
            <a:ext cx="9144000" cy="7429528"/>
          </a:xfrm>
          <a:prstGeom prst="rect">
            <a:avLst/>
          </a:prstGeom>
        </p:spPr>
      </p:pic>
      <p:pic>
        <p:nvPicPr>
          <p:cNvPr id="5" name="Image 4" descr="moulin bateau1.jpg"/>
          <p:cNvPicPr>
            <a:picLocks noChangeAspect="1"/>
          </p:cNvPicPr>
          <p:nvPr/>
        </p:nvPicPr>
        <p:blipFill>
          <a:blip r:embed="rId6">
            <a:lum bright="20000"/>
          </a:blip>
          <a:stretch>
            <a:fillRect/>
          </a:stretch>
        </p:blipFill>
        <p:spPr>
          <a:xfrm>
            <a:off x="0" y="0"/>
            <a:ext cx="9144000" cy="7429528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ulin bateau1.jp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0" y="0"/>
            <a:ext cx="9144000" cy="7429528"/>
          </a:xfrm>
          <a:prstGeom prst="rect">
            <a:avLst/>
          </a:prstGeom>
        </p:spPr>
      </p:pic>
      <p:pic>
        <p:nvPicPr>
          <p:cNvPr id="3" name="Image 2" descr="moulin4.jpg"/>
          <p:cNvPicPr>
            <a:picLocks noChangeAspect="1"/>
          </p:cNvPicPr>
          <p:nvPr/>
        </p:nvPicPr>
        <p:blipFill>
          <a:blip r:embed="rId4">
            <a:lum bright="20000"/>
          </a:blip>
          <a:stretch>
            <a:fillRect/>
          </a:stretch>
        </p:blipFill>
        <p:spPr>
          <a:xfrm>
            <a:off x="0" y="0"/>
            <a:ext cx="9144000" cy="7429528"/>
          </a:xfrm>
          <a:prstGeom prst="rect">
            <a:avLst/>
          </a:prstGeom>
        </p:spPr>
      </p:pic>
      <p:pic>
        <p:nvPicPr>
          <p:cNvPr id="4" name="Image 3" descr="moulin16.jpg"/>
          <p:cNvPicPr>
            <a:picLocks noChangeAspect="1"/>
          </p:cNvPicPr>
          <p:nvPr/>
        </p:nvPicPr>
        <p:blipFill>
          <a:blip r:embed="rId5">
            <a:lum bright="20000"/>
          </a:blip>
          <a:stretch>
            <a:fillRect/>
          </a:stretch>
        </p:blipFill>
        <p:spPr>
          <a:xfrm>
            <a:off x="0" y="0"/>
            <a:ext cx="9144000" cy="7143776"/>
          </a:xfrm>
          <a:prstGeom prst="rect">
            <a:avLst/>
          </a:prstGeom>
        </p:spPr>
      </p:pic>
      <p:pic>
        <p:nvPicPr>
          <p:cNvPr id="5" name="Image 4" descr="port batiment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ort batim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boutique swe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est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esto poisson.jpg"/>
          <p:cNvPicPr>
            <a:picLocks noChangeAspect="1"/>
          </p:cNvPicPr>
          <p:nvPr/>
        </p:nvPicPr>
        <p:blipFill>
          <a:blip r:embed="rId5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sto poisson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esto dessert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fromag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fromage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0"/>
                            </p:stCondLst>
                            <p:childTnLst>
                              <p:par>
                                <p:cTn id="31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o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fromage marché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musé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musee 1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6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usee 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musée4.jpg"/>
          <p:cNvPicPr>
            <a:picLocks noChangeAspect="1"/>
          </p:cNvPicPr>
          <p:nvPr/>
        </p:nvPicPr>
        <p:blipFill>
          <a:blip r:embed="rId3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musée1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rue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27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u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ru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rue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000100" y="6334780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latin typeface="Lucida Handwriting" pitchFamily="66" charset="0"/>
              </a:rPr>
              <a:t>B Y N I K Y</a:t>
            </a:r>
            <a:endParaRPr lang="fr-FR" sz="2800" dirty="0">
              <a:latin typeface="Lucida Handwriting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429256" y="6396335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Lucida Handwriting" pitchFamily="66" charset="0"/>
              </a:rPr>
              <a:t>Photos du net</a:t>
            </a:r>
            <a:endParaRPr lang="fr-FR" sz="2400" dirty="0"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219</Words>
  <Application>Microsoft Office PowerPoint</Application>
  <PresentationFormat>Affichage à l'écran (4:3)</PresentationFormat>
  <Paragraphs>10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Niky</dc:creator>
  <cp:lastModifiedBy>Niky</cp:lastModifiedBy>
  <cp:revision>6</cp:revision>
  <dcterms:created xsi:type="dcterms:W3CDTF">2025-03-22T00:29:30Z</dcterms:created>
  <dcterms:modified xsi:type="dcterms:W3CDTF">2025-03-29T15:50:25Z</dcterms:modified>
</cp:coreProperties>
</file>