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9" r:id="rId2"/>
    <p:sldId id="256" r:id="rId3"/>
    <p:sldId id="257" r:id="rId4"/>
    <p:sldId id="258" r:id="rId5"/>
    <p:sldId id="259" r:id="rId6"/>
    <p:sldId id="260" r:id="rId7"/>
    <p:sldId id="261" r:id="rId8"/>
    <p:sldId id="278" r:id="rId9"/>
    <p:sldId id="264" r:id="rId10"/>
    <p:sldId id="263" r:id="rId11"/>
    <p:sldId id="262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7556500" cy="10693400"/>
  <p:notesSz cx="7556500" cy="10693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D6B7D6-2B3D-4A9C-A6A0-C1B55ECD4691}" v="4" dt="2025-12-29T11:51:16.08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3330" y="2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an-Yves FRASELLE" userId="d4905ef52d95a4c9" providerId="LiveId" clId="{DD583DD4-F59B-42E9-AB80-F5AC8C409B6D}"/>
    <pc:docChg chg="undo custSel addSld modSld sldOrd">
      <pc:chgData name="Jean-Yves FRASELLE" userId="d4905ef52d95a4c9" providerId="LiveId" clId="{DD583DD4-F59B-42E9-AB80-F5AC8C409B6D}" dt="2025-12-29T11:53:20.327" v="118" actId="1076"/>
      <pc:docMkLst>
        <pc:docMk/>
      </pc:docMkLst>
      <pc:sldChg chg="addSp delSp modSp new mod ord">
        <pc:chgData name="Jean-Yves FRASELLE" userId="d4905ef52d95a4c9" providerId="LiveId" clId="{DD583DD4-F59B-42E9-AB80-F5AC8C409B6D}" dt="2025-12-29T11:53:20.327" v="118" actId="1076"/>
        <pc:sldMkLst>
          <pc:docMk/>
          <pc:sldMk cId="2198697900" sldId="279"/>
        </pc:sldMkLst>
        <pc:spChg chg="add mod">
          <ac:chgData name="Jean-Yves FRASELLE" userId="d4905ef52d95a4c9" providerId="LiveId" clId="{DD583DD4-F59B-42E9-AB80-F5AC8C409B6D}" dt="2025-12-29T11:53:20.327" v="118" actId="1076"/>
          <ac:spMkLst>
            <pc:docMk/>
            <pc:sldMk cId="2198697900" sldId="279"/>
            <ac:spMk id="3" creationId="{B6ECCF04-87E9-2A36-3D9E-11D415B31D38}"/>
          </ac:spMkLst>
        </pc:spChg>
        <pc:spChg chg="mod">
          <ac:chgData name="Jean-Yves FRASELLE" userId="d4905ef52d95a4c9" providerId="LiveId" clId="{DD583DD4-F59B-42E9-AB80-F5AC8C409B6D}" dt="2025-12-29T11:48:40.298" v="5"/>
          <ac:spMkLst>
            <pc:docMk/>
            <pc:sldMk cId="2198697900" sldId="279"/>
            <ac:spMk id="5" creationId="{4A7C4F1A-88ED-7D45-3F34-54098C0518A1}"/>
          </ac:spMkLst>
        </pc:spChg>
        <pc:spChg chg="add del">
          <ac:chgData name="Jean-Yves FRASELLE" userId="d4905ef52d95a4c9" providerId="LiveId" clId="{DD583DD4-F59B-42E9-AB80-F5AC8C409B6D}" dt="2025-12-29T11:49:13.328" v="8" actId="22"/>
          <ac:spMkLst>
            <pc:docMk/>
            <pc:sldMk cId="2198697900" sldId="279"/>
            <ac:spMk id="8" creationId="{8E07C1F0-7175-1A74-F452-4FB3CDEB1641}"/>
          </ac:spMkLst>
        </pc:spChg>
        <pc:spChg chg="add mod">
          <ac:chgData name="Jean-Yves FRASELLE" userId="d4905ef52d95a4c9" providerId="LiveId" clId="{DD583DD4-F59B-42E9-AB80-F5AC8C409B6D}" dt="2025-12-29T11:50:01.148" v="13" actId="255"/>
          <ac:spMkLst>
            <pc:docMk/>
            <pc:sldMk cId="2198697900" sldId="279"/>
            <ac:spMk id="9" creationId="{360341C1-B158-E619-10A6-4233F96BA58E}"/>
          </ac:spMkLst>
        </pc:spChg>
        <pc:grpChg chg="add mod">
          <ac:chgData name="Jean-Yves FRASELLE" userId="d4905ef52d95a4c9" providerId="LiveId" clId="{DD583DD4-F59B-42E9-AB80-F5AC8C409B6D}" dt="2025-12-29T11:48:40.298" v="5"/>
          <ac:grpSpMkLst>
            <pc:docMk/>
            <pc:sldMk cId="2198697900" sldId="279"/>
            <ac:grpSpMk id="4" creationId="{7C762A24-89A7-53EA-B10A-76DB506CB17A}"/>
          </ac:grpSpMkLst>
        </pc:grpChg>
        <pc:picChg chg="mod">
          <ac:chgData name="Jean-Yves FRASELLE" userId="d4905ef52d95a4c9" providerId="LiveId" clId="{DD583DD4-F59B-42E9-AB80-F5AC8C409B6D}" dt="2025-12-29T11:48:40.298" v="5"/>
          <ac:picMkLst>
            <pc:docMk/>
            <pc:sldMk cId="2198697900" sldId="279"/>
            <ac:picMk id="6" creationId="{C911E1A3-4711-752B-1B5F-CB9753371D3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5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499097" y="9889665"/>
            <a:ext cx="213359" cy="196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6ECCF04-87E9-2A36-3D9E-11D415B31D38}"/>
              </a:ext>
            </a:extLst>
          </p:cNvPr>
          <p:cNvSpPr txBox="1"/>
          <p:nvPr/>
        </p:nvSpPr>
        <p:spPr>
          <a:xfrm>
            <a:off x="3194770" y="1156954"/>
            <a:ext cx="3781586" cy="1592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5"/>
              </a:spcBef>
            </a:pPr>
            <a:r>
              <a:rPr lang="fr-FR" sz="1800" spc="-10" dirty="0">
                <a:solidFill>
                  <a:srgbClr val="0E4660"/>
                </a:solidFill>
                <a:latin typeface="Trebuchet MS"/>
                <a:cs typeface="Trebuchet MS"/>
              </a:rPr>
              <a:t>FRASELLE JEAN-YVES    TECHNICIEN</a:t>
            </a:r>
            <a:r>
              <a:rPr lang="fr-FR" sz="1800" spc="-204" dirty="0">
                <a:solidFill>
                  <a:srgbClr val="0E4660"/>
                </a:solidFill>
                <a:latin typeface="Trebuchet MS"/>
                <a:cs typeface="Trebuchet MS"/>
              </a:rPr>
              <a:t> </a:t>
            </a:r>
            <a:r>
              <a:rPr lang="fr-FR" sz="1800" spc="-10" dirty="0">
                <a:solidFill>
                  <a:srgbClr val="0E4660"/>
                </a:solidFill>
                <a:latin typeface="Trebuchet MS"/>
                <a:cs typeface="Trebuchet MS"/>
              </a:rPr>
              <a:t>METROLOGUE </a:t>
            </a:r>
            <a:r>
              <a:rPr lang="fr-FR" sz="1800" spc="60" dirty="0">
                <a:solidFill>
                  <a:srgbClr val="0E4660"/>
                </a:solidFill>
                <a:latin typeface="Trebuchet MS"/>
                <a:cs typeface="Trebuchet MS"/>
              </a:rPr>
              <a:t>DANS</a:t>
            </a:r>
            <a:r>
              <a:rPr lang="fr-FR" sz="1800" spc="-210" dirty="0">
                <a:solidFill>
                  <a:srgbClr val="0E4660"/>
                </a:solidFill>
                <a:latin typeface="Trebuchet MS"/>
                <a:cs typeface="Trebuchet MS"/>
              </a:rPr>
              <a:t> </a:t>
            </a:r>
            <a:r>
              <a:rPr lang="fr-FR" sz="1800" spc="-10" dirty="0">
                <a:solidFill>
                  <a:srgbClr val="0E4660"/>
                </a:solidFill>
                <a:latin typeface="Trebuchet MS"/>
                <a:cs typeface="Trebuchet MS"/>
              </a:rPr>
              <a:t>L’INDUSTRIE ALIMENTAIRE PRESENTATION SALON DES METIERS COLLÈGE EMILLE GALLE LEXY</a:t>
            </a:r>
            <a:endParaRPr lang="fr-FR" sz="1800" dirty="0">
              <a:latin typeface="Trebuchet MS"/>
              <a:cs typeface="Trebuchet MS"/>
            </a:endParaRPr>
          </a:p>
        </p:txBody>
      </p:sp>
      <p:grpSp>
        <p:nvGrpSpPr>
          <p:cNvPr id="4" name="object 5">
            <a:extLst>
              <a:ext uri="{FF2B5EF4-FFF2-40B4-BE49-F238E27FC236}">
                <a16:creationId xmlns:a16="http://schemas.microsoft.com/office/drawing/2014/main" id="{7C762A24-89A7-53EA-B10A-76DB506CB17A}"/>
              </a:ext>
            </a:extLst>
          </p:cNvPr>
          <p:cNvGrpSpPr/>
          <p:nvPr/>
        </p:nvGrpSpPr>
        <p:grpSpPr>
          <a:xfrm>
            <a:off x="895032" y="963485"/>
            <a:ext cx="2294255" cy="1939289"/>
            <a:chOff x="895032" y="963485"/>
            <a:chExt cx="2294255" cy="1939289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id="{4A7C4F1A-88ED-7D45-3F34-54098C0518A1}"/>
                </a:ext>
              </a:extLst>
            </p:cNvPr>
            <p:cNvSpPr/>
            <p:nvPr/>
          </p:nvSpPr>
          <p:spPr>
            <a:xfrm>
              <a:off x="899794" y="968247"/>
              <a:ext cx="2284730" cy="1929764"/>
            </a:xfrm>
            <a:custGeom>
              <a:avLst/>
              <a:gdLst/>
              <a:ahLst/>
              <a:cxnLst/>
              <a:rect l="l" t="t" r="r" b="b"/>
              <a:pathLst>
                <a:path w="2284730" h="1929764">
                  <a:moveTo>
                    <a:pt x="0" y="1929765"/>
                  </a:moveTo>
                  <a:lnTo>
                    <a:pt x="2284730" y="1929765"/>
                  </a:lnTo>
                  <a:lnTo>
                    <a:pt x="2284730" y="0"/>
                  </a:lnTo>
                  <a:lnTo>
                    <a:pt x="0" y="0"/>
                  </a:lnTo>
                  <a:lnTo>
                    <a:pt x="0" y="192976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7">
              <a:extLst>
                <a:ext uri="{FF2B5EF4-FFF2-40B4-BE49-F238E27FC236}">
                  <a16:creationId xmlns:a16="http://schemas.microsoft.com/office/drawing/2014/main" id="{C911E1A3-4711-752B-1B5F-CB9753371D3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3576" y="1018539"/>
              <a:ext cx="1947412" cy="1713229"/>
            </a:xfrm>
            <a:prstGeom prst="rect">
              <a:avLst/>
            </a:prstGeom>
          </p:spPr>
        </p:pic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360341C1-B158-E619-10A6-4233F96BA58E}"/>
              </a:ext>
            </a:extLst>
          </p:cNvPr>
          <p:cNvSpPr txBox="1"/>
          <p:nvPr/>
        </p:nvSpPr>
        <p:spPr>
          <a:xfrm>
            <a:off x="577850" y="3594100"/>
            <a:ext cx="56388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b="1" dirty="0"/>
              <a:t>Préambule :</a:t>
            </a:r>
            <a:endParaRPr lang="fr-FR" sz="1400" dirty="0"/>
          </a:p>
          <a:p>
            <a:r>
              <a:rPr lang="fr-FR" sz="1400" dirty="0"/>
              <a:t>Travaillant</a:t>
            </a:r>
            <a:r>
              <a:rPr lang="fr-BE" sz="1400" dirty="0"/>
              <a:t> officiellement depuis l’âge de 20 ans, mon parcours professionnel a réellement commencé dès mes 14 ans, lorsque j’ai commencé à aider mon père, électricien indépendant en bâtiment (BTP). Cette immersion précoce m’a transmis le sens du travail bien fait, de la technique et de la responsabilité.</a:t>
            </a:r>
            <a:endParaRPr lang="fr-FR" sz="1400" dirty="0"/>
          </a:p>
          <a:p>
            <a:r>
              <a:rPr lang="fr-BE" sz="1400" dirty="0"/>
              <a:t>Après mes études en électromécanique et mon service militaire, j’ai débuté ma carrière comme </a:t>
            </a:r>
            <a:r>
              <a:rPr lang="fr-BE" sz="1400" b="1" dirty="0"/>
              <a:t>technicien monteur</a:t>
            </a:r>
            <a:r>
              <a:rPr lang="fr-BE" sz="1400" dirty="0"/>
              <a:t> dans le domaine de la cuisine industrielle, réalisant du montage et du dépannage d’équipements professionnels.</a:t>
            </a:r>
            <a:endParaRPr lang="fr-FR" sz="1400" dirty="0"/>
          </a:p>
          <a:p>
            <a:r>
              <a:rPr lang="fr-BE" sz="1400" dirty="0"/>
              <a:t>Je me suis ensuite orienté vers l’industrie alimentaire en tant que </a:t>
            </a:r>
            <a:r>
              <a:rPr lang="fr-BE" sz="1400" b="1" dirty="0"/>
              <a:t>technicien de maintenance</a:t>
            </a:r>
            <a:r>
              <a:rPr lang="fr-BE" sz="1400" dirty="0"/>
              <a:t>, où j’ai développé de solides compétences en électromécanique, en diagnostic et en entretien d’équipements de production.</a:t>
            </a:r>
            <a:endParaRPr lang="fr-FR" sz="1400" dirty="0"/>
          </a:p>
          <a:p>
            <a:r>
              <a:rPr lang="fr-BE" sz="1400" dirty="0"/>
              <a:t>Par la suite, j’ai rejoint </a:t>
            </a:r>
            <a:r>
              <a:rPr lang="fr-BE" sz="1400" b="1" dirty="0"/>
              <a:t>Ferrero</a:t>
            </a:r>
            <a:r>
              <a:rPr lang="fr-BE" sz="1400" dirty="0"/>
              <a:t>, où j’ai travaillé pendant 20 ans comme technicien électro. Cette longue expérience m’a permis de renforcer mon expertise en installations industrielles, en électricité et en fiabilité des équipements.</a:t>
            </a:r>
            <a:endParaRPr lang="fr-FR" sz="1400" dirty="0"/>
          </a:p>
          <a:p>
            <a:r>
              <a:rPr lang="fr-BE" sz="1400" dirty="0"/>
              <a:t>Depuis plus de 10 ans, j’exerce la fonction de </a:t>
            </a:r>
            <a:r>
              <a:rPr lang="fr-BE" sz="1400" b="1" dirty="0"/>
              <a:t>Technicien Métrologue</a:t>
            </a:r>
            <a:r>
              <a:rPr lang="fr-BE" sz="1400" dirty="0"/>
              <a:t>, un rôle qui requiert rigueur, précision et maîtrise des instruments de mesure, et qui constitue aujourd’hui le cœur de mon savoir‑faire.</a:t>
            </a:r>
            <a:endParaRPr lang="fr-FR" sz="1400" dirty="0"/>
          </a:p>
          <a:p>
            <a:r>
              <a:rPr lang="fr-BE" sz="1400" dirty="0"/>
              <a:t>Avec plus de 30 ans d’expérience dans le domaine technique, je mets chaque jour mes compétences au service de la qualité, de la sécurité et de la performance des installations.</a:t>
            </a:r>
            <a:endParaRPr lang="fr-FR" sz="14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8697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794" y="899794"/>
            <a:ext cx="3657600" cy="30003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9794" y="4596383"/>
            <a:ext cx="4686300" cy="390486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794" y="899794"/>
            <a:ext cx="3524250" cy="33908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9794" y="4405883"/>
            <a:ext cx="5760720" cy="432041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99794" y="928369"/>
            <a:ext cx="3219450" cy="5686425"/>
            <a:chOff x="899794" y="928369"/>
            <a:chExt cx="3219450" cy="56864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9794" y="928369"/>
              <a:ext cx="3219450" cy="56864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90599" y="3133724"/>
              <a:ext cx="838200" cy="333375"/>
            </a:xfrm>
            <a:custGeom>
              <a:avLst/>
              <a:gdLst/>
              <a:ahLst/>
              <a:cxnLst/>
              <a:rect l="l" t="t" r="r" b="b"/>
              <a:pathLst>
                <a:path w="838200" h="333375">
                  <a:moveTo>
                    <a:pt x="838200" y="0"/>
                  </a:moveTo>
                  <a:lnTo>
                    <a:pt x="0" y="0"/>
                  </a:lnTo>
                  <a:lnTo>
                    <a:pt x="0" y="333375"/>
                  </a:lnTo>
                  <a:lnTo>
                    <a:pt x="838200" y="333375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90599" y="3133724"/>
              <a:ext cx="838200" cy="333375"/>
            </a:xfrm>
            <a:custGeom>
              <a:avLst/>
              <a:gdLst/>
              <a:ahLst/>
              <a:cxnLst/>
              <a:rect l="l" t="t" r="r" b="b"/>
              <a:pathLst>
                <a:path w="838200" h="333375">
                  <a:moveTo>
                    <a:pt x="0" y="333375"/>
                  </a:moveTo>
                  <a:lnTo>
                    <a:pt x="838200" y="333375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333375"/>
                  </a:lnTo>
                  <a:close/>
                </a:path>
              </a:pathLst>
            </a:custGeom>
            <a:ln w="1270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33575" y="1019174"/>
              <a:ext cx="552450" cy="285750"/>
            </a:xfrm>
            <a:custGeom>
              <a:avLst/>
              <a:gdLst/>
              <a:ahLst/>
              <a:cxnLst/>
              <a:rect l="l" t="t" r="r" b="b"/>
              <a:pathLst>
                <a:path w="552450" h="285750">
                  <a:moveTo>
                    <a:pt x="552450" y="0"/>
                  </a:moveTo>
                  <a:lnTo>
                    <a:pt x="0" y="0"/>
                  </a:lnTo>
                  <a:lnTo>
                    <a:pt x="0" y="285750"/>
                  </a:lnTo>
                  <a:lnTo>
                    <a:pt x="552450" y="285750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33575" y="1019174"/>
              <a:ext cx="552450" cy="285750"/>
            </a:xfrm>
            <a:custGeom>
              <a:avLst/>
              <a:gdLst/>
              <a:ahLst/>
              <a:cxnLst/>
              <a:rect l="l" t="t" r="r" b="b"/>
              <a:pathLst>
                <a:path w="552450" h="285750">
                  <a:moveTo>
                    <a:pt x="0" y="285750"/>
                  </a:moveTo>
                  <a:lnTo>
                    <a:pt x="552450" y="285750"/>
                  </a:lnTo>
                  <a:lnTo>
                    <a:pt x="552450" y="0"/>
                  </a:lnTo>
                  <a:lnTo>
                    <a:pt x="0" y="0"/>
                  </a:lnTo>
                  <a:lnTo>
                    <a:pt x="0" y="285750"/>
                  </a:lnTo>
                  <a:close/>
                </a:path>
              </a:pathLst>
            </a:custGeom>
            <a:ln w="1270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99794" y="899794"/>
            <a:ext cx="5760720" cy="4703445"/>
            <a:chOff x="899794" y="899794"/>
            <a:chExt cx="5760720" cy="4703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9794" y="899794"/>
              <a:ext cx="5760720" cy="470344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371974" y="4991099"/>
              <a:ext cx="1266825" cy="276225"/>
            </a:xfrm>
            <a:custGeom>
              <a:avLst/>
              <a:gdLst/>
              <a:ahLst/>
              <a:cxnLst/>
              <a:rect l="l" t="t" r="r" b="b"/>
              <a:pathLst>
                <a:path w="1266825" h="276225">
                  <a:moveTo>
                    <a:pt x="1266825" y="0"/>
                  </a:moveTo>
                  <a:lnTo>
                    <a:pt x="0" y="0"/>
                  </a:lnTo>
                  <a:lnTo>
                    <a:pt x="0" y="276225"/>
                  </a:lnTo>
                  <a:lnTo>
                    <a:pt x="1266825" y="276225"/>
                  </a:lnTo>
                  <a:lnTo>
                    <a:pt x="1266825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371974" y="4991099"/>
              <a:ext cx="1266825" cy="276225"/>
            </a:xfrm>
            <a:custGeom>
              <a:avLst/>
              <a:gdLst/>
              <a:ahLst/>
              <a:cxnLst/>
              <a:rect l="l" t="t" r="r" b="b"/>
              <a:pathLst>
                <a:path w="1266825" h="276225">
                  <a:moveTo>
                    <a:pt x="0" y="276225"/>
                  </a:moveTo>
                  <a:lnTo>
                    <a:pt x="1266825" y="276225"/>
                  </a:lnTo>
                  <a:lnTo>
                    <a:pt x="1266825" y="0"/>
                  </a:lnTo>
                  <a:lnTo>
                    <a:pt x="0" y="0"/>
                  </a:lnTo>
                  <a:lnTo>
                    <a:pt x="0" y="276225"/>
                  </a:lnTo>
                  <a:close/>
                </a:path>
              </a:pathLst>
            </a:custGeom>
            <a:ln w="1270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48074" y="4019549"/>
              <a:ext cx="657225" cy="371475"/>
            </a:xfrm>
            <a:custGeom>
              <a:avLst/>
              <a:gdLst/>
              <a:ahLst/>
              <a:cxnLst/>
              <a:rect l="l" t="t" r="r" b="b"/>
              <a:pathLst>
                <a:path w="657225" h="371475">
                  <a:moveTo>
                    <a:pt x="657225" y="0"/>
                  </a:moveTo>
                  <a:lnTo>
                    <a:pt x="0" y="0"/>
                  </a:lnTo>
                  <a:lnTo>
                    <a:pt x="0" y="371475"/>
                  </a:lnTo>
                  <a:lnTo>
                    <a:pt x="657225" y="371475"/>
                  </a:lnTo>
                  <a:lnTo>
                    <a:pt x="657225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48074" y="4019549"/>
              <a:ext cx="657225" cy="371475"/>
            </a:xfrm>
            <a:custGeom>
              <a:avLst/>
              <a:gdLst/>
              <a:ahLst/>
              <a:cxnLst/>
              <a:rect l="l" t="t" r="r" b="b"/>
              <a:pathLst>
                <a:path w="657225" h="371475">
                  <a:moveTo>
                    <a:pt x="0" y="371475"/>
                  </a:moveTo>
                  <a:lnTo>
                    <a:pt x="657225" y="371475"/>
                  </a:lnTo>
                  <a:lnTo>
                    <a:pt x="657225" y="0"/>
                  </a:lnTo>
                  <a:lnTo>
                    <a:pt x="0" y="0"/>
                  </a:lnTo>
                  <a:lnTo>
                    <a:pt x="0" y="371475"/>
                  </a:lnTo>
                  <a:close/>
                </a:path>
              </a:pathLst>
            </a:custGeom>
            <a:ln w="1270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07414" y="899794"/>
            <a:ext cx="5760720" cy="7680959"/>
            <a:chOff x="907414" y="899794"/>
            <a:chExt cx="5760720" cy="76809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7414" y="899794"/>
              <a:ext cx="5760720" cy="768095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27654" y="5830950"/>
              <a:ext cx="588645" cy="1978660"/>
            </a:xfrm>
            <a:custGeom>
              <a:avLst/>
              <a:gdLst/>
              <a:ahLst/>
              <a:cxnLst/>
              <a:rect l="l" t="t" r="r" b="b"/>
              <a:pathLst>
                <a:path w="588645" h="1978659">
                  <a:moveTo>
                    <a:pt x="380619" y="0"/>
                  </a:moveTo>
                  <a:lnTo>
                    <a:pt x="0" y="40767"/>
                  </a:lnTo>
                  <a:lnTo>
                    <a:pt x="207518" y="1978533"/>
                  </a:lnTo>
                  <a:lnTo>
                    <a:pt x="588137" y="1937766"/>
                  </a:lnTo>
                  <a:lnTo>
                    <a:pt x="380619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27654" y="5830950"/>
              <a:ext cx="588645" cy="1978660"/>
            </a:xfrm>
            <a:custGeom>
              <a:avLst/>
              <a:gdLst/>
              <a:ahLst/>
              <a:cxnLst/>
              <a:rect l="l" t="t" r="r" b="b"/>
              <a:pathLst>
                <a:path w="588645" h="1978659">
                  <a:moveTo>
                    <a:pt x="0" y="40767"/>
                  </a:moveTo>
                  <a:lnTo>
                    <a:pt x="380619" y="0"/>
                  </a:lnTo>
                  <a:lnTo>
                    <a:pt x="588137" y="1937766"/>
                  </a:lnTo>
                  <a:lnTo>
                    <a:pt x="207518" y="1978533"/>
                  </a:lnTo>
                  <a:lnTo>
                    <a:pt x="0" y="40767"/>
                  </a:lnTo>
                  <a:close/>
                </a:path>
              </a:pathLst>
            </a:custGeom>
            <a:ln w="1270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7414" y="899794"/>
            <a:ext cx="5760720" cy="768095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364" y="876045"/>
            <a:ext cx="19151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240665" algn="l"/>
              </a:tabLst>
            </a:pPr>
            <a:r>
              <a:rPr sz="1400" b="1" spc="-25" dirty="0">
                <a:latin typeface="Trebuchet MS"/>
                <a:cs typeface="Trebuchet MS"/>
              </a:rPr>
              <a:t>Exemple</a:t>
            </a:r>
            <a:r>
              <a:rPr sz="1400" b="1" spc="-114" dirty="0">
                <a:latin typeface="Trebuchet MS"/>
                <a:cs typeface="Trebuchet MS"/>
              </a:rPr>
              <a:t> </a:t>
            </a:r>
            <a:r>
              <a:rPr sz="1400" b="1" spc="-10" dirty="0">
                <a:latin typeface="Trebuchet MS"/>
                <a:cs typeface="Trebuchet MS"/>
              </a:rPr>
              <a:t>de</a:t>
            </a:r>
            <a:r>
              <a:rPr sz="1400" b="1" spc="-110" dirty="0">
                <a:latin typeface="Trebuchet MS"/>
                <a:cs typeface="Trebuchet MS"/>
              </a:rPr>
              <a:t> </a:t>
            </a:r>
            <a:r>
              <a:rPr sz="1400" b="1" spc="-45" dirty="0">
                <a:latin typeface="Trebuchet MS"/>
                <a:cs typeface="Trebuchet MS"/>
              </a:rPr>
              <a:t>rapport</a:t>
            </a:r>
            <a:r>
              <a:rPr sz="1400" b="1" spc="-85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: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494591" y="1271575"/>
            <a:ext cx="5595620" cy="8017509"/>
            <a:chOff x="1494591" y="1271575"/>
            <a:chExt cx="5595620" cy="801750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4591" y="1271575"/>
              <a:ext cx="5595603" cy="801707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09725" y="1352422"/>
              <a:ext cx="619125" cy="428625"/>
            </a:xfrm>
            <a:custGeom>
              <a:avLst/>
              <a:gdLst/>
              <a:ahLst/>
              <a:cxnLst/>
              <a:rect l="l" t="t" r="r" b="b"/>
              <a:pathLst>
                <a:path w="619125" h="428625">
                  <a:moveTo>
                    <a:pt x="619125" y="0"/>
                  </a:moveTo>
                  <a:lnTo>
                    <a:pt x="0" y="0"/>
                  </a:lnTo>
                  <a:lnTo>
                    <a:pt x="0" y="428625"/>
                  </a:lnTo>
                  <a:lnTo>
                    <a:pt x="619125" y="428625"/>
                  </a:lnTo>
                  <a:lnTo>
                    <a:pt x="619125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09725" y="1352422"/>
              <a:ext cx="619125" cy="428625"/>
            </a:xfrm>
            <a:custGeom>
              <a:avLst/>
              <a:gdLst/>
              <a:ahLst/>
              <a:cxnLst/>
              <a:rect l="l" t="t" r="r" b="b"/>
              <a:pathLst>
                <a:path w="619125" h="428625">
                  <a:moveTo>
                    <a:pt x="0" y="428625"/>
                  </a:moveTo>
                  <a:lnTo>
                    <a:pt x="619125" y="428625"/>
                  </a:lnTo>
                  <a:lnTo>
                    <a:pt x="619125" y="0"/>
                  </a:lnTo>
                  <a:lnTo>
                    <a:pt x="0" y="0"/>
                  </a:lnTo>
                  <a:lnTo>
                    <a:pt x="0" y="428625"/>
                  </a:lnTo>
                  <a:close/>
                </a:path>
              </a:pathLst>
            </a:custGeom>
            <a:ln w="1270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752849" y="1800097"/>
              <a:ext cx="533400" cy="152400"/>
            </a:xfrm>
            <a:custGeom>
              <a:avLst/>
              <a:gdLst/>
              <a:ahLst/>
              <a:cxnLst/>
              <a:rect l="l" t="t" r="r" b="b"/>
              <a:pathLst>
                <a:path w="533400" h="152400">
                  <a:moveTo>
                    <a:pt x="5334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533400" y="152400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752849" y="1800097"/>
              <a:ext cx="533400" cy="152400"/>
            </a:xfrm>
            <a:custGeom>
              <a:avLst/>
              <a:gdLst/>
              <a:ahLst/>
              <a:cxnLst/>
              <a:rect l="l" t="t" r="r" b="b"/>
              <a:pathLst>
                <a:path w="533400" h="152400">
                  <a:moveTo>
                    <a:pt x="0" y="152400"/>
                  </a:moveTo>
                  <a:lnTo>
                    <a:pt x="533400" y="152400"/>
                  </a:lnTo>
                  <a:lnTo>
                    <a:pt x="5334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1270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24274" y="2304922"/>
              <a:ext cx="942975" cy="142875"/>
            </a:xfrm>
            <a:custGeom>
              <a:avLst/>
              <a:gdLst/>
              <a:ahLst/>
              <a:cxnLst/>
              <a:rect l="l" t="t" r="r" b="b"/>
              <a:pathLst>
                <a:path w="942975" h="142875">
                  <a:moveTo>
                    <a:pt x="942975" y="0"/>
                  </a:moveTo>
                  <a:lnTo>
                    <a:pt x="0" y="0"/>
                  </a:lnTo>
                  <a:lnTo>
                    <a:pt x="0" y="142875"/>
                  </a:lnTo>
                  <a:lnTo>
                    <a:pt x="942975" y="142875"/>
                  </a:lnTo>
                  <a:lnTo>
                    <a:pt x="942975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24274" y="2304922"/>
              <a:ext cx="942975" cy="142875"/>
            </a:xfrm>
            <a:custGeom>
              <a:avLst/>
              <a:gdLst/>
              <a:ahLst/>
              <a:cxnLst/>
              <a:rect l="l" t="t" r="r" b="b"/>
              <a:pathLst>
                <a:path w="942975" h="142875">
                  <a:moveTo>
                    <a:pt x="0" y="142875"/>
                  </a:moveTo>
                  <a:lnTo>
                    <a:pt x="942975" y="142875"/>
                  </a:lnTo>
                  <a:lnTo>
                    <a:pt x="942975" y="0"/>
                  </a:lnTo>
                  <a:lnTo>
                    <a:pt x="0" y="0"/>
                  </a:lnTo>
                  <a:lnTo>
                    <a:pt x="0" y="142875"/>
                  </a:lnTo>
                  <a:close/>
                </a:path>
              </a:pathLst>
            </a:custGeom>
            <a:ln w="1270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171949" y="5381497"/>
              <a:ext cx="419100" cy="66675"/>
            </a:xfrm>
            <a:custGeom>
              <a:avLst/>
              <a:gdLst/>
              <a:ahLst/>
              <a:cxnLst/>
              <a:rect l="l" t="t" r="r" b="b"/>
              <a:pathLst>
                <a:path w="419100" h="66675">
                  <a:moveTo>
                    <a:pt x="419100" y="0"/>
                  </a:moveTo>
                  <a:lnTo>
                    <a:pt x="0" y="0"/>
                  </a:lnTo>
                  <a:lnTo>
                    <a:pt x="0" y="66675"/>
                  </a:lnTo>
                  <a:lnTo>
                    <a:pt x="419100" y="66675"/>
                  </a:lnTo>
                  <a:lnTo>
                    <a:pt x="419100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71949" y="5381497"/>
              <a:ext cx="419100" cy="66675"/>
            </a:xfrm>
            <a:custGeom>
              <a:avLst/>
              <a:gdLst/>
              <a:ahLst/>
              <a:cxnLst/>
              <a:rect l="l" t="t" r="r" b="b"/>
              <a:pathLst>
                <a:path w="419100" h="66675">
                  <a:moveTo>
                    <a:pt x="0" y="66675"/>
                  </a:moveTo>
                  <a:lnTo>
                    <a:pt x="419100" y="66675"/>
                  </a:lnTo>
                  <a:lnTo>
                    <a:pt x="419100" y="0"/>
                  </a:lnTo>
                  <a:lnTo>
                    <a:pt x="0" y="0"/>
                  </a:lnTo>
                  <a:lnTo>
                    <a:pt x="0" y="66675"/>
                  </a:lnTo>
                  <a:close/>
                </a:path>
              </a:pathLst>
            </a:custGeom>
            <a:ln w="1270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391024" y="7324597"/>
              <a:ext cx="409575" cy="123825"/>
            </a:xfrm>
            <a:custGeom>
              <a:avLst/>
              <a:gdLst/>
              <a:ahLst/>
              <a:cxnLst/>
              <a:rect l="l" t="t" r="r" b="b"/>
              <a:pathLst>
                <a:path w="409575" h="123825">
                  <a:moveTo>
                    <a:pt x="409575" y="0"/>
                  </a:moveTo>
                  <a:lnTo>
                    <a:pt x="0" y="0"/>
                  </a:lnTo>
                  <a:lnTo>
                    <a:pt x="0" y="123825"/>
                  </a:lnTo>
                  <a:lnTo>
                    <a:pt x="409575" y="123825"/>
                  </a:lnTo>
                  <a:lnTo>
                    <a:pt x="409575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391024" y="7324597"/>
              <a:ext cx="409575" cy="123825"/>
            </a:xfrm>
            <a:custGeom>
              <a:avLst/>
              <a:gdLst/>
              <a:ahLst/>
              <a:cxnLst/>
              <a:rect l="l" t="t" r="r" b="b"/>
              <a:pathLst>
                <a:path w="409575" h="123825">
                  <a:moveTo>
                    <a:pt x="0" y="123825"/>
                  </a:moveTo>
                  <a:lnTo>
                    <a:pt x="409575" y="123825"/>
                  </a:lnTo>
                  <a:lnTo>
                    <a:pt x="409575" y="0"/>
                  </a:lnTo>
                  <a:lnTo>
                    <a:pt x="0" y="0"/>
                  </a:lnTo>
                  <a:lnTo>
                    <a:pt x="0" y="123825"/>
                  </a:lnTo>
                  <a:close/>
                </a:path>
              </a:pathLst>
            </a:custGeom>
            <a:ln w="1270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181725" y="8829547"/>
              <a:ext cx="400050" cy="123825"/>
            </a:xfrm>
            <a:custGeom>
              <a:avLst/>
              <a:gdLst/>
              <a:ahLst/>
              <a:cxnLst/>
              <a:rect l="l" t="t" r="r" b="b"/>
              <a:pathLst>
                <a:path w="400050" h="123825">
                  <a:moveTo>
                    <a:pt x="400050" y="0"/>
                  </a:moveTo>
                  <a:lnTo>
                    <a:pt x="0" y="0"/>
                  </a:lnTo>
                  <a:lnTo>
                    <a:pt x="0" y="123825"/>
                  </a:lnTo>
                  <a:lnTo>
                    <a:pt x="400050" y="123825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181725" y="8829547"/>
              <a:ext cx="400050" cy="123825"/>
            </a:xfrm>
            <a:custGeom>
              <a:avLst/>
              <a:gdLst/>
              <a:ahLst/>
              <a:cxnLst/>
              <a:rect l="l" t="t" r="r" b="b"/>
              <a:pathLst>
                <a:path w="400050" h="123825">
                  <a:moveTo>
                    <a:pt x="0" y="123825"/>
                  </a:moveTo>
                  <a:lnTo>
                    <a:pt x="400050" y="123825"/>
                  </a:lnTo>
                  <a:lnTo>
                    <a:pt x="400050" y="0"/>
                  </a:lnTo>
                  <a:lnTo>
                    <a:pt x="0" y="0"/>
                  </a:lnTo>
                  <a:lnTo>
                    <a:pt x="0" y="123825"/>
                  </a:lnTo>
                  <a:close/>
                </a:path>
              </a:pathLst>
            </a:custGeom>
            <a:ln w="1270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934075" y="8591422"/>
              <a:ext cx="152400" cy="95250"/>
            </a:xfrm>
            <a:custGeom>
              <a:avLst/>
              <a:gdLst/>
              <a:ahLst/>
              <a:cxnLst/>
              <a:rect l="l" t="t" r="r" b="b"/>
              <a:pathLst>
                <a:path w="152400" h="95250">
                  <a:moveTo>
                    <a:pt x="152400" y="0"/>
                  </a:moveTo>
                  <a:lnTo>
                    <a:pt x="0" y="0"/>
                  </a:lnTo>
                  <a:lnTo>
                    <a:pt x="0" y="95250"/>
                  </a:lnTo>
                  <a:lnTo>
                    <a:pt x="152400" y="9525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934075" y="8591422"/>
              <a:ext cx="152400" cy="95250"/>
            </a:xfrm>
            <a:custGeom>
              <a:avLst/>
              <a:gdLst/>
              <a:ahLst/>
              <a:cxnLst/>
              <a:rect l="l" t="t" r="r" b="b"/>
              <a:pathLst>
                <a:path w="152400" h="95250">
                  <a:moveTo>
                    <a:pt x="0" y="95250"/>
                  </a:moveTo>
                  <a:lnTo>
                    <a:pt x="152400" y="95250"/>
                  </a:lnTo>
                  <a:lnTo>
                    <a:pt x="152400" y="0"/>
                  </a:lnTo>
                  <a:lnTo>
                    <a:pt x="0" y="0"/>
                  </a:lnTo>
                  <a:lnTo>
                    <a:pt x="0" y="95250"/>
                  </a:lnTo>
                  <a:close/>
                </a:path>
              </a:pathLst>
            </a:custGeom>
            <a:ln w="1270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1294" y="985519"/>
            <a:ext cx="4657725" cy="776287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57019" y="1166494"/>
            <a:ext cx="4667250" cy="5438775"/>
            <a:chOff x="1557019" y="1166494"/>
            <a:chExt cx="4667250" cy="54387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7019" y="1166494"/>
              <a:ext cx="4667250" cy="54387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648074" y="1485899"/>
              <a:ext cx="352425" cy="152400"/>
            </a:xfrm>
            <a:custGeom>
              <a:avLst/>
              <a:gdLst/>
              <a:ahLst/>
              <a:cxnLst/>
              <a:rect l="l" t="t" r="r" b="b"/>
              <a:pathLst>
                <a:path w="352425" h="152400">
                  <a:moveTo>
                    <a:pt x="352425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352425" y="152400"/>
                  </a:lnTo>
                  <a:lnTo>
                    <a:pt x="352425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48074" y="1485899"/>
              <a:ext cx="352425" cy="152400"/>
            </a:xfrm>
            <a:custGeom>
              <a:avLst/>
              <a:gdLst/>
              <a:ahLst/>
              <a:cxnLst/>
              <a:rect l="l" t="t" r="r" b="b"/>
              <a:pathLst>
                <a:path w="352425" h="152400">
                  <a:moveTo>
                    <a:pt x="0" y="152400"/>
                  </a:moveTo>
                  <a:lnTo>
                    <a:pt x="352425" y="152400"/>
                  </a:lnTo>
                  <a:lnTo>
                    <a:pt x="352425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1270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364" y="876045"/>
            <a:ext cx="24815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240665" algn="l"/>
              </a:tabLst>
            </a:pPr>
            <a:r>
              <a:rPr sz="1400" spc="-30" dirty="0">
                <a:latin typeface="Trebuchet MS"/>
                <a:cs typeface="Trebuchet MS"/>
              </a:rPr>
              <a:t>Exemple</a:t>
            </a:r>
            <a:r>
              <a:rPr sz="1400" spc="-10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Trebuchet MS"/>
                <a:cs typeface="Trebuchet MS"/>
              </a:rPr>
              <a:t>de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certificat</a:t>
            </a:r>
            <a:r>
              <a:rPr sz="1400" spc="-85" dirty="0">
                <a:latin typeface="Trebuchet MS"/>
                <a:cs typeface="Trebuchet MS"/>
              </a:rPr>
              <a:t> </a:t>
            </a:r>
            <a:r>
              <a:rPr sz="1400" spc="-30" dirty="0">
                <a:latin typeface="Trebuchet MS"/>
                <a:cs typeface="Trebuchet MS"/>
              </a:rPr>
              <a:t>Etalon</a:t>
            </a:r>
            <a:r>
              <a:rPr sz="1400" spc="-80" dirty="0">
                <a:latin typeface="Trebuchet MS"/>
                <a:cs typeface="Trebuchet MS"/>
              </a:rPr>
              <a:t> </a:t>
            </a:r>
            <a:r>
              <a:rPr sz="1400" spc="-50" dirty="0">
                <a:latin typeface="Trebuchet MS"/>
                <a:cs typeface="Trebuchet MS"/>
              </a:rPr>
              <a:t>: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99794" y="1236001"/>
            <a:ext cx="5760720" cy="8311515"/>
            <a:chOff x="899794" y="1236001"/>
            <a:chExt cx="5760720" cy="83115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9794" y="1236001"/>
              <a:ext cx="5760720" cy="83111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553074" y="1504822"/>
              <a:ext cx="638175" cy="447675"/>
            </a:xfrm>
            <a:custGeom>
              <a:avLst/>
              <a:gdLst/>
              <a:ahLst/>
              <a:cxnLst/>
              <a:rect l="l" t="t" r="r" b="b"/>
              <a:pathLst>
                <a:path w="638175" h="447675">
                  <a:moveTo>
                    <a:pt x="319024" y="0"/>
                  </a:moveTo>
                  <a:lnTo>
                    <a:pt x="261690" y="3605"/>
                  </a:lnTo>
                  <a:lnTo>
                    <a:pt x="207723" y="14003"/>
                  </a:lnTo>
                  <a:lnTo>
                    <a:pt x="158025" y="30559"/>
                  </a:lnTo>
                  <a:lnTo>
                    <a:pt x="113498" y="52645"/>
                  </a:lnTo>
                  <a:lnTo>
                    <a:pt x="75044" y="79627"/>
                  </a:lnTo>
                  <a:lnTo>
                    <a:pt x="43565" y="110875"/>
                  </a:lnTo>
                  <a:lnTo>
                    <a:pt x="19963" y="145758"/>
                  </a:lnTo>
                  <a:lnTo>
                    <a:pt x="5141" y="183643"/>
                  </a:lnTo>
                  <a:lnTo>
                    <a:pt x="0" y="223900"/>
                  </a:lnTo>
                  <a:lnTo>
                    <a:pt x="5141" y="264120"/>
                  </a:lnTo>
                  <a:lnTo>
                    <a:pt x="19963" y="301976"/>
                  </a:lnTo>
                  <a:lnTo>
                    <a:pt x="43565" y="336836"/>
                  </a:lnTo>
                  <a:lnTo>
                    <a:pt x="75044" y="368069"/>
                  </a:lnTo>
                  <a:lnTo>
                    <a:pt x="113498" y="395040"/>
                  </a:lnTo>
                  <a:lnTo>
                    <a:pt x="158025" y="417119"/>
                  </a:lnTo>
                  <a:lnTo>
                    <a:pt x="207723" y="433673"/>
                  </a:lnTo>
                  <a:lnTo>
                    <a:pt x="261690" y="444069"/>
                  </a:lnTo>
                  <a:lnTo>
                    <a:pt x="319024" y="447675"/>
                  </a:lnTo>
                  <a:lnTo>
                    <a:pt x="376395" y="444069"/>
                  </a:lnTo>
                  <a:lnTo>
                    <a:pt x="430391" y="433673"/>
                  </a:lnTo>
                  <a:lnTo>
                    <a:pt x="480111" y="417119"/>
                  </a:lnTo>
                  <a:lnTo>
                    <a:pt x="524654" y="395040"/>
                  </a:lnTo>
                  <a:lnTo>
                    <a:pt x="563119" y="368069"/>
                  </a:lnTo>
                  <a:lnTo>
                    <a:pt x="594604" y="336836"/>
                  </a:lnTo>
                  <a:lnTo>
                    <a:pt x="618209" y="301976"/>
                  </a:lnTo>
                  <a:lnTo>
                    <a:pt x="633033" y="264120"/>
                  </a:lnTo>
                  <a:lnTo>
                    <a:pt x="638175" y="223900"/>
                  </a:lnTo>
                  <a:lnTo>
                    <a:pt x="633033" y="183643"/>
                  </a:lnTo>
                  <a:lnTo>
                    <a:pt x="618209" y="145758"/>
                  </a:lnTo>
                  <a:lnTo>
                    <a:pt x="594604" y="110875"/>
                  </a:lnTo>
                  <a:lnTo>
                    <a:pt x="563119" y="79627"/>
                  </a:lnTo>
                  <a:lnTo>
                    <a:pt x="524654" y="52645"/>
                  </a:lnTo>
                  <a:lnTo>
                    <a:pt x="480111" y="30559"/>
                  </a:lnTo>
                  <a:lnTo>
                    <a:pt x="430391" y="14003"/>
                  </a:lnTo>
                  <a:lnTo>
                    <a:pt x="376395" y="3605"/>
                  </a:lnTo>
                  <a:lnTo>
                    <a:pt x="319024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3074" y="1504822"/>
              <a:ext cx="638175" cy="447675"/>
            </a:xfrm>
            <a:custGeom>
              <a:avLst/>
              <a:gdLst/>
              <a:ahLst/>
              <a:cxnLst/>
              <a:rect l="l" t="t" r="r" b="b"/>
              <a:pathLst>
                <a:path w="638175" h="447675">
                  <a:moveTo>
                    <a:pt x="0" y="223900"/>
                  </a:moveTo>
                  <a:lnTo>
                    <a:pt x="5141" y="183643"/>
                  </a:lnTo>
                  <a:lnTo>
                    <a:pt x="19963" y="145758"/>
                  </a:lnTo>
                  <a:lnTo>
                    <a:pt x="43565" y="110875"/>
                  </a:lnTo>
                  <a:lnTo>
                    <a:pt x="75044" y="79627"/>
                  </a:lnTo>
                  <a:lnTo>
                    <a:pt x="113498" y="52645"/>
                  </a:lnTo>
                  <a:lnTo>
                    <a:pt x="158025" y="30559"/>
                  </a:lnTo>
                  <a:lnTo>
                    <a:pt x="207723" y="14003"/>
                  </a:lnTo>
                  <a:lnTo>
                    <a:pt x="261690" y="3605"/>
                  </a:lnTo>
                  <a:lnTo>
                    <a:pt x="319024" y="0"/>
                  </a:lnTo>
                  <a:lnTo>
                    <a:pt x="376395" y="3605"/>
                  </a:lnTo>
                  <a:lnTo>
                    <a:pt x="430391" y="14003"/>
                  </a:lnTo>
                  <a:lnTo>
                    <a:pt x="480111" y="30559"/>
                  </a:lnTo>
                  <a:lnTo>
                    <a:pt x="524654" y="52645"/>
                  </a:lnTo>
                  <a:lnTo>
                    <a:pt x="563119" y="79627"/>
                  </a:lnTo>
                  <a:lnTo>
                    <a:pt x="594604" y="110875"/>
                  </a:lnTo>
                  <a:lnTo>
                    <a:pt x="618209" y="145758"/>
                  </a:lnTo>
                  <a:lnTo>
                    <a:pt x="633033" y="183643"/>
                  </a:lnTo>
                  <a:lnTo>
                    <a:pt x="638175" y="223900"/>
                  </a:lnTo>
                  <a:lnTo>
                    <a:pt x="633033" y="264120"/>
                  </a:lnTo>
                  <a:lnTo>
                    <a:pt x="618209" y="301976"/>
                  </a:lnTo>
                  <a:lnTo>
                    <a:pt x="594604" y="336836"/>
                  </a:lnTo>
                  <a:lnTo>
                    <a:pt x="563119" y="368069"/>
                  </a:lnTo>
                  <a:lnTo>
                    <a:pt x="524654" y="395040"/>
                  </a:lnTo>
                  <a:lnTo>
                    <a:pt x="480111" y="417119"/>
                  </a:lnTo>
                  <a:lnTo>
                    <a:pt x="430391" y="433673"/>
                  </a:lnTo>
                  <a:lnTo>
                    <a:pt x="376395" y="444069"/>
                  </a:lnTo>
                  <a:lnTo>
                    <a:pt x="319024" y="447675"/>
                  </a:lnTo>
                  <a:lnTo>
                    <a:pt x="261690" y="444069"/>
                  </a:lnTo>
                  <a:lnTo>
                    <a:pt x="207723" y="433673"/>
                  </a:lnTo>
                  <a:lnTo>
                    <a:pt x="158025" y="417119"/>
                  </a:lnTo>
                  <a:lnTo>
                    <a:pt x="113498" y="395040"/>
                  </a:lnTo>
                  <a:lnTo>
                    <a:pt x="75044" y="368069"/>
                  </a:lnTo>
                  <a:lnTo>
                    <a:pt x="43565" y="336836"/>
                  </a:lnTo>
                  <a:lnTo>
                    <a:pt x="19963" y="301976"/>
                  </a:lnTo>
                  <a:lnTo>
                    <a:pt x="5141" y="264120"/>
                  </a:lnTo>
                  <a:lnTo>
                    <a:pt x="0" y="223900"/>
                  </a:lnTo>
                  <a:close/>
                </a:path>
              </a:pathLst>
            </a:custGeom>
            <a:ln w="1270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05075" y="4190872"/>
              <a:ext cx="2266950" cy="152400"/>
            </a:xfrm>
            <a:custGeom>
              <a:avLst/>
              <a:gdLst/>
              <a:ahLst/>
              <a:cxnLst/>
              <a:rect l="l" t="t" r="r" b="b"/>
              <a:pathLst>
                <a:path w="2266950" h="152400">
                  <a:moveTo>
                    <a:pt x="226695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2266950" y="152400"/>
                  </a:lnTo>
                  <a:lnTo>
                    <a:pt x="2266950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505075" y="4190872"/>
              <a:ext cx="2266950" cy="152400"/>
            </a:xfrm>
            <a:custGeom>
              <a:avLst/>
              <a:gdLst/>
              <a:ahLst/>
              <a:cxnLst/>
              <a:rect l="l" t="t" r="r" b="b"/>
              <a:pathLst>
                <a:path w="2266950" h="152400">
                  <a:moveTo>
                    <a:pt x="0" y="152400"/>
                  </a:moveTo>
                  <a:lnTo>
                    <a:pt x="2266950" y="152400"/>
                  </a:lnTo>
                  <a:lnTo>
                    <a:pt x="226695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1270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05075" y="5848222"/>
              <a:ext cx="1009650" cy="114300"/>
            </a:xfrm>
            <a:custGeom>
              <a:avLst/>
              <a:gdLst/>
              <a:ahLst/>
              <a:cxnLst/>
              <a:rect l="l" t="t" r="r" b="b"/>
              <a:pathLst>
                <a:path w="1009650" h="114300">
                  <a:moveTo>
                    <a:pt x="1009650" y="0"/>
                  </a:moveTo>
                  <a:lnTo>
                    <a:pt x="0" y="0"/>
                  </a:lnTo>
                  <a:lnTo>
                    <a:pt x="0" y="114300"/>
                  </a:lnTo>
                  <a:lnTo>
                    <a:pt x="1009650" y="114300"/>
                  </a:lnTo>
                  <a:lnTo>
                    <a:pt x="1009650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05075" y="5848222"/>
              <a:ext cx="1009650" cy="114300"/>
            </a:xfrm>
            <a:custGeom>
              <a:avLst/>
              <a:gdLst/>
              <a:ahLst/>
              <a:cxnLst/>
              <a:rect l="l" t="t" r="r" b="b"/>
              <a:pathLst>
                <a:path w="1009650" h="114300">
                  <a:moveTo>
                    <a:pt x="0" y="114300"/>
                  </a:moveTo>
                  <a:lnTo>
                    <a:pt x="1009650" y="114300"/>
                  </a:lnTo>
                  <a:lnTo>
                    <a:pt x="1009650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ln w="1270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24125" y="6153022"/>
              <a:ext cx="800100" cy="219075"/>
            </a:xfrm>
            <a:custGeom>
              <a:avLst/>
              <a:gdLst/>
              <a:ahLst/>
              <a:cxnLst/>
              <a:rect l="l" t="t" r="r" b="b"/>
              <a:pathLst>
                <a:path w="800100" h="219075">
                  <a:moveTo>
                    <a:pt x="800100" y="0"/>
                  </a:moveTo>
                  <a:lnTo>
                    <a:pt x="0" y="0"/>
                  </a:lnTo>
                  <a:lnTo>
                    <a:pt x="0" y="219075"/>
                  </a:lnTo>
                  <a:lnTo>
                    <a:pt x="800100" y="219075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24125" y="6153022"/>
              <a:ext cx="800100" cy="219075"/>
            </a:xfrm>
            <a:custGeom>
              <a:avLst/>
              <a:gdLst/>
              <a:ahLst/>
              <a:cxnLst/>
              <a:rect l="l" t="t" r="r" b="b"/>
              <a:pathLst>
                <a:path w="800100" h="219075">
                  <a:moveTo>
                    <a:pt x="0" y="219075"/>
                  </a:moveTo>
                  <a:lnTo>
                    <a:pt x="800100" y="219075"/>
                  </a:lnTo>
                  <a:lnTo>
                    <a:pt x="800100" y="0"/>
                  </a:lnTo>
                  <a:lnTo>
                    <a:pt x="0" y="0"/>
                  </a:lnTo>
                  <a:lnTo>
                    <a:pt x="0" y="219075"/>
                  </a:lnTo>
                  <a:close/>
                </a:path>
              </a:pathLst>
            </a:custGeom>
            <a:ln w="1270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14450" y="3228847"/>
              <a:ext cx="314325" cy="142875"/>
            </a:xfrm>
            <a:custGeom>
              <a:avLst/>
              <a:gdLst/>
              <a:ahLst/>
              <a:cxnLst/>
              <a:rect l="l" t="t" r="r" b="b"/>
              <a:pathLst>
                <a:path w="314325" h="142875">
                  <a:moveTo>
                    <a:pt x="314325" y="0"/>
                  </a:moveTo>
                  <a:lnTo>
                    <a:pt x="0" y="0"/>
                  </a:lnTo>
                  <a:lnTo>
                    <a:pt x="0" y="142875"/>
                  </a:lnTo>
                  <a:lnTo>
                    <a:pt x="314325" y="142875"/>
                  </a:lnTo>
                  <a:lnTo>
                    <a:pt x="314325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14450" y="3228847"/>
              <a:ext cx="314325" cy="142875"/>
            </a:xfrm>
            <a:custGeom>
              <a:avLst/>
              <a:gdLst/>
              <a:ahLst/>
              <a:cxnLst/>
              <a:rect l="l" t="t" r="r" b="b"/>
              <a:pathLst>
                <a:path w="314325" h="142875">
                  <a:moveTo>
                    <a:pt x="0" y="142875"/>
                  </a:moveTo>
                  <a:lnTo>
                    <a:pt x="314325" y="142875"/>
                  </a:lnTo>
                  <a:lnTo>
                    <a:pt x="314325" y="0"/>
                  </a:lnTo>
                  <a:lnTo>
                    <a:pt x="0" y="0"/>
                  </a:lnTo>
                  <a:lnTo>
                    <a:pt x="0" y="142875"/>
                  </a:lnTo>
                  <a:close/>
                </a:path>
              </a:pathLst>
            </a:custGeom>
            <a:ln w="1270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14450" y="9277222"/>
              <a:ext cx="295275" cy="123825"/>
            </a:xfrm>
            <a:custGeom>
              <a:avLst/>
              <a:gdLst/>
              <a:ahLst/>
              <a:cxnLst/>
              <a:rect l="l" t="t" r="r" b="b"/>
              <a:pathLst>
                <a:path w="295275" h="123825">
                  <a:moveTo>
                    <a:pt x="295275" y="0"/>
                  </a:moveTo>
                  <a:lnTo>
                    <a:pt x="0" y="0"/>
                  </a:lnTo>
                  <a:lnTo>
                    <a:pt x="0" y="123825"/>
                  </a:lnTo>
                  <a:lnTo>
                    <a:pt x="295275" y="123825"/>
                  </a:lnTo>
                  <a:lnTo>
                    <a:pt x="295275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14450" y="9277222"/>
              <a:ext cx="295275" cy="123825"/>
            </a:xfrm>
            <a:custGeom>
              <a:avLst/>
              <a:gdLst/>
              <a:ahLst/>
              <a:cxnLst/>
              <a:rect l="l" t="t" r="r" b="b"/>
              <a:pathLst>
                <a:path w="295275" h="123825">
                  <a:moveTo>
                    <a:pt x="0" y="123825"/>
                  </a:moveTo>
                  <a:lnTo>
                    <a:pt x="295275" y="123825"/>
                  </a:lnTo>
                  <a:lnTo>
                    <a:pt x="295275" y="0"/>
                  </a:lnTo>
                  <a:lnTo>
                    <a:pt x="0" y="0"/>
                  </a:lnTo>
                  <a:lnTo>
                    <a:pt x="0" y="123825"/>
                  </a:lnTo>
                  <a:close/>
                </a:path>
              </a:pathLst>
            </a:custGeom>
            <a:ln w="1270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638799" y="9258172"/>
              <a:ext cx="247650" cy="161925"/>
            </a:xfrm>
            <a:custGeom>
              <a:avLst/>
              <a:gdLst/>
              <a:ahLst/>
              <a:cxnLst/>
              <a:rect l="l" t="t" r="r" b="b"/>
              <a:pathLst>
                <a:path w="247650" h="161925">
                  <a:moveTo>
                    <a:pt x="247650" y="0"/>
                  </a:moveTo>
                  <a:lnTo>
                    <a:pt x="0" y="0"/>
                  </a:lnTo>
                  <a:lnTo>
                    <a:pt x="0" y="161925"/>
                  </a:lnTo>
                  <a:lnTo>
                    <a:pt x="247650" y="161925"/>
                  </a:lnTo>
                  <a:lnTo>
                    <a:pt x="247650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638799" y="9258172"/>
              <a:ext cx="247650" cy="161925"/>
            </a:xfrm>
            <a:custGeom>
              <a:avLst/>
              <a:gdLst/>
              <a:ahLst/>
              <a:cxnLst/>
              <a:rect l="l" t="t" r="r" b="b"/>
              <a:pathLst>
                <a:path w="247650" h="161925">
                  <a:moveTo>
                    <a:pt x="0" y="161925"/>
                  </a:moveTo>
                  <a:lnTo>
                    <a:pt x="247650" y="161925"/>
                  </a:lnTo>
                  <a:lnTo>
                    <a:pt x="247650" y="0"/>
                  </a:lnTo>
                  <a:lnTo>
                    <a:pt x="0" y="0"/>
                  </a:lnTo>
                  <a:lnTo>
                    <a:pt x="0" y="161925"/>
                  </a:lnTo>
                  <a:close/>
                </a:path>
              </a:pathLst>
            </a:custGeom>
            <a:ln w="1270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7207" y="1254608"/>
            <a:ext cx="2974975" cy="10299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5"/>
              </a:spcBef>
            </a:pPr>
            <a:r>
              <a:rPr sz="2000" spc="-10" dirty="0">
                <a:solidFill>
                  <a:srgbClr val="0E4660"/>
                </a:solidFill>
                <a:latin typeface="Trebuchet MS"/>
                <a:cs typeface="Trebuchet MS"/>
              </a:rPr>
              <a:t>TECHNICIEN</a:t>
            </a:r>
            <a:r>
              <a:rPr sz="2000" spc="-204" dirty="0">
                <a:solidFill>
                  <a:srgbClr val="0E4660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0E4660"/>
                </a:solidFill>
                <a:latin typeface="Trebuchet MS"/>
                <a:cs typeface="Trebuchet MS"/>
              </a:rPr>
              <a:t>METROLOGUE </a:t>
            </a:r>
            <a:r>
              <a:rPr sz="2000" spc="60" dirty="0">
                <a:solidFill>
                  <a:srgbClr val="0E4660"/>
                </a:solidFill>
                <a:latin typeface="Trebuchet MS"/>
                <a:cs typeface="Trebuchet MS"/>
              </a:rPr>
              <a:t>DANS</a:t>
            </a:r>
            <a:r>
              <a:rPr sz="2000" spc="-210" dirty="0">
                <a:solidFill>
                  <a:srgbClr val="0E4660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0E4660"/>
                </a:solidFill>
                <a:latin typeface="Trebuchet MS"/>
                <a:cs typeface="Trebuchet MS"/>
              </a:rPr>
              <a:t>L’INDUSTRIE ALIMENTAIRE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15364" y="2887242"/>
            <a:ext cx="5415280" cy="3770629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2482850" indent="-278765">
              <a:lnSpc>
                <a:spcPct val="100000"/>
              </a:lnSpc>
              <a:spcBef>
                <a:spcPts val="325"/>
              </a:spcBef>
              <a:buFont typeface="Wingdings"/>
              <a:buChar char=""/>
              <a:tabLst>
                <a:tab pos="2482850" algn="l"/>
              </a:tabLst>
            </a:pPr>
            <a:r>
              <a:rPr sz="1400" b="1" dirty="0">
                <a:latin typeface="Trebuchet MS"/>
                <a:cs typeface="Trebuchet MS"/>
              </a:rPr>
              <a:t>Les</a:t>
            </a:r>
            <a:r>
              <a:rPr sz="1400" b="1" spc="-90" dirty="0">
                <a:latin typeface="Trebuchet MS"/>
                <a:cs typeface="Trebuchet MS"/>
              </a:rPr>
              <a:t> </a:t>
            </a:r>
            <a:r>
              <a:rPr sz="1400" b="1" spc="-10" dirty="0">
                <a:latin typeface="Trebuchet MS"/>
                <a:cs typeface="Trebuchet MS"/>
              </a:rPr>
              <a:t>fonctions</a:t>
            </a:r>
            <a:r>
              <a:rPr sz="1400" b="1" spc="-90" dirty="0">
                <a:latin typeface="Trebuchet MS"/>
                <a:cs typeface="Trebuchet MS"/>
              </a:rPr>
              <a:t> </a:t>
            </a:r>
            <a:r>
              <a:rPr sz="1400" b="1" spc="-50" dirty="0">
                <a:latin typeface="Trebuchet MS"/>
                <a:cs typeface="Trebuchet MS"/>
              </a:rPr>
              <a:t>:</a:t>
            </a:r>
            <a:endParaRPr sz="1400">
              <a:latin typeface="Trebuchet MS"/>
              <a:cs typeface="Trebuchet MS"/>
            </a:endParaRPr>
          </a:p>
          <a:p>
            <a:pPr marL="240665" marR="320040" indent="-228600">
              <a:lnSpc>
                <a:spcPct val="109100"/>
              </a:lnSpc>
              <a:spcBef>
                <a:spcPts val="60"/>
              </a:spcBef>
              <a:buAutoNum type="arabicPeriod"/>
              <a:tabLst>
                <a:tab pos="240665" algn="l"/>
                <a:tab pos="241935" algn="l"/>
              </a:tabLst>
            </a:pPr>
            <a:r>
              <a:rPr sz="1100" dirty="0">
                <a:latin typeface="Trebuchet MS"/>
                <a:cs typeface="Trebuchet MS"/>
              </a:rPr>
              <a:t>	</a:t>
            </a:r>
            <a:r>
              <a:rPr sz="1100" spc="-20" dirty="0">
                <a:latin typeface="Trebuchet MS"/>
                <a:cs typeface="Trebuchet MS"/>
              </a:rPr>
              <a:t>Collaborer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avec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les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technologues</a:t>
            </a:r>
            <a:r>
              <a:rPr sz="1100" spc="-60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pour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définir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et </a:t>
            </a:r>
            <a:r>
              <a:rPr sz="1100" spc="-45" dirty="0">
                <a:latin typeface="Trebuchet MS"/>
                <a:cs typeface="Trebuchet MS"/>
              </a:rPr>
              <a:t>établir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la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liste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des</a:t>
            </a:r>
            <a:r>
              <a:rPr sz="1100" spc="-4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éléments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et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la </a:t>
            </a:r>
            <a:r>
              <a:rPr sz="1100" spc="-30" dirty="0">
                <a:latin typeface="Trebuchet MS"/>
                <a:cs typeface="Trebuchet MS"/>
              </a:rPr>
              <a:t>fréquence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à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contrôler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en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métrologie.</a:t>
            </a:r>
            <a:endParaRPr sz="1100">
              <a:latin typeface="Trebuchet MS"/>
              <a:cs typeface="Trebuchet MS"/>
            </a:endParaRPr>
          </a:p>
          <a:p>
            <a:pPr marL="240665" marR="90805" indent="-228600">
              <a:lnSpc>
                <a:spcPct val="110000"/>
              </a:lnSpc>
              <a:buAutoNum type="arabicPeriod"/>
              <a:tabLst>
                <a:tab pos="240665" algn="l"/>
                <a:tab pos="241935" algn="l"/>
              </a:tabLst>
            </a:pPr>
            <a:r>
              <a:rPr sz="1100" dirty="0">
                <a:latin typeface="Trebuchet MS"/>
                <a:cs typeface="Trebuchet MS"/>
              </a:rPr>
              <a:t>	En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partenariat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avec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le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service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Trebuchet MS"/>
                <a:cs typeface="Trebuchet MS"/>
              </a:rPr>
              <a:t>qualité,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établir</a:t>
            </a:r>
            <a:r>
              <a:rPr sz="1100" spc="-60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les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tolérances</a:t>
            </a:r>
            <a:r>
              <a:rPr sz="1100" spc="-5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en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fonction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des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points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de </a:t>
            </a:r>
            <a:r>
              <a:rPr sz="1100" spc="-30" dirty="0">
                <a:latin typeface="Trebuchet MS"/>
                <a:cs typeface="Trebuchet MS"/>
              </a:rPr>
              <a:t>contrôle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requis.</a:t>
            </a:r>
            <a:endParaRPr sz="1100">
              <a:latin typeface="Trebuchet MS"/>
              <a:cs typeface="Trebuchet MS"/>
            </a:endParaRPr>
          </a:p>
          <a:p>
            <a:pPr marL="240665" marR="568325" indent="-228600">
              <a:lnSpc>
                <a:spcPct val="109100"/>
              </a:lnSpc>
              <a:spcBef>
                <a:spcPts val="10"/>
              </a:spcBef>
              <a:buAutoNum type="arabicPeriod"/>
              <a:tabLst>
                <a:tab pos="240665" algn="l"/>
                <a:tab pos="241935" algn="l"/>
              </a:tabLst>
            </a:pPr>
            <a:r>
              <a:rPr sz="1100" dirty="0">
                <a:latin typeface="Trebuchet MS"/>
                <a:cs typeface="Trebuchet MS"/>
              </a:rPr>
              <a:t>	</a:t>
            </a:r>
            <a:r>
              <a:rPr sz="1100" spc="-30" dirty="0">
                <a:latin typeface="Trebuchet MS"/>
                <a:cs typeface="Trebuchet MS"/>
              </a:rPr>
              <a:t>Évaluer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le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temps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et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le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coût,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ainsi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que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déterminer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les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méthodes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et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les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moyens </a:t>
            </a:r>
            <a:r>
              <a:rPr sz="1100" dirty="0">
                <a:latin typeface="Trebuchet MS"/>
                <a:cs typeface="Trebuchet MS"/>
              </a:rPr>
              <a:t>nécessaires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pour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les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mesures.</a:t>
            </a:r>
            <a:endParaRPr sz="1100">
              <a:latin typeface="Trebuchet MS"/>
              <a:cs typeface="Trebuchet MS"/>
            </a:endParaRPr>
          </a:p>
          <a:p>
            <a:pPr marL="240665" marR="33020" indent="-228600">
              <a:lnSpc>
                <a:spcPct val="110000"/>
              </a:lnSpc>
              <a:buAutoNum type="arabicPeriod"/>
              <a:tabLst>
                <a:tab pos="240665" algn="l"/>
                <a:tab pos="241935" algn="l"/>
              </a:tabLst>
            </a:pPr>
            <a:r>
              <a:rPr sz="1100" dirty="0">
                <a:latin typeface="Trebuchet MS"/>
                <a:cs typeface="Trebuchet MS"/>
              </a:rPr>
              <a:t>	</a:t>
            </a:r>
            <a:r>
              <a:rPr sz="1100" spc="-30" dirty="0">
                <a:latin typeface="Trebuchet MS"/>
                <a:cs typeface="Trebuchet MS"/>
              </a:rPr>
              <a:t>Rédiger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un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rapport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à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présenter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aux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responsables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pour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la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planification</a:t>
            </a:r>
            <a:r>
              <a:rPr sz="1100" spc="-65" dirty="0">
                <a:latin typeface="Trebuchet MS"/>
                <a:cs typeface="Trebuchet MS"/>
              </a:rPr>
              <a:t> et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budgétisation </a:t>
            </a:r>
            <a:r>
              <a:rPr sz="1100" dirty="0">
                <a:latin typeface="Trebuchet MS"/>
                <a:cs typeface="Trebuchet MS"/>
              </a:rPr>
              <a:t>des</a:t>
            </a:r>
            <a:r>
              <a:rPr sz="1100" spc="-6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interventions.</a:t>
            </a:r>
            <a:endParaRPr sz="1100">
              <a:latin typeface="Trebuchet MS"/>
              <a:cs typeface="Trebuchet MS"/>
            </a:endParaRPr>
          </a:p>
          <a:p>
            <a:pPr marL="240665" marR="245745" indent="-228600">
              <a:lnSpc>
                <a:spcPct val="110000"/>
              </a:lnSpc>
              <a:buAutoNum type="arabicPeriod"/>
              <a:tabLst>
                <a:tab pos="240665" algn="l"/>
                <a:tab pos="241935" algn="l"/>
              </a:tabLst>
            </a:pPr>
            <a:r>
              <a:rPr sz="1100" dirty="0">
                <a:latin typeface="Trebuchet MS"/>
                <a:cs typeface="Trebuchet MS"/>
              </a:rPr>
              <a:t>	Saisir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les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ordres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de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travails</a:t>
            </a:r>
            <a:r>
              <a:rPr sz="1100" spc="-5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et</a:t>
            </a:r>
            <a:r>
              <a:rPr sz="1100" spc="-6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les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demandes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d’achats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dans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le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logiciel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de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gestion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de </a:t>
            </a:r>
            <a:r>
              <a:rPr sz="1100" spc="-10" dirty="0">
                <a:latin typeface="Trebuchet MS"/>
                <a:cs typeface="Trebuchet MS"/>
              </a:rPr>
              <a:t>l’entreprise.</a:t>
            </a:r>
            <a:endParaRPr sz="1100">
              <a:latin typeface="Trebuchet MS"/>
              <a:cs typeface="Trebuchet MS"/>
            </a:endParaRPr>
          </a:p>
          <a:p>
            <a:pPr marL="240665" marR="5080" indent="-228600">
              <a:lnSpc>
                <a:spcPts val="1450"/>
              </a:lnSpc>
              <a:spcBef>
                <a:spcPts val="65"/>
              </a:spcBef>
              <a:buAutoNum type="arabicPeriod"/>
              <a:tabLst>
                <a:tab pos="240665" algn="l"/>
                <a:tab pos="241935" algn="l"/>
              </a:tabLst>
            </a:pPr>
            <a:r>
              <a:rPr sz="1100" dirty="0">
                <a:latin typeface="Trebuchet MS"/>
                <a:cs typeface="Trebuchet MS"/>
              </a:rPr>
              <a:t>	</a:t>
            </a:r>
            <a:r>
              <a:rPr sz="1100" spc="-45" dirty="0">
                <a:latin typeface="Trebuchet MS"/>
                <a:cs typeface="Trebuchet MS"/>
              </a:rPr>
              <a:t>Planifier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et</a:t>
            </a:r>
            <a:r>
              <a:rPr sz="1100" spc="-50" dirty="0">
                <a:latin typeface="Trebuchet MS"/>
                <a:cs typeface="Trebuchet MS"/>
              </a:rPr>
              <a:t> effectuer </a:t>
            </a:r>
            <a:r>
              <a:rPr sz="1100" dirty="0">
                <a:latin typeface="Trebuchet MS"/>
                <a:cs typeface="Trebuchet MS"/>
              </a:rPr>
              <a:t>les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contrôles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des</a:t>
            </a:r>
            <a:r>
              <a:rPr sz="1100" spc="-5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mesures</a:t>
            </a:r>
            <a:r>
              <a:rPr sz="1100" spc="-40" dirty="0">
                <a:latin typeface="Trebuchet MS"/>
                <a:cs typeface="Trebuchet MS"/>
              </a:rPr>
              <a:t> identifiées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en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utilisant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des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appareils</a:t>
            </a:r>
            <a:r>
              <a:rPr sz="1100" spc="-5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et </a:t>
            </a:r>
            <a:r>
              <a:rPr sz="1100" spc="-20" dirty="0">
                <a:latin typeface="Trebuchet MS"/>
                <a:cs typeface="Trebuchet MS"/>
              </a:rPr>
              <a:t>logiciels</a:t>
            </a:r>
            <a:r>
              <a:rPr sz="1100" spc="-4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étalons.</a:t>
            </a:r>
            <a:endParaRPr sz="1100">
              <a:latin typeface="Trebuchet MS"/>
              <a:cs typeface="Trebuchet MS"/>
            </a:endParaRPr>
          </a:p>
          <a:p>
            <a:pPr marL="240665" marR="474345" indent="-228600">
              <a:lnSpc>
                <a:spcPts val="1450"/>
              </a:lnSpc>
              <a:spcBef>
                <a:spcPts val="5"/>
              </a:spcBef>
              <a:buAutoNum type="arabicPeriod"/>
              <a:tabLst>
                <a:tab pos="240665" algn="l"/>
                <a:tab pos="241935" algn="l"/>
              </a:tabLst>
            </a:pPr>
            <a:r>
              <a:rPr sz="1100" dirty="0">
                <a:latin typeface="Trebuchet MS"/>
                <a:cs typeface="Trebuchet MS"/>
              </a:rPr>
              <a:t>	</a:t>
            </a:r>
            <a:r>
              <a:rPr sz="1100" spc="-45" dirty="0">
                <a:latin typeface="Trebuchet MS"/>
                <a:cs typeface="Trebuchet MS"/>
              </a:rPr>
              <a:t>Elaborer,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classer</a:t>
            </a:r>
            <a:r>
              <a:rPr sz="1100" spc="-6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et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archiver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des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rapports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et </a:t>
            </a:r>
            <a:r>
              <a:rPr sz="1100" spc="-40" dirty="0">
                <a:latin typeface="Trebuchet MS"/>
                <a:cs typeface="Trebuchet MS"/>
              </a:rPr>
              <a:t>certificats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dans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un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dossier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de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suivi </a:t>
            </a:r>
            <a:r>
              <a:rPr sz="1100" spc="-25" dirty="0">
                <a:latin typeface="Trebuchet MS"/>
                <a:cs typeface="Trebuchet MS"/>
              </a:rPr>
              <a:t>périodique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et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historique.</a:t>
            </a:r>
            <a:endParaRPr sz="1100">
              <a:latin typeface="Trebuchet MS"/>
              <a:cs typeface="Trebuchet MS"/>
            </a:endParaRPr>
          </a:p>
          <a:p>
            <a:pPr marL="242570" indent="-229870">
              <a:lnSpc>
                <a:spcPct val="100000"/>
              </a:lnSpc>
              <a:spcBef>
                <a:spcPts val="50"/>
              </a:spcBef>
              <a:buAutoNum type="arabicPeriod"/>
              <a:tabLst>
                <a:tab pos="242570" algn="l"/>
              </a:tabLst>
            </a:pPr>
            <a:r>
              <a:rPr sz="1100" spc="-10" dirty="0">
                <a:latin typeface="Trebuchet MS"/>
                <a:cs typeface="Trebuchet MS"/>
              </a:rPr>
              <a:t>Assurer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le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suivi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et </a:t>
            </a:r>
            <a:r>
              <a:rPr sz="1100" spc="-25" dirty="0">
                <a:latin typeface="Trebuchet MS"/>
                <a:cs typeface="Trebuchet MS"/>
              </a:rPr>
              <a:t>la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vérification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des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appareils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étalons,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en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analysant</a:t>
            </a:r>
            <a:r>
              <a:rPr sz="1100" spc="-6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la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capabilité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de</a:t>
            </a:r>
            <a:endParaRPr sz="1100">
              <a:latin typeface="Trebuchet MS"/>
              <a:cs typeface="Trebuchet MS"/>
            </a:endParaRPr>
          </a:p>
          <a:p>
            <a:pPr marL="240665">
              <a:lnSpc>
                <a:spcPct val="100000"/>
              </a:lnSpc>
              <a:spcBef>
                <a:spcPts val="130"/>
              </a:spcBef>
            </a:pPr>
            <a:r>
              <a:rPr sz="1100" spc="-10" dirty="0">
                <a:latin typeface="Trebuchet MS"/>
                <a:cs typeface="Trebuchet MS"/>
              </a:rPr>
              <a:t>chacun.</a:t>
            </a:r>
            <a:endParaRPr sz="1100">
              <a:latin typeface="Trebuchet MS"/>
              <a:cs typeface="Trebuchet MS"/>
            </a:endParaRPr>
          </a:p>
          <a:p>
            <a:pPr marL="240665" marR="382270" indent="-228600">
              <a:lnSpc>
                <a:spcPct val="110000"/>
              </a:lnSpc>
              <a:buAutoNum type="arabicPeriod" startAt="9"/>
              <a:tabLst>
                <a:tab pos="240665" algn="l"/>
                <a:tab pos="241935" algn="l"/>
              </a:tabLst>
            </a:pPr>
            <a:r>
              <a:rPr sz="1100" dirty="0">
                <a:latin typeface="Trebuchet MS"/>
                <a:cs typeface="Trebuchet MS"/>
              </a:rPr>
              <a:t>	</a:t>
            </a:r>
            <a:r>
              <a:rPr sz="1100" spc="-40" dirty="0">
                <a:latin typeface="Trebuchet MS"/>
                <a:cs typeface="Trebuchet MS"/>
              </a:rPr>
              <a:t>Participer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à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la</a:t>
            </a:r>
            <a:r>
              <a:rPr sz="1100" spc="-60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création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de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dossiers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pour</a:t>
            </a:r>
            <a:r>
              <a:rPr sz="1100" spc="-60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former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les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collègues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sur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l’utilisation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des </a:t>
            </a:r>
            <a:r>
              <a:rPr sz="1100" spc="-20" dirty="0">
                <a:latin typeface="Trebuchet MS"/>
                <a:cs typeface="Trebuchet MS"/>
              </a:rPr>
              <a:t>appareils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de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mesures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et </a:t>
            </a:r>
            <a:r>
              <a:rPr sz="1100" spc="-10" dirty="0">
                <a:latin typeface="Trebuchet MS"/>
                <a:cs typeface="Trebuchet MS"/>
              </a:rPr>
              <a:t>les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bonnes</a:t>
            </a:r>
            <a:r>
              <a:rPr sz="1100" spc="-60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pratiques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en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métrologie.</a:t>
            </a:r>
            <a:endParaRPr sz="11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120"/>
              </a:spcBef>
              <a:buAutoNum type="arabicPeriod" startAt="9"/>
              <a:tabLst>
                <a:tab pos="240665" algn="l"/>
              </a:tabLst>
            </a:pPr>
            <a:r>
              <a:rPr sz="1100" spc="-20" dirty="0">
                <a:latin typeface="Trebuchet MS"/>
                <a:cs typeface="Trebuchet MS"/>
              </a:rPr>
              <a:t>Collaborer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avec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les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responsables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lors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des</a:t>
            </a:r>
            <a:r>
              <a:rPr sz="1100" spc="-6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audits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internes</a:t>
            </a:r>
            <a:r>
              <a:rPr sz="1100" spc="-65" dirty="0">
                <a:latin typeface="Trebuchet MS"/>
                <a:cs typeface="Trebuchet MS"/>
              </a:rPr>
              <a:t> et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externes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de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l’entreprise.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5364" y="7158688"/>
            <a:ext cx="5537835" cy="181419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415"/>
              </a:spcBef>
              <a:buFont typeface="Wingdings"/>
              <a:buChar char=""/>
              <a:tabLst>
                <a:tab pos="240665" algn="l"/>
              </a:tabLst>
            </a:pPr>
            <a:r>
              <a:rPr sz="1400" b="1" spc="-45" dirty="0">
                <a:latin typeface="Trebuchet MS"/>
                <a:cs typeface="Trebuchet MS"/>
              </a:rPr>
              <a:t>Le</a:t>
            </a:r>
            <a:r>
              <a:rPr sz="1400" b="1" spc="-95" dirty="0">
                <a:latin typeface="Trebuchet MS"/>
                <a:cs typeface="Trebuchet MS"/>
              </a:rPr>
              <a:t> </a:t>
            </a:r>
            <a:r>
              <a:rPr sz="1400" b="1" spc="-35" dirty="0">
                <a:latin typeface="Trebuchet MS"/>
                <a:cs typeface="Trebuchet MS"/>
              </a:rPr>
              <a:t>niveau</a:t>
            </a:r>
            <a:r>
              <a:rPr sz="1400" b="1" spc="-100" dirty="0">
                <a:latin typeface="Trebuchet MS"/>
                <a:cs typeface="Trebuchet MS"/>
              </a:rPr>
              <a:t> </a:t>
            </a:r>
            <a:r>
              <a:rPr sz="1400" b="1" spc="-35" dirty="0">
                <a:latin typeface="Trebuchet MS"/>
                <a:cs typeface="Trebuchet MS"/>
              </a:rPr>
              <a:t>d’études</a:t>
            </a:r>
            <a:r>
              <a:rPr sz="1400" b="1" spc="-105" dirty="0">
                <a:latin typeface="Trebuchet MS"/>
                <a:cs typeface="Trebuchet MS"/>
              </a:rPr>
              <a:t> </a:t>
            </a:r>
            <a:r>
              <a:rPr sz="1400" b="1" spc="-60" dirty="0">
                <a:latin typeface="Trebuchet MS"/>
                <a:cs typeface="Trebuchet MS"/>
              </a:rPr>
              <a:t>:</a:t>
            </a:r>
            <a:endParaRPr sz="14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254"/>
              </a:spcBef>
              <a:buFont typeface="Symbol"/>
              <a:buChar char=""/>
              <a:tabLst>
                <a:tab pos="240665" algn="l"/>
              </a:tabLst>
            </a:pPr>
            <a:r>
              <a:rPr sz="1100" spc="-10" dirty="0">
                <a:latin typeface="Trebuchet MS"/>
                <a:cs typeface="Trebuchet MS"/>
              </a:rPr>
              <a:t>Baccalauréat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technique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ou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technologique.</a:t>
            </a:r>
            <a:endParaRPr sz="1100">
              <a:latin typeface="Trebuchet MS"/>
              <a:cs typeface="Trebuchet MS"/>
            </a:endParaRPr>
          </a:p>
          <a:p>
            <a:pPr marL="240665" marR="5080" indent="-228600">
              <a:lnSpc>
                <a:spcPct val="110000"/>
              </a:lnSpc>
              <a:spcBef>
                <a:spcPts val="70"/>
              </a:spcBef>
              <a:buFont typeface="Symbol"/>
              <a:buChar char=""/>
              <a:tabLst>
                <a:tab pos="240665" algn="l"/>
              </a:tabLst>
            </a:pPr>
            <a:r>
              <a:rPr sz="1100" dirty="0">
                <a:latin typeface="Trebuchet MS"/>
                <a:cs typeface="Trebuchet MS"/>
              </a:rPr>
              <a:t>Ou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soit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Bac+2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95" dirty="0">
                <a:latin typeface="Trebuchet MS"/>
                <a:cs typeface="Trebuchet MS"/>
              </a:rPr>
              <a:t>: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BTS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Technique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physique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pour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l’industrie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55" dirty="0">
                <a:latin typeface="Trebuchet MS"/>
                <a:cs typeface="Trebuchet MS"/>
              </a:rPr>
              <a:t>et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le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45" dirty="0">
                <a:latin typeface="Trebuchet MS"/>
                <a:cs typeface="Trebuchet MS"/>
              </a:rPr>
              <a:t>laboratoire,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DUT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en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mesure physiques.</a:t>
            </a:r>
            <a:endParaRPr sz="11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195"/>
              </a:spcBef>
              <a:buFont typeface="Symbol"/>
              <a:buChar char=""/>
              <a:tabLst>
                <a:tab pos="240665" algn="l"/>
              </a:tabLst>
            </a:pPr>
            <a:r>
              <a:rPr sz="1100" dirty="0">
                <a:latin typeface="Trebuchet MS"/>
                <a:cs typeface="Trebuchet MS"/>
              </a:rPr>
              <a:t>Ou</a:t>
            </a:r>
            <a:r>
              <a:rPr sz="1100" spc="-5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soit</a:t>
            </a:r>
            <a:r>
              <a:rPr sz="1100" spc="-55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Bac+3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95" dirty="0">
                <a:latin typeface="Trebuchet MS"/>
                <a:cs typeface="Trebuchet MS"/>
              </a:rPr>
              <a:t>:</a:t>
            </a:r>
            <a:r>
              <a:rPr sz="1100" spc="-5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Licence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professionnelle</a:t>
            </a:r>
            <a:r>
              <a:rPr sz="1100" spc="-5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en</a:t>
            </a:r>
            <a:r>
              <a:rPr sz="1100" spc="-4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métrologie.</a:t>
            </a:r>
            <a:endParaRPr sz="1100">
              <a:latin typeface="Trebuchet MS"/>
              <a:cs typeface="Trebuchet MS"/>
            </a:endParaRPr>
          </a:p>
          <a:p>
            <a:pPr marL="240665" marR="591820" indent="-228600">
              <a:lnSpc>
                <a:spcPct val="110000"/>
              </a:lnSpc>
              <a:spcBef>
                <a:spcPts val="70"/>
              </a:spcBef>
              <a:buFont typeface="Symbol"/>
              <a:buChar char=""/>
              <a:tabLst>
                <a:tab pos="240665" algn="l"/>
              </a:tabLst>
            </a:pPr>
            <a:r>
              <a:rPr sz="1100" dirty="0">
                <a:latin typeface="Trebuchet MS"/>
                <a:cs typeface="Trebuchet MS"/>
              </a:rPr>
              <a:t>Ou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soit</a:t>
            </a:r>
            <a:r>
              <a:rPr sz="1100" spc="-60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un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60" dirty="0">
                <a:latin typeface="Trebuchet MS"/>
                <a:cs typeface="Trebuchet MS"/>
              </a:rPr>
              <a:t>CQPM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95" dirty="0">
                <a:latin typeface="Trebuchet MS"/>
                <a:cs typeface="Trebuchet MS"/>
              </a:rPr>
              <a:t>: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Contrôleur</a:t>
            </a:r>
            <a:r>
              <a:rPr sz="1100" spc="-5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en</a:t>
            </a:r>
            <a:r>
              <a:rPr sz="1100" spc="-55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métrologie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dimensionnelle.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Ou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40" dirty="0">
                <a:latin typeface="Trebuchet MS"/>
                <a:cs typeface="Trebuchet MS"/>
              </a:rPr>
              <a:t>Technicien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en organisation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130" dirty="0">
                <a:latin typeface="Trebuchet MS"/>
                <a:cs typeface="Trebuchet MS"/>
              </a:rPr>
              <a:t>«</a:t>
            </a:r>
            <a:r>
              <a:rPr sz="1100" spc="-40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contrôle-</a:t>
            </a:r>
            <a:r>
              <a:rPr sz="1100" spc="-40" dirty="0">
                <a:latin typeface="Trebuchet MS"/>
                <a:cs typeface="Trebuchet MS"/>
              </a:rPr>
              <a:t>qualité</a:t>
            </a:r>
            <a:r>
              <a:rPr sz="1100" spc="-45" dirty="0">
                <a:latin typeface="Trebuchet MS"/>
                <a:cs typeface="Trebuchet MS"/>
              </a:rPr>
              <a:t> </a:t>
            </a:r>
            <a:r>
              <a:rPr sz="1100" spc="-65" dirty="0">
                <a:latin typeface="Trebuchet MS"/>
                <a:cs typeface="Trebuchet MS"/>
              </a:rPr>
              <a:t>et</a:t>
            </a:r>
            <a:r>
              <a:rPr sz="1100" spc="-45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métrologie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».</a:t>
            </a:r>
            <a:endParaRPr sz="11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204"/>
              </a:spcBef>
              <a:buFont typeface="Symbol"/>
              <a:buChar char=""/>
              <a:tabLst>
                <a:tab pos="240665" algn="l"/>
              </a:tabLst>
            </a:pPr>
            <a:r>
              <a:rPr sz="1100" spc="-40" dirty="0">
                <a:latin typeface="Trebuchet MS"/>
                <a:cs typeface="Trebuchet MS"/>
              </a:rPr>
              <a:t>Et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un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75" dirty="0">
                <a:latin typeface="Trebuchet MS"/>
                <a:cs typeface="Trebuchet MS"/>
              </a:rPr>
              <a:t>titre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professionnel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130" dirty="0">
                <a:latin typeface="Trebuchet MS"/>
                <a:cs typeface="Trebuchet MS"/>
              </a:rPr>
              <a:t>«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Agent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de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contrôle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70" dirty="0">
                <a:latin typeface="Trebuchet MS"/>
                <a:cs typeface="Trebuchet MS"/>
              </a:rPr>
              <a:t>et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de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métrologie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».</a:t>
            </a:r>
            <a:endParaRPr sz="11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204"/>
              </a:spcBef>
              <a:buFont typeface="Symbol"/>
              <a:buChar char=""/>
              <a:tabLst>
                <a:tab pos="240665" algn="l"/>
              </a:tabLst>
            </a:pPr>
            <a:r>
              <a:rPr sz="1100" dirty="0">
                <a:latin typeface="Trebuchet MS"/>
                <a:cs typeface="Trebuchet MS"/>
              </a:rPr>
              <a:t>La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-30" dirty="0">
                <a:latin typeface="Trebuchet MS"/>
                <a:cs typeface="Trebuchet MS"/>
              </a:rPr>
              <a:t>maitrise</a:t>
            </a:r>
            <a:r>
              <a:rPr sz="1100" spc="-9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de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35" dirty="0">
                <a:latin typeface="Trebuchet MS"/>
                <a:cs typeface="Trebuchet MS"/>
              </a:rPr>
              <a:t>l’anglais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20" dirty="0">
                <a:latin typeface="Trebuchet MS"/>
                <a:cs typeface="Trebuchet MS"/>
              </a:rPr>
              <a:t>en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réunion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-25" dirty="0">
                <a:latin typeface="Trebuchet MS"/>
                <a:cs typeface="Trebuchet MS"/>
              </a:rPr>
              <a:t>est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dirty="0">
                <a:latin typeface="Trebuchet MS"/>
                <a:cs typeface="Trebuchet MS"/>
              </a:rPr>
              <a:t>un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atout.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95032" y="963485"/>
            <a:ext cx="2294255" cy="1939289"/>
            <a:chOff x="895032" y="963485"/>
            <a:chExt cx="2294255" cy="1939289"/>
          </a:xfrm>
        </p:grpSpPr>
        <p:sp>
          <p:nvSpPr>
            <p:cNvPr id="6" name="object 6"/>
            <p:cNvSpPr/>
            <p:nvPr/>
          </p:nvSpPr>
          <p:spPr>
            <a:xfrm>
              <a:off x="899794" y="968247"/>
              <a:ext cx="2284730" cy="1929764"/>
            </a:xfrm>
            <a:custGeom>
              <a:avLst/>
              <a:gdLst/>
              <a:ahLst/>
              <a:cxnLst/>
              <a:rect l="l" t="t" r="r" b="b"/>
              <a:pathLst>
                <a:path w="2284730" h="1929764">
                  <a:moveTo>
                    <a:pt x="0" y="1929765"/>
                  </a:moveTo>
                  <a:lnTo>
                    <a:pt x="2284730" y="1929765"/>
                  </a:lnTo>
                  <a:lnTo>
                    <a:pt x="2284730" y="0"/>
                  </a:lnTo>
                  <a:lnTo>
                    <a:pt x="0" y="0"/>
                  </a:lnTo>
                  <a:lnTo>
                    <a:pt x="0" y="192976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3576" y="1018539"/>
              <a:ext cx="1947412" cy="171322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2</a:t>
            </a:fld>
            <a:endParaRPr spc="-25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99794" y="1907285"/>
            <a:ext cx="5760720" cy="5806440"/>
            <a:chOff x="899794" y="1907285"/>
            <a:chExt cx="5760720" cy="58064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9794" y="1907285"/>
              <a:ext cx="5760720" cy="58064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438524" y="3352545"/>
              <a:ext cx="209550" cy="114300"/>
            </a:xfrm>
            <a:custGeom>
              <a:avLst/>
              <a:gdLst/>
              <a:ahLst/>
              <a:cxnLst/>
              <a:rect l="l" t="t" r="r" b="b"/>
              <a:pathLst>
                <a:path w="209550" h="114300">
                  <a:moveTo>
                    <a:pt x="209550" y="0"/>
                  </a:moveTo>
                  <a:lnTo>
                    <a:pt x="0" y="0"/>
                  </a:lnTo>
                  <a:lnTo>
                    <a:pt x="0" y="114300"/>
                  </a:lnTo>
                  <a:lnTo>
                    <a:pt x="209550" y="114300"/>
                  </a:lnTo>
                  <a:lnTo>
                    <a:pt x="209550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38524" y="3352545"/>
              <a:ext cx="209550" cy="114300"/>
            </a:xfrm>
            <a:custGeom>
              <a:avLst/>
              <a:gdLst/>
              <a:ahLst/>
              <a:cxnLst/>
              <a:rect l="l" t="t" r="r" b="b"/>
              <a:pathLst>
                <a:path w="209550" h="114300">
                  <a:moveTo>
                    <a:pt x="0" y="114300"/>
                  </a:moveTo>
                  <a:lnTo>
                    <a:pt x="209550" y="114300"/>
                  </a:lnTo>
                  <a:lnTo>
                    <a:pt x="209550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ln w="1270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20</a:t>
            </a:fld>
            <a:endParaRPr spc="-25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794" y="1907285"/>
            <a:ext cx="5760720" cy="666369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21</a:t>
            </a:fld>
            <a:endParaRPr spc="-2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794" y="1907285"/>
            <a:ext cx="5760720" cy="559308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22</a:t>
            </a:fld>
            <a:endParaRPr spc="-25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AEA393-5317-DFDD-4643-EBCA066728E2}"/>
              </a:ext>
            </a:extLst>
          </p:cNvPr>
          <p:cNvSpPr/>
          <p:nvPr/>
        </p:nvSpPr>
        <p:spPr>
          <a:xfrm>
            <a:off x="339663" y="927100"/>
            <a:ext cx="716734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Vidéo d’un technicien</a:t>
            </a:r>
          </a:p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Métrologue en </a:t>
            </a:r>
          </a:p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Chez </a:t>
            </a:r>
            <a:r>
              <a:rPr lang="fr-FR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Endress+Hauser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Le métier de Technicien Maintenance et Métrologie chez Endress+Hauser France">
            <a:hlinkClick r:id="" action="ppaction://media"/>
            <a:extLst>
              <a:ext uri="{FF2B5EF4-FFF2-40B4-BE49-F238E27FC236}">
                <a16:creationId xmlns:a16="http://schemas.microsoft.com/office/drawing/2014/main" id="{5C0BC70B-4DC6-E806-B36F-BCF60557AE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250" y="36322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1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FOCUS ALTERNANCE] - Technicien métrologie">
            <a:hlinkClick r:id="" action="ppaction://media"/>
            <a:extLst>
              <a:ext uri="{FF2B5EF4-FFF2-40B4-BE49-F238E27FC236}">
                <a16:creationId xmlns:a16="http://schemas.microsoft.com/office/drawing/2014/main" id="{2A238113-87D8-EB87-E9DE-610A4F90B2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221038"/>
            <a:ext cx="7556500" cy="4251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E0CE76-6373-4589-AD10-3A6CB3583C5D}"/>
              </a:ext>
            </a:extLst>
          </p:cNvPr>
          <p:cNvSpPr/>
          <p:nvPr/>
        </p:nvSpPr>
        <p:spPr>
          <a:xfrm>
            <a:off x="88782" y="1003300"/>
            <a:ext cx="73789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Vidéo Apprentis</a:t>
            </a:r>
          </a:p>
          <a:p>
            <a:pPr algn="ctr"/>
            <a:r>
              <a:rPr lang="fr-FR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Technicien Métrologue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954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364" y="1734057"/>
            <a:ext cx="23939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SzPct val="78571"/>
              <a:buFont typeface="Wingdings"/>
              <a:buChar char=""/>
              <a:tabLst>
                <a:tab pos="240665" algn="l"/>
              </a:tabLst>
            </a:pPr>
            <a:r>
              <a:rPr sz="1400" b="1" spc="-10" dirty="0">
                <a:latin typeface="Trebuchet MS"/>
                <a:cs typeface="Trebuchet MS"/>
              </a:rPr>
              <a:t>Exemples</a:t>
            </a:r>
            <a:r>
              <a:rPr sz="1400" b="1" spc="-40" dirty="0">
                <a:latin typeface="Trebuchet MS"/>
                <a:cs typeface="Trebuchet MS"/>
              </a:rPr>
              <a:t> </a:t>
            </a:r>
            <a:r>
              <a:rPr sz="1400" b="1" spc="-25" dirty="0">
                <a:latin typeface="Trebuchet MS"/>
                <a:cs typeface="Trebuchet MS"/>
              </a:rPr>
              <a:t>d’appareillages</a:t>
            </a:r>
            <a:r>
              <a:rPr sz="1400" b="1" spc="-114" dirty="0">
                <a:latin typeface="Trebuchet MS"/>
                <a:cs typeface="Trebuchet MS"/>
              </a:rPr>
              <a:t> </a:t>
            </a:r>
            <a:r>
              <a:rPr sz="1100" b="1" spc="-50" dirty="0">
                <a:latin typeface="Trebuchet MS"/>
                <a:cs typeface="Trebuchet MS"/>
              </a:rPr>
              <a:t>: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15364" y="5953124"/>
            <a:ext cx="13716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0" dirty="0">
                <a:latin typeface="Wingdings"/>
                <a:cs typeface="Wingdings"/>
              </a:rPr>
              <a:t></a:t>
            </a:r>
            <a:endParaRPr sz="1100">
              <a:latin typeface="Wingdings"/>
              <a:cs typeface="Wingding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5449" y="1990978"/>
            <a:ext cx="6492241" cy="704507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3</a:t>
            </a:fld>
            <a:endParaRPr spc="-2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7414" y="899794"/>
            <a:ext cx="5760720" cy="768095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4</a:t>
            </a:fld>
            <a:endParaRPr spc="-2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7414" y="899794"/>
            <a:ext cx="5760720" cy="768095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5</a:t>
            </a:fld>
            <a:endParaRPr spc="-2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972" y="904112"/>
            <a:ext cx="5760339" cy="521842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07414" y="899794"/>
            <a:ext cx="5760720" cy="7680959"/>
            <a:chOff x="907414" y="899794"/>
            <a:chExt cx="5760720" cy="76809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7414" y="899794"/>
              <a:ext cx="5760720" cy="768095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381250" y="2476499"/>
              <a:ext cx="1533525" cy="390525"/>
            </a:xfrm>
            <a:custGeom>
              <a:avLst/>
              <a:gdLst/>
              <a:ahLst/>
              <a:cxnLst/>
              <a:rect l="l" t="t" r="r" b="b"/>
              <a:pathLst>
                <a:path w="1533525" h="390525">
                  <a:moveTo>
                    <a:pt x="1533525" y="0"/>
                  </a:moveTo>
                  <a:lnTo>
                    <a:pt x="0" y="0"/>
                  </a:lnTo>
                  <a:lnTo>
                    <a:pt x="0" y="390525"/>
                  </a:lnTo>
                  <a:lnTo>
                    <a:pt x="1533525" y="390525"/>
                  </a:lnTo>
                  <a:lnTo>
                    <a:pt x="1533525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81250" y="2476499"/>
              <a:ext cx="1533525" cy="390525"/>
            </a:xfrm>
            <a:custGeom>
              <a:avLst/>
              <a:gdLst/>
              <a:ahLst/>
              <a:cxnLst/>
              <a:rect l="l" t="t" r="r" b="b"/>
              <a:pathLst>
                <a:path w="1533525" h="390525">
                  <a:moveTo>
                    <a:pt x="0" y="390525"/>
                  </a:moveTo>
                  <a:lnTo>
                    <a:pt x="1533525" y="390525"/>
                  </a:lnTo>
                  <a:lnTo>
                    <a:pt x="1533525" y="0"/>
                  </a:lnTo>
                  <a:lnTo>
                    <a:pt x="0" y="0"/>
                  </a:lnTo>
                  <a:lnTo>
                    <a:pt x="0" y="390525"/>
                  </a:lnTo>
                  <a:close/>
                </a:path>
              </a:pathLst>
            </a:custGeom>
            <a:ln w="1270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67249" y="2504439"/>
              <a:ext cx="495300" cy="504825"/>
            </a:xfrm>
            <a:custGeom>
              <a:avLst/>
              <a:gdLst/>
              <a:ahLst/>
              <a:cxnLst/>
              <a:rect l="l" t="t" r="r" b="b"/>
              <a:pathLst>
                <a:path w="495300" h="504825">
                  <a:moveTo>
                    <a:pt x="247650" y="0"/>
                  </a:moveTo>
                  <a:lnTo>
                    <a:pt x="203133" y="4067"/>
                  </a:lnTo>
                  <a:lnTo>
                    <a:pt x="161234" y="15794"/>
                  </a:lnTo>
                  <a:lnTo>
                    <a:pt x="122653" y="34468"/>
                  </a:lnTo>
                  <a:lnTo>
                    <a:pt x="88089" y="59376"/>
                  </a:lnTo>
                  <a:lnTo>
                    <a:pt x="58242" y="89805"/>
                  </a:lnTo>
                  <a:lnTo>
                    <a:pt x="33810" y="125043"/>
                  </a:lnTo>
                  <a:lnTo>
                    <a:pt x="15492" y="164375"/>
                  </a:lnTo>
                  <a:lnTo>
                    <a:pt x="3989" y="207091"/>
                  </a:lnTo>
                  <a:lnTo>
                    <a:pt x="0" y="252475"/>
                  </a:lnTo>
                  <a:lnTo>
                    <a:pt x="3989" y="297823"/>
                  </a:lnTo>
                  <a:lnTo>
                    <a:pt x="15492" y="340508"/>
                  </a:lnTo>
                  <a:lnTo>
                    <a:pt x="33810" y="379819"/>
                  </a:lnTo>
                  <a:lnTo>
                    <a:pt x="58242" y="415040"/>
                  </a:lnTo>
                  <a:lnTo>
                    <a:pt x="88089" y="445459"/>
                  </a:lnTo>
                  <a:lnTo>
                    <a:pt x="122653" y="470360"/>
                  </a:lnTo>
                  <a:lnTo>
                    <a:pt x="161234" y="489031"/>
                  </a:lnTo>
                  <a:lnTo>
                    <a:pt x="203133" y="500757"/>
                  </a:lnTo>
                  <a:lnTo>
                    <a:pt x="247650" y="504825"/>
                  </a:lnTo>
                  <a:lnTo>
                    <a:pt x="292166" y="500757"/>
                  </a:lnTo>
                  <a:lnTo>
                    <a:pt x="334065" y="489031"/>
                  </a:lnTo>
                  <a:lnTo>
                    <a:pt x="372646" y="470360"/>
                  </a:lnTo>
                  <a:lnTo>
                    <a:pt x="407210" y="445459"/>
                  </a:lnTo>
                  <a:lnTo>
                    <a:pt x="437057" y="415040"/>
                  </a:lnTo>
                  <a:lnTo>
                    <a:pt x="461489" y="379819"/>
                  </a:lnTo>
                  <a:lnTo>
                    <a:pt x="479807" y="340508"/>
                  </a:lnTo>
                  <a:lnTo>
                    <a:pt x="491310" y="297823"/>
                  </a:lnTo>
                  <a:lnTo>
                    <a:pt x="495300" y="252475"/>
                  </a:lnTo>
                  <a:lnTo>
                    <a:pt x="491310" y="207091"/>
                  </a:lnTo>
                  <a:lnTo>
                    <a:pt x="479807" y="164375"/>
                  </a:lnTo>
                  <a:lnTo>
                    <a:pt x="461489" y="125043"/>
                  </a:lnTo>
                  <a:lnTo>
                    <a:pt x="437057" y="89805"/>
                  </a:lnTo>
                  <a:lnTo>
                    <a:pt x="407210" y="59376"/>
                  </a:lnTo>
                  <a:lnTo>
                    <a:pt x="372646" y="34468"/>
                  </a:lnTo>
                  <a:lnTo>
                    <a:pt x="334065" y="15794"/>
                  </a:lnTo>
                  <a:lnTo>
                    <a:pt x="292166" y="4067"/>
                  </a:lnTo>
                  <a:lnTo>
                    <a:pt x="247650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67249" y="2504439"/>
              <a:ext cx="495300" cy="504825"/>
            </a:xfrm>
            <a:custGeom>
              <a:avLst/>
              <a:gdLst/>
              <a:ahLst/>
              <a:cxnLst/>
              <a:rect l="l" t="t" r="r" b="b"/>
              <a:pathLst>
                <a:path w="495300" h="504825">
                  <a:moveTo>
                    <a:pt x="0" y="252475"/>
                  </a:moveTo>
                  <a:lnTo>
                    <a:pt x="3989" y="207091"/>
                  </a:lnTo>
                  <a:lnTo>
                    <a:pt x="15492" y="164375"/>
                  </a:lnTo>
                  <a:lnTo>
                    <a:pt x="33810" y="125043"/>
                  </a:lnTo>
                  <a:lnTo>
                    <a:pt x="58242" y="89805"/>
                  </a:lnTo>
                  <a:lnTo>
                    <a:pt x="88089" y="59376"/>
                  </a:lnTo>
                  <a:lnTo>
                    <a:pt x="122653" y="34468"/>
                  </a:lnTo>
                  <a:lnTo>
                    <a:pt x="161234" y="15794"/>
                  </a:lnTo>
                  <a:lnTo>
                    <a:pt x="203133" y="4067"/>
                  </a:lnTo>
                  <a:lnTo>
                    <a:pt x="247650" y="0"/>
                  </a:lnTo>
                  <a:lnTo>
                    <a:pt x="292166" y="4067"/>
                  </a:lnTo>
                  <a:lnTo>
                    <a:pt x="334065" y="15794"/>
                  </a:lnTo>
                  <a:lnTo>
                    <a:pt x="372646" y="34468"/>
                  </a:lnTo>
                  <a:lnTo>
                    <a:pt x="407210" y="59376"/>
                  </a:lnTo>
                  <a:lnTo>
                    <a:pt x="437057" y="89805"/>
                  </a:lnTo>
                  <a:lnTo>
                    <a:pt x="461489" y="125043"/>
                  </a:lnTo>
                  <a:lnTo>
                    <a:pt x="479807" y="164375"/>
                  </a:lnTo>
                  <a:lnTo>
                    <a:pt x="491310" y="207091"/>
                  </a:lnTo>
                  <a:lnTo>
                    <a:pt x="495300" y="252475"/>
                  </a:lnTo>
                  <a:lnTo>
                    <a:pt x="491310" y="297823"/>
                  </a:lnTo>
                  <a:lnTo>
                    <a:pt x="479807" y="340508"/>
                  </a:lnTo>
                  <a:lnTo>
                    <a:pt x="461489" y="379819"/>
                  </a:lnTo>
                  <a:lnTo>
                    <a:pt x="437057" y="415040"/>
                  </a:lnTo>
                  <a:lnTo>
                    <a:pt x="407210" y="445459"/>
                  </a:lnTo>
                  <a:lnTo>
                    <a:pt x="372646" y="470360"/>
                  </a:lnTo>
                  <a:lnTo>
                    <a:pt x="334065" y="489031"/>
                  </a:lnTo>
                  <a:lnTo>
                    <a:pt x="292166" y="500757"/>
                  </a:lnTo>
                  <a:lnTo>
                    <a:pt x="247650" y="504825"/>
                  </a:lnTo>
                  <a:lnTo>
                    <a:pt x="203133" y="500757"/>
                  </a:lnTo>
                  <a:lnTo>
                    <a:pt x="161234" y="489031"/>
                  </a:lnTo>
                  <a:lnTo>
                    <a:pt x="122653" y="470360"/>
                  </a:lnTo>
                  <a:lnTo>
                    <a:pt x="88089" y="445459"/>
                  </a:lnTo>
                  <a:lnTo>
                    <a:pt x="58242" y="415040"/>
                  </a:lnTo>
                  <a:lnTo>
                    <a:pt x="33810" y="379819"/>
                  </a:lnTo>
                  <a:lnTo>
                    <a:pt x="15492" y="340508"/>
                  </a:lnTo>
                  <a:lnTo>
                    <a:pt x="3989" y="297823"/>
                  </a:lnTo>
                  <a:lnTo>
                    <a:pt x="0" y="252475"/>
                  </a:lnTo>
                  <a:close/>
                </a:path>
              </a:pathLst>
            </a:custGeom>
            <a:ln w="1270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B3278C-D4FD-1F50-5377-70006C7FB083}"/>
              </a:ext>
            </a:extLst>
          </p:cNvPr>
          <p:cNvSpPr/>
          <p:nvPr/>
        </p:nvSpPr>
        <p:spPr>
          <a:xfrm>
            <a:off x="844044" y="8403132"/>
            <a:ext cx="626325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Thermohydromètre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digital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0BB4B26-974D-58A3-DB06-A395A7CAB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450" y="1863130"/>
            <a:ext cx="3277057" cy="30293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F3B78E-3833-8AFD-260C-44CC5E79A560}"/>
              </a:ext>
            </a:extLst>
          </p:cNvPr>
          <p:cNvSpPr/>
          <p:nvPr/>
        </p:nvSpPr>
        <p:spPr>
          <a:xfrm>
            <a:off x="1800785" y="927100"/>
            <a:ext cx="39549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Energimètre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A9518C8-61F8-0DC5-297C-933EAA6E4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854" y="5867582"/>
            <a:ext cx="4020111" cy="296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05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794" y="899794"/>
            <a:ext cx="5353050" cy="37242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913D04-B880-3B5A-6D3E-86A39AA00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850" y="4677886"/>
            <a:ext cx="4343400" cy="530385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</TotalTime>
  <Words>573</Words>
  <Application>Microsoft Office PowerPoint</Application>
  <PresentationFormat>Personnalisé</PresentationFormat>
  <Paragraphs>60</Paragraphs>
  <Slides>24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9" baseType="lpstr">
      <vt:lpstr>Calibri</vt:lpstr>
      <vt:lpstr>Symbol</vt:lpstr>
      <vt:lpstr>Trebuchet MS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Jean-Yves FRASELLE</dc:creator>
  <cp:lastModifiedBy>Jean-Yves FRASELLE</cp:lastModifiedBy>
  <cp:revision>1</cp:revision>
  <dcterms:created xsi:type="dcterms:W3CDTF">2025-01-25T11:04:54Z</dcterms:created>
  <dcterms:modified xsi:type="dcterms:W3CDTF">2025-12-29T11:53:29Z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2025-01-03T00:00:00Z</vt:filetime>
  </property>
  <property fmtid="{D5CDD505-2E9C-101B-9397-08002B2CF9AE}" pid="3" name="Creator">
    <vt:lpwstr>Microsoft® Word pour Microsoft 365</vt:lpwstr>
  </property>
  <property fmtid="{D5CDD505-2E9C-101B-9397-08002B2CF9AE}" pid="4" name="LastSaved">
    <vt:filetime>2025-01-25T00:00:00Z</vt:filetime>
  </property>
  <property fmtid="{D5CDD505-2E9C-101B-9397-08002B2CF9AE}" pid="5" name="Producer">
    <vt:lpwstr>Microsoft® Word pour Microsoft 365</vt:lpwstr>
  </property>
</Properties>
</file>