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2" r:id="rId25"/>
    <p:sldId id="283" r:id="rId26"/>
    <p:sldId id="284" r:id="rId27"/>
    <p:sldId id="285" r:id="rId28"/>
    <p:sldId id="280" r:id="rId29"/>
    <p:sldId id="281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13" autoAdjust="0"/>
    <p:restoredTop sz="94660"/>
  </p:normalViewPr>
  <p:slideViewPr>
    <p:cSldViewPr snapToGrid="0">
      <p:cViewPr varScale="1">
        <p:scale>
          <a:sx n="63" d="100"/>
          <a:sy n="63" d="100"/>
        </p:scale>
        <p:origin x="504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E14160-CAFC-19F8-ED20-D351D05A9D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C011DD8-20A6-49A7-9D2A-B1F2CBED72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C3DC16-B4DC-5CC1-085A-3614DDEAB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15/12/2025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8C4A152-BD99-2842-2136-FB1C059C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8AABC8-BE52-2736-1E46-8C39E8150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5921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FC4796-199F-6D1B-1674-D08B52876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E48CFB7-1CC6-9DFF-66D0-E624EE7F82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8B9B1E-3C22-4ACE-B6F4-EDAE06537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15/12/2025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FF9691-F84E-402F-F90B-0ACFBFF06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CD4DF1D-9A03-26D9-3EDD-E883B7535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4113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508E3E-EDFC-E804-1DD8-F4DDF8803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669CDD5-72F5-924D-F564-DAFBE7F788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ADF8E4-2979-15F8-F634-BF71481C25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15/12/2025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64761F-08D2-4432-A6F8-552375830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BE31FB-74B9-BFC7-1841-136C75711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6013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EB4C78-260D-4C2F-58C9-33B03E206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6074B0C-E885-A1CC-F553-B525209B88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245B8EC-1DFA-DC87-E67D-6ACE6D0361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08243C2-2D00-5B68-083F-7C61EC13B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15/12/2025</a:t>
            </a:fld>
            <a:endParaRPr lang="fr-FR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A2F89B-E255-D280-467A-45033DC9C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538ADF1-6C0C-DAD7-2DDE-ABF5EDF0D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0093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DF8B94-4D96-D911-CDFB-8E0C89441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DD3938-AB50-43D0-FCE9-E8EB2CA595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A56FD29-EEF3-2B1B-1DCA-BEF3B5B66E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40B1F8C-E7B0-F702-C64E-5CE315F9F3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CDEF5A8-49AB-F503-63B2-7E2D69BF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82A7B62-9A3B-39BB-0780-68DADCAEF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15/12/2025</a:t>
            </a:fld>
            <a:endParaRPr lang="fr-FR" dirty="0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8AC4179-3EDA-9878-5010-70A071E10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ABFC0FB-570E-4E43-2A28-723452D15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48590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918D90-2FD8-5B99-CFAA-DB82B898F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5573F36-AEB2-C58F-8475-E400A6A2A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15/12/2025</a:t>
            </a:fld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4228E34-F962-F5DB-589D-A1DCAB836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16273D0-CCBF-24ED-A1D7-3E9C0C2E2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4179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DD2D57B-B0C2-B8AD-3F91-16FE2BD09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15/12/2025</a:t>
            </a:fld>
            <a:endParaRPr lang="fr-FR" dirty="0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AA2270E-D018-C27C-EC1D-A2495E385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64707E4-F119-ADFD-3DEC-6AF4C0609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1217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CC3454-F008-C39C-2AB2-7952832D4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15A1579-8699-934B-1F4B-B5E43AE97E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BF96D33-06AF-9767-89CC-CF0B00F2C4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0F3ECF5-186A-9AD9-0091-26D15E45D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15/12/2025</a:t>
            </a:fld>
            <a:endParaRPr lang="fr-FR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0032F8F-40EB-DDE7-DCF3-9507FBA18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4E5685D-0385-F436-8FA5-7463368AB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522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B222B3-63D0-2E9E-B8D3-0F01BC339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2C8FD2A-C5C8-F5A6-2F35-F7DCA8435C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B63DD69-7C5F-FDCF-0237-9C17BA0D07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F9E3B9E-999D-2961-B379-E415A70C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15/12/2025</a:t>
            </a:fld>
            <a:endParaRPr lang="fr-FR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1B9D2D6-BA35-7E27-73D6-EF944A043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817904-2CD0-ADF3-9ACC-1C702178B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013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3B5355-F8FA-2B46-49D3-BAE7FDE0B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330652A-31D6-2DFD-E919-DE7150BFC9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EA1AA4-00C6-4916-E929-1E6C7362D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15/12/2025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5A2CEB-01B4-0D35-3B3B-C966386C4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E5B5ED2-EABD-4382-1AC9-60DBE90BE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04459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BC1D75A-864C-F01C-40AD-CCF494C8D9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057B65-03C9-2DE4-C674-F81CD1520B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C88B65-240D-11AD-BE9A-E44D08683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15/12/2025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50A4C3-56CD-0417-4B89-302D7AFCA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B47F7B-30CA-6D75-302B-997FB22C7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6669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2687C3D-5833-EFC3-A769-BA711FD96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18ACF33-EDA8-459D-EE5C-02E6128B4E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0AF4EA-9943-C057-0B1B-816AFD7F89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0A34267-0850-4345-A36D-DE03F74CB36B}" type="datetimeFigureOut">
              <a:rPr lang="fr-FR" smtClean="0"/>
              <a:t>15/12/2025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BA2AB4-0087-D012-0E64-FAD762DD66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C454CF-5DE1-927F-48EC-B153A4F660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73C8A1-19F7-4132-A017-4536745E153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08111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gif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7030A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ciel, eau&#10;&#10;Le contenu généré par l’IA peut être incorrect.">
            <a:extLst>
              <a:ext uri="{FF2B5EF4-FFF2-40B4-BE49-F238E27FC236}">
                <a16:creationId xmlns:a16="http://schemas.microsoft.com/office/drawing/2014/main" id="{76B2241A-074F-70E4-96F0-AC8D9CD225A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84" y="279000"/>
            <a:ext cx="9442632" cy="630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173335-C212-BF22-3B31-083474889FD5}"/>
              </a:ext>
            </a:extLst>
          </p:cNvPr>
          <p:cNvSpPr txBox="1"/>
          <p:nvPr/>
        </p:nvSpPr>
        <p:spPr>
          <a:xfrm>
            <a:off x="3694176" y="694944"/>
            <a:ext cx="5559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L'île de Murano est située à Venise,</a:t>
            </a:r>
          </a:p>
        </p:txBody>
      </p:sp>
    </p:spTree>
    <p:extLst>
      <p:ext uri="{BB962C8B-B14F-4D97-AF65-F5344CB8AC3E}">
        <p14:creationId xmlns:p14="http://schemas.microsoft.com/office/powerpoint/2010/main" val="264342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  <p:sndAc>
          <p:stSnd loop="1">
            <p:snd r:embed="rId2" name="Une Chanson Italienne.wav"/>
          </p:stSnd>
        </p:sndAc>
      </p:transition>
    </mc:Choice>
    <mc:Fallback xmlns="">
      <p:transition spd="slow" advClick="0" advTm="12000">
        <p:fade/>
        <p:sndAc>
          <p:stSnd loop="1">
            <p:snd r:embed="rId4" name="Une Chanson Italienn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C5344B5-86C1-CA63-170A-145675DD29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0D932AD-5913-AF96-D580-B51DC46A1BDC}"/>
              </a:ext>
            </a:extLst>
          </p:cNvPr>
          <p:cNvSpPr txBox="1"/>
          <p:nvPr/>
        </p:nvSpPr>
        <p:spPr>
          <a:xfrm>
            <a:off x="426720" y="0"/>
            <a:ext cx="1176528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L'île de Murano est située à Venise, dans sa lagune et au nord-est de son centre historique. Elle est l'une des composantes territoriales de la municipalité de Venise-Murano-</a:t>
            </a:r>
            <a:r>
              <a:rPr lang="fr-FR" sz="4400" b="1" dirty="0" err="1">
                <a:solidFill>
                  <a:schemeClr val="bg1"/>
                </a:solidFill>
              </a:rPr>
              <a:t>Burano</a:t>
            </a:r>
            <a:r>
              <a:rPr lang="fr-FR" sz="4400" b="1" dirty="0">
                <a:solidFill>
                  <a:schemeClr val="bg1"/>
                </a:solidFill>
              </a:rPr>
              <a:t> (</a:t>
            </a:r>
            <a:r>
              <a:rPr lang="fr-FR" sz="4400" b="1" dirty="0" err="1">
                <a:solidFill>
                  <a:schemeClr val="bg1"/>
                </a:solidFill>
              </a:rPr>
              <a:t>it</a:t>
            </a:r>
            <a:r>
              <a:rPr lang="fr-FR" sz="4400" b="1" dirty="0">
                <a:solidFill>
                  <a:schemeClr val="bg1"/>
                </a:solidFill>
              </a:rPr>
              <a:t>), qui est l'une des six municipalités constituant administrativement la commune de Venise[1]. Ses artisans de qualité, spécialisés dans le soufflage du verre de Venise[2], ont une renommée internationale.</a:t>
            </a:r>
          </a:p>
        </p:txBody>
      </p:sp>
    </p:spTree>
    <p:extLst>
      <p:ext uri="{BB962C8B-B14F-4D97-AF65-F5344CB8AC3E}">
        <p14:creationId xmlns:p14="http://schemas.microsoft.com/office/powerpoint/2010/main" val="294298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35B2A1-CE15-A1E6-1B14-828AC1616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bâtiment&#10;&#10;Le contenu généré par l’IA peut être incorrect.">
            <a:extLst>
              <a:ext uri="{FF2B5EF4-FFF2-40B4-BE49-F238E27FC236}">
                <a16:creationId xmlns:a16="http://schemas.microsoft.com/office/drawing/2014/main" id="{CAE45189-51E6-FAE6-4F03-F7BBECB46F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408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3083D8-9D7A-EFF4-AEFF-473A44ED3FF3}"/>
              </a:ext>
            </a:extLst>
          </p:cNvPr>
          <p:cNvSpPr txBox="1"/>
          <p:nvPr/>
        </p:nvSpPr>
        <p:spPr>
          <a:xfrm>
            <a:off x="4139040" y="6156960"/>
            <a:ext cx="6035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Grand Canal le soir.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25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9B6FA61-FD31-0443-AAF3-D3A8CD5DA5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A4278C5E-841A-6CA1-657A-F5E1B54AF7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B9FC40-D47B-3CF9-B484-1FAC142C7442}"/>
              </a:ext>
            </a:extLst>
          </p:cNvPr>
          <p:cNvSpPr txBox="1"/>
          <p:nvPr/>
        </p:nvSpPr>
        <p:spPr>
          <a:xfrm>
            <a:off x="3840480" y="6161531"/>
            <a:ext cx="7022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Basilique Santi Maria e Donato.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39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B0C6A9-58B9-1704-BE94-EA4A59107C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ase, céramique, intérieur, art&#10;&#10;Le contenu généré par l’IA peut être incorrect.">
            <a:extLst>
              <a:ext uri="{FF2B5EF4-FFF2-40B4-BE49-F238E27FC236}">
                <a16:creationId xmlns:a16="http://schemas.microsoft.com/office/drawing/2014/main" id="{271AE3C9-FDCD-E4DE-DC8A-8CADB18A9F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5751" y="279000"/>
            <a:ext cx="653837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433FCE-02AE-A0EC-9176-4B283BA300AA}"/>
              </a:ext>
            </a:extLst>
          </p:cNvPr>
          <p:cNvSpPr txBox="1"/>
          <p:nvPr/>
        </p:nvSpPr>
        <p:spPr>
          <a:xfrm>
            <a:off x="3727049" y="6117335"/>
            <a:ext cx="5242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Angelo Barovier, Coupe Nuptiale.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6092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C1DA6E-35C2-4FDC-68BF-E21AFCA211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lustre, décoration d’intérieur, décoration&#10;&#10;Le contenu généré par l’IA peut être incorrect.">
            <a:extLst>
              <a:ext uri="{FF2B5EF4-FFF2-40B4-BE49-F238E27FC236}">
                <a16:creationId xmlns:a16="http://schemas.microsoft.com/office/drawing/2014/main" id="{AC40223F-9655-434D-7CDF-20FCCD7A0C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1964" y="279000"/>
            <a:ext cx="727798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0C9754-F3E2-A89E-8099-858931E792F7}"/>
              </a:ext>
            </a:extLst>
          </p:cNvPr>
          <p:cNvSpPr txBox="1"/>
          <p:nvPr/>
        </p:nvSpPr>
        <p:spPr>
          <a:xfrm>
            <a:off x="9802368" y="3304032"/>
            <a:ext cx="23896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Lustre en verre coloré de Murano.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08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D0762F-6898-E40B-092E-460A5F7A0B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ille, bâtiment&#10;&#10;Le contenu généré par l’IA peut être incorrect.">
            <a:extLst>
              <a:ext uri="{FF2B5EF4-FFF2-40B4-BE49-F238E27FC236}">
                <a16:creationId xmlns:a16="http://schemas.microsoft.com/office/drawing/2014/main" id="{2B592DDF-2897-7C56-F87F-0A13FE6B9D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3290" y="279000"/>
            <a:ext cx="4725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DAD918-2A1B-3C50-2FFC-FE6237465405}"/>
              </a:ext>
            </a:extLst>
          </p:cNvPr>
          <p:cNvSpPr txBox="1"/>
          <p:nvPr/>
        </p:nvSpPr>
        <p:spPr>
          <a:xfrm>
            <a:off x="316992" y="3572256"/>
            <a:ext cx="31462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Embarcadére ACTV Colonna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3372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FF389C-5391-8D3D-D3C5-E5FAC8555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hare&#10;&#10;Le contenu généré par l’IA peut être incorrect.">
            <a:extLst>
              <a:ext uri="{FF2B5EF4-FFF2-40B4-BE49-F238E27FC236}">
                <a16:creationId xmlns:a16="http://schemas.microsoft.com/office/drawing/2014/main" id="{0B5C7F34-AD0C-6D01-C176-94C0C952BC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85" y="279000"/>
            <a:ext cx="944263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DDA594-1EE6-BC65-394C-52A424936267}"/>
              </a:ext>
            </a:extLst>
          </p:cNvPr>
          <p:cNvSpPr txBox="1"/>
          <p:nvPr/>
        </p:nvSpPr>
        <p:spPr>
          <a:xfrm>
            <a:off x="5035296" y="6117335"/>
            <a:ext cx="445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Faro (Murano)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98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CDDA27-8D07-86F5-9198-1D84474C18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e navigable, bâtiment&#10;&#10;Le contenu généré par l’IA peut être incorrect.">
            <a:extLst>
              <a:ext uri="{FF2B5EF4-FFF2-40B4-BE49-F238E27FC236}">
                <a16:creationId xmlns:a16="http://schemas.microsoft.com/office/drawing/2014/main" id="{EE34F656-1255-2684-B07D-D837E958C5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1315" y="279000"/>
            <a:ext cx="944263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43280B-ADF6-1567-916A-97A2A662ADBB}"/>
              </a:ext>
            </a:extLst>
          </p:cNvPr>
          <p:cNvSpPr txBox="1"/>
          <p:nvPr/>
        </p:nvSpPr>
        <p:spPr>
          <a:xfrm>
            <a:off x="4340352" y="6117335"/>
            <a:ext cx="4632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Murano - Rio dei Vetrai.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30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00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460D0D7-E9E8-AC9F-B96D-E82F517472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our&#10;&#10;Le contenu généré par l’IA peut être incorrect.">
            <a:extLst>
              <a:ext uri="{FF2B5EF4-FFF2-40B4-BE49-F238E27FC236}">
                <a16:creationId xmlns:a16="http://schemas.microsoft.com/office/drawing/2014/main" id="{54DE8F5E-9BE2-F172-0361-FC9EA62888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B42F11-9F32-BA7B-C6EA-F2E1DAB968B1}"/>
              </a:ext>
            </a:extLst>
          </p:cNvPr>
          <p:cNvSpPr txBox="1"/>
          <p:nvPr/>
        </p:nvSpPr>
        <p:spPr>
          <a:xfrm>
            <a:off x="10387584" y="3429000"/>
            <a:ext cx="180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Cour du musée du Verre.</a:t>
            </a:r>
          </a:p>
        </p:txBody>
      </p:sp>
    </p:spTree>
    <p:extLst>
      <p:ext uri="{BB962C8B-B14F-4D97-AF65-F5344CB8AC3E}">
        <p14:creationId xmlns:p14="http://schemas.microsoft.com/office/powerpoint/2010/main" val="343235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C0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9FF0AB-3FE3-95A9-C40E-A1E32F2311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32B11365-66EE-8FCB-7449-18FF749DBA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4688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EC94E5-F36A-AB8F-5869-B0347E77E266}"/>
              </a:ext>
            </a:extLst>
          </p:cNvPr>
          <p:cNvSpPr txBox="1"/>
          <p:nvPr/>
        </p:nvSpPr>
        <p:spPr>
          <a:xfrm>
            <a:off x="3133344" y="6117335"/>
            <a:ext cx="6266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chapelle de l'Ospizio Briatti à Murano.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16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FF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B77F16-004D-0AF1-E305-B56814884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éhicule&#10;&#10;Le contenu généré par l’IA peut être incorrect.">
            <a:extLst>
              <a:ext uri="{FF2B5EF4-FFF2-40B4-BE49-F238E27FC236}">
                <a16:creationId xmlns:a16="http://schemas.microsoft.com/office/drawing/2014/main" id="{3E2EF6D9-244C-2002-515B-EA57A973A0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C96C28-C551-05DA-7F6A-BEF0C81CCE09}"/>
              </a:ext>
            </a:extLst>
          </p:cNvPr>
          <p:cNvSpPr txBox="1"/>
          <p:nvPr/>
        </p:nvSpPr>
        <p:spPr>
          <a:xfrm>
            <a:off x="4596384" y="6117335"/>
            <a:ext cx="5047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Palais de la Mula.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06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D6C929-7AA4-D284-EA28-761913DF55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estauration rapide, nourriture, Snack, repas&#10;&#10;Le contenu généré par l’IA peut être incorrect.">
            <a:extLst>
              <a:ext uri="{FF2B5EF4-FFF2-40B4-BE49-F238E27FC236}">
                <a16:creationId xmlns:a16="http://schemas.microsoft.com/office/drawing/2014/main" id="{0256AC14-D27C-B801-B490-C1E205B22C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9380" y="279000"/>
            <a:ext cx="941323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005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B05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88E423-F7AF-0416-F192-58D6457273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maison&#10;&#10;Le contenu généré par l’IA peut être incorrect.">
            <a:extLst>
              <a:ext uri="{FF2B5EF4-FFF2-40B4-BE49-F238E27FC236}">
                <a16:creationId xmlns:a16="http://schemas.microsoft.com/office/drawing/2014/main" id="{F587537E-12B9-1961-D583-8DDB675DCE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9778" y="279000"/>
            <a:ext cx="941323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4407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70C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C70425-9E12-D825-7F4B-BA50907B73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outil, intérieur&#10;&#10;Le contenu généré par l’IA peut être incorrect.">
            <a:extLst>
              <a:ext uri="{FF2B5EF4-FFF2-40B4-BE49-F238E27FC236}">
                <a16:creationId xmlns:a16="http://schemas.microsoft.com/office/drawing/2014/main" id="{3D925C1C-68B1-0D2F-BD0D-DB39157451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9381" y="279000"/>
            <a:ext cx="941323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3D1FB2-7385-0776-5F28-3C49D49C1A39}"/>
              </a:ext>
            </a:extLst>
          </p:cNvPr>
          <p:cNvSpPr txBox="1"/>
          <p:nvPr/>
        </p:nvSpPr>
        <p:spPr>
          <a:xfrm>
            <a:off x="3096768" y="6117335"/>
            <a:ext cx="7229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Observer le travail de verrerie à Murano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5917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206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F12C61-9A3A-7336-23BC-7886B6F97A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sol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0E495EC3-AD08-8ECA-0A30-73236BF869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9382" y="279000"/>
            <a:ext cx="9413236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BB51DE-705E-EE46-08A5-28A513FB3989}"/>
              </a:ext>
            </a:extLst>
          </p:cNvPr>
          <p:cNvSpPr txBox="1"/>
          <p:nvPr/>
        </p:nvSpPr>
        <p:spPr>
          <a:xfrm>
            <a:off x="2840736" y="6117335"/>
            <a:ext cx="6510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Visiter le Musée du Verre (Museo del Vetro)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514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807659-9FE9-EE03-B473-E2B6A3B8FB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Le contenu généré par l’IA peut être incorrect.">
            <a:extLst>
              <a:ext uri="{FF2B5EF4-FFF2-40B4-BE49-F238E27FC236}">
                <a16:creationId xmlns:a16="http://schemas.microsoft.com/office/drawing/2014/main" id="{B8EEEF1E-61A3-6EB7-D360-5A8FD9F523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9381" y="279000"/>
            <a:ext cx="941323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AC465E-9338-9C97-A4B0-E830A718789F}"/>
              </a:ext>
            </a:extLst>
          </p:cNvPr>
          <p:cNvSpPr txBox="1"/>
          <p:nvPr/>
        </p:nvSpPr>
        <p:spPr>
          <a:xfrm>
            <a:off x="3535680" y="6180528"/>
            <a:ext cx="4888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Passer par les canaux de Murano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15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7DF5F70-24F0-84F6-24CE-D3E95733E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art, vase&#10;&#10;Le contenu généré par l’IA peut être incorrect.">
            <a:extLst>
              <a:ext uri="{FF2B5EF4-FFF2-40B4-BE49-F238E27FC236}">
                <a16:creationId xmlns:a16="http://schemas.microsoft.com/office/drawing/2014/main" id="{26048281-BE83-04E0-5FCE-65BED31855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794" y="279000"/>
            <a:ext cx="941322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6CF920-05E8-2A9D-280A-B4965E57D5BE}"/>
              </a:ext>
            </a:extLst>
          </p:cNvPr>
          <p:cNvSpPr txBox="1"/>
          <p:nvPr/>
        </p:nvSpPr>
        <p:spPr>
          <a:xfrm>
            <a:off x="10058400" y="612844"/>
            <a:ext cx="21336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musée du verre de Murano s’articule autour de neuf salles d’exposition présentant une belle collection d’œuvres dévoilant le savoir-faire des artisans verriers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6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70C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93ABCD-E9FE-711E-B781-AE5FDCB597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maison, bâtiment, arbre&#10;&#10;Le contenu généré par l’IA peut être incorrect.">
            <a:extLst>
              <a:ext uri="{FF2B5EF4-FFF2-40B4-BE49-F238E27FC236}">
                <a16:creationId xmlns:a16="http://schemas.microsoft.com/office/drawing/2014/main" id="{0AD6BF78-172C-732D-80B5-54ED9350E7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2484" y="261000"/>
            <a:ext cx="9467031" cy="633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3274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75B052-9C10-9436-3012-82759199F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Visage humain, Ustensiles de cuisine et de cuisson au four&#10;&#10;Le contenu généré par l’IA peut être incorrect.">
            <a:extLst>
              <a:ext uri="{FF2B5EF4-FFF2-40B4-BE49-F238E27FC236}">
                <a16:creationId xmlns:a16="http://schemas.microsoft.com/office/drawing/2014/main" id="{3BDCA457-E9A3-4705-5A74-E2D9AA87A2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7819" y="261000"/>
            <a:ext cx="4827423" cy="633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6E36E9-3B19-FD70-C3AB-E175459262AB}"/>
              </a:ext>
            </a:extLst>
          </p:cNvPr>
          <p:cNvSpPr txBox="1"/>
          <p:nvPr/>
        </p:nvSpPr>
        <p:spPr>
          <a:xfrm>
            <a:off x="829056" y="3634633"/>
            <a:ext cx="3023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Verrier à Murano.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65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FCC8F3-D00F-110A-5723-1874C28136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vase, conteneur, table&#10;&#10;Le contenu généré par l’IA peut être incorrect.">
            <a:extLst>
              <a:ext uri="{FF2B5EF4-FFF2-40B4-BE49-F238E27FC236}">
                <a16:creationId xmlns:a16="http://schemas.microsoft.com/office/drawing/2014/main" id="{A1D3A960-8ED6-1F06-82E1-4E099F5A8B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1561" y="225000"/>
            <a:ext cx="5208878" cy="640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DC13F0-8832-AD83-A583-542E6072B5DB}"/>
              </a:ext>
            </a:extLst>
          </p:cNvPr>
          <p:cNvSpPr txBox="1"/>
          <p:nvPr/>
        </p:nvSpPr>
        <p:spPr>
          <a:xfrm>
            <a:off x="8827008" y="3194304"/>
            <a:ext cx="33649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Verre de Venise avec émail de style islamique vers 1330[1].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76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1DEA5F-815C-3328-4727-B6DF3E4F74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agasin, Vitrine, affichage&#10;&#10;Le contenu généré par l’IA peut être incorrect.">
            <a:extLst>
              <a:ext uri="{FF2B5EF4-FFF2-40B4-BE49-F238E27FC236}">
                <a16:creationId xmlns:a16="http://schemas.microsoft.com/office/drawing/2014/main" id="{14C0314B-4588-B74A-4C41-39C530A0A2A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5210" y="279000"/>
            <a:ext cx="4725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DC2B14-5F33-10B0-6DEC-C5B6947709C5}"/>
              </a:ext>
            </a:extLst>
          </p:cNvPr>
          <p:cNvSpPr txBox="1"/>
          <p:nvPr/>
        </p:nvSpPr>
        <p:spPr>
          <a:xfrm>
            <a:off x="402336" y="3889248"/>
            <a:ext cx="31828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Verre de Venise avec émail de style islamique vers 1330[1].</a:t>
            </a:r>
          </a:p>
        </p:txBody>
      </p:sp>
    </p:spTree>
    <p:extLst>
      <p:ext uri="{BB962C8B-B14F-4D97-AF65-F5344CB8AC3E}">
        <p14:creationId xmlns:p14="http://schemas.microsoft.com/office/powerpoint/2010/main" val="308701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F788FD7-EF0D-A6C0-F96B-AAFC97E7D3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isson, Vaisselle de bar, vaisselle, récipients pour boire&#10;&#10;Le contenu généré par l’IA peut être incorrect.">
            <a:extLst>
              <a:ext uri="{FF2B5EF4-FFF2-40B4-BE49-F238E27FC236}">
                <a16:creationId xmlns:a16="http://schemas.microsoft.com/office/drawing/2014/main" id="{E9207F01-D809-E637-E307-2281B1D1CB6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661909" y="426588"/>
            <a:ext cx="8868181" cy="6004824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8229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575D81-A937-F25C-5691-8AC7848DA4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au, plein air, bateau, fleur&#10;&#10;Le contenu généré par l’IA peut être incorrect.">
            <a:extLst>
              <a:ext uri="{FF2B5EF4-FFF2-40B4-BE49-F238E27FC236}">
                <a16:creationId xmlns:a16="http://schemas.microsoft.com/office/drawing/2014/main" id="{FF617562-EDA4-048A-6F01-5241868D40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500" y="339384"/>
            <a:ext cx="11205000" cy="597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1377A20-5079-0237-98CC-98BABB6CA731}"/>
              </a:ext>
            </a:extLst>
          </p:cNvPr>
          <p:cNvSpPr txBox="1"/>
          <p:nvPr/>
        </p:nvSpPr>
        <p:spPr>
          <a:xfrm>
            <a:off x="2840736" y="445080"/>
            <a:ext cx="718108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Le verre de Murano, une histoire quasi-millénaire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4238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680D5F-2ABF-140A-064C-4386FC89A5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Visage humain, habits, tenue&#10;&#10;Le contenu généré par l’IA peut être incorrect.">
            <a:extLst>
              <a:ext uri="{FF2B5EF4-FFF2-40B4-BE49-F238E27FC236}">
                <a16:creationId xmlns:a16="http://schemas.microsoft.com/office/drawing/2014/main" id="{67C790E5-6AEE-A99A-95D2-F8660F20A9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0950" y="279000"/>
            <a:ext cx="9910100" cy="630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349A49-43C9-1EEA-9F33-4E4CCAED4169}"/>
              </a:ext>
            </a:extLst>
          </p:cNvPr>
          <p:cNvSpPr txBox="1"/>
          <p:nvPr/>
        </p:nvSpPr>
        <p:spPr>
          <a:xfrm>
            <a:off x="8144256" y="2712928"/>
            <a:ext cx="209702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Un verrier de l’île de Murano en pleine démonstration de son art !</a:t>
            </a:r>
          </a:p>
        </p:txBody>
      </p:sp>
    </p:spTree>
    <p:extLst>
      <p:ext uri="{BB962C8B-B14F-4D97-AF65-F5344CB8AC3E}">
        <p14:creationId xmlns:p14="http://schemas.microsoft.com/office/powerpoint/2010/main" val="95076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1DA232-953E-F811-67D9-A8190401C8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lustre, intérieur, léger&#10;&#10;Le contenu généré par l’IA peut être incorrect.">
            <a:extLst>
              <a:ext uri="{FF2B5EF4-FFF2-40B4-BE49-F238E27FC236}">
                <a16:creationId xmlns:a16="http://schemas.microsoft.com/office/drawing/2014/main" id="{67C34A57-2CA9-74B1-BEDD-1FD162DC80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733" y="279000"/>
            <a:ext cx="9869461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C21671-09F8-5AC2-7C9B-4EA5370BA388}"/>
              </a:ext>
            </a:extLst>
          </p:cNvPr>
          <p:cNvSpPr txBox="1"/>
          <p:nvPr/>
        </p:nvSpPr>
        <p:spPr>
          <a:xfrm>
            <a:off x="3230880" y="6124847"/>
            <a:ext cx="6217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 magnifique lustre en verre de Murano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134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29093E-4559-AB8D-9D35-F2AF7BC2F8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&#10;&#10;Le contenu généré par l’IA peut être incorrect.">
            <a:extLst>
              <a:ext uri="{FF2B5EF4-FFF2-40B4-BE49-F238E27FC236}">
                <a16:creationId xmlns:a16="http://schemas.microsoft.com/office/drawing/2014/main" id="{28F88BBC-AA75-7938-AF50-18575D65744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8394" y="261000"/>
            <a:ext cx="4754217" cy="633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85838C-66E7-EF5C-80C0-A74296959417}"/>
              </a:ext>
            </a:extLst>
          </p:cNvPr>
          <p:cNvSpPr txBox="1"/>
          <p:nvPr/>
        </p:nvSpPr>
        <p:spPr>
          <a:xfrm>
            <a:off x="8680705" y="3560064"/>
            <a:ext cx="3511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Ateliers souffleurs de verre à Venise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07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7D7E8B-0A3D-16B3-D5C2-5AA65B144E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B3561CB4-885E-F077-08A9-2E5AC382029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5156" y="261000"/>
            <a:ext cx="9496589" cy="633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85B44B-72A5-E32C-DB05-AA95A66424FE}"/>
              </a:ext>
            </a:extLst>
          </p:cNvPr>
          <p:cNvSpPr txBox="1"/>
          <p:nvPr/>
        </p:nvSpPr>
        <p:spPr>
          <a:xfrm>
            <a:off x="4023360" y="6209866"/>
            <a:ext cx="5852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Murano -Campo San Bernardo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99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BE4586-8EB7-1B53-9FA6-BFBCED1D3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eau&#10;&#10;Le contenu généré par l’IA peut être incorrect.">
            <a:extLst>
              <a:ext uri="{FF2B5EF4-FFF2-40B4-BE49-F238E27FC236}">
                <a16:creationId xmlns:a16="http://schemas.microsoft.com/office/drawing/2014/main" id="{B51130A6-A516-3132-043A-0320F7F6AA2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2491" y="261000"/>
            <a:ext cx="9467017" cy="6336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7024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225581-83F6-AF0E-FBE2-3193A0C3E7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bébé, fleur&#10;&#10;Le contenu généré par l’IA peut être incorrect.">
            <a:extLst>
              <a:ext uri="{FF2B5EF4-FFF2-40B4-BE49-F238E27FC236}">
                <a16:creationId xmlns:a16="http://schemas.microsoft.com/office/drawing/2014/main" id="{B346A48E-0634-2AF4-5B4E-E99BD49B8A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714750" cy="3019425"/>
          </a:xfrm>
          <a:prstGeom prst="rect">
            <a:avLst/>
          </a:prstGeom>
        </p:spPr>
      </p:pic>
      <p:pic>
        <p:nvPicPr>
          <p:cNvPr id="5" name="Image 4" descr="Une image contenant Visage humain, habits, personne, fleur&#10;&#10;Le contenu généré par l’IA peut être incorrect.">
            <a:extLst>
              <a:ext uri="{FF2B5EF4-FFF2-40B4-BE49-F238E27FC236}">
                <a16:creationId xmlns:a16="http://schemas.microsoft.com/office/drawing/2014/main" id="{65E16998-4EA6-E53D-C6EE-94D9B9F0C1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3930967"/>
            <a:ext cx="3714750" cy="301942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1C744DE-E6ED-3C93-4974-C19BDF3AE372}"/>
              </a:ext>
            </a:extLst>
          </p:cNvPr>
          <p:cNvSpPr txBox="1"/>
          <p:nvPr/>
        </p:nvSpPr>
        <p:spPr>
          <a:xfrm>
            <a:off x="3499104" y="536448"/>
            <a:ext cx="852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Lorient Vous A Présenté Murano – Venise - Italie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C30B717-49D9-C54F-66FE-6A2DB01D87AE}"/>
              </a:ext>
            </a:extLst>
          </p:cNvPr>
          <p:cNvSpPr txBox="1"/>
          <p:nvPr/>
        </p:nvSpPr>
        <p:spPr>
          <a:xfrm>
            <a:off x="4925568" y="1544859"/>
            <a:ext cx="7266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74CC40C-70B0-7907-1997-56906E38CB81}"/>
              </a:ext>
            </a:extLst>
          </p:cNvPr>
          <p:cNvSpPr txBox="1"/>
          <p:nvPr/>
        </p:nvSpPr>
        <p:spPr>
          <a:xfrm>
            <a:off x="6656832" y="2631103"/>
            <a:ext cx="4291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Daniel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1F3AFD2-6026-03F0-A607-4E35B98BC265}"/>
              </a:ext>
            </a:extLst>
          </p:cNvPr>
          <p:cNvSpPr/>
          <p:nvPr/>
        </p:nvSpPr>
        <p:spPr>
          <a:xfrm>
            <a:off x="5632704" y="3633216"/>
            <a:ext cx="2414016" cy="92659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2C5267F1-A0B6-0F50-84CE-79781D88A58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5774" y="3739324"/>
            <a:ext cx="2047875" cy="714375"/>
          </a:xfrm>
          <a:prstGeom prst="rect">
            <a:avLst/>
          </a:prstGeom>
        </p:spPr>
      </p:pic>
      <p:pic>
        <p:nvPicPr>
          <p:cNvPr id="11" name="Image 10" descr="Une image contenant Police, écriture manuscrite, calligraphie, typographie&#10;&#10;Le contenu généré par l’IA peut être incorrect.">
            <a:extLst>
              <a:ext uri="{FF2B5EF4-FFF2-40B4-BE49-F238E27FC236}">
                <a16:creationId xmlns:a16="http://schemas.microsoft.com/office/drawing/2014/main" id="{913BAABA-3845-1CDE-9672-2C6DA1EB54B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68" y="3321558"/>
            <a:ext cx="4762500" cy="2476500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8FD26481-9D34-B0AE-67F1-DC2860C5714D}"/>
              </a:ext>
            </a:extLst>
          </p:cNvPr>
          <p:cNvSpPr txBox="1"/>
          <p:nvPr/>
        </p:nvSpPr>
        <p:spPr>
          <a:xfrm>
            <a:off x="5356098" y="5536448"/>
            <a:ext cx="3279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www.papy16.net</a:t>
            </a:r>
          </a:p>
        </p:txBody>
      </p:sp>
    </p:spTree>
    <p:extLst>
      <p:ext uri="{BB962C8B-B14F-4D97-AF65-F5344CB8AC3E}">
        <p14:creationId xmlns:p14="http://schemas.microsoft.com/office/powerpoint/2010/main" val="2656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conveyor dir="l"/>
      </p:transition>
    </mc:Choice>
    <mc:Fallback xmlns=""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270</Words>
  <Application>Microsoft Office PowerPoint</Application>
  <PresentationFormat>Grand écran</PresentationFormat>
  <Paragraphs>28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2025-12-12T13:49:45Z</dcterms:created>
  <dcterms:modified xsi:type="dcterms:W3CDTF">2025-12-15T10:01:49Z</dcterms:modified>
</cp:coreProperties>
</file>