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56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924" autoAdjust="0"/>
    <p:restoredTop sz="94660"/>
  </p:normalViewPr>
  <p:slideViewPr>
    <p:cSldViewPr snapToGrid="0">
      <p:cViewPr varScale="1">
        <p:scale>
          <a:sx n="58" d="100"/>
          <a:sy n="58" d="100"/>
        </p:scale>
        <p:origin x="72" y="3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2D42E9-A56A-4B4B-B5DF-B72B3E32259D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C0FFA-0B18-424A-BB62-C2281EFD67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45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C0FFA-0B18-424A-BB62-C2281EFD67F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865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14160-CAFC-19F8-ED20-D351D05A9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11DD8-20A6-49A7-9D2A-B1F2CBED7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3DC16-B4DC-5CC1-085A-3614DDEAB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C4A152-BD99-2842-2136-FB1C059C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ABC8-BE52-2736-1E46-8C39E8150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1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C4796-199F-6D1B-1674-D08B5287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8CFB7-1CC6-9DFF-66D0-E624EE7F8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8B9B1E-3C22-4ACE-B6F4-EDAE0653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F9691-F84E-402F-F90B-0ACFBFF0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4DF1D-9A03-26D9-3EDD-E883B753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13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08E3E-EDFC-E804-1DD8-F4DDF880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69CDD5-72F5-924D-F564-DAFBE7F78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ADF8E4-2979-15F8-F634-BF71481C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4761F-08D2-4432-A6F8-55237583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BE31FB-74B9-BFC7-1841-136C757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13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4C78-260D-4C2F-58C9-33B03E206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074B0C-E885-A1CC-F553-B525209B8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45B8EC-1DFA-DC87-E67D-6ACE6D03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243C2-2D00-5B68-083F-7C61EC13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2F89B-E255-D280-467A-45033DC9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38ADF1-6C0C-DAD7-2DDE-ABF5EDF0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93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8B94-4D96-D911-CDFB-8E0C89441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DD3938-AB50-43D0-FCE9-E8EB2CA59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56FD29-EEF3-2B1B-1DCA-BEF3B5B6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0B1F8C-E7B0-F702-C64E-5CE315F9F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DEF5A8-49AB-F503-63B2-7E2D69BF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A7B62-9A3B-39BB-0780-68DADCAE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AC4179-3EDA-9878-5010-70A071E1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BFC0FB-570E-4E43-2A28-723452D1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59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18D90-2FD8-5B99-CFAA-DB82B898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573F36-AEB2-C58F-8475-E400A6A2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28E34-F962-F5DB-589D-A1DCAB83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273D0-CCBF-24ED-A1D7-3E9C0C2E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D2D57B-B0C2-B8AD-3F91-16FE2BD0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2270E-D018-C27C-EC1D-A2495E38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4707E4-F119-ADFD-3DEC-6AF4C0609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17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C3454-F008-C39C-2AB2-7952832D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5A1579-8699-934B-1F4B-B5E43AE97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F96D33-06AF-9767-89CC-CF0B00F2C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F3ECF5-186A-9AD9-0091-26D15E45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032F8F-40EB-DDE7-DCF3-9507FBA18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E5685D-0385-F436-8FA5-7463368AB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22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222B3-63D0-2E9E-B8D3-0F01BC33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C8FD2A-C5C8-F5A6-2F35-F7DCA8435C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63DD69-7C5F-FDCF-0237-9C17BA0D07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E3B9E-999D-2961-B379-E415A70C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B9D2D6-BA35-7E27-73D6-EF944A043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17904-2CD0-ADF3-9ACC-1C702178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3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B5355-F8FA-2B46-49D3-BAE7FDE0B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0652A-31D6-2DFD-E919-DE7150BF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A1AA4-00C6-4916-E929-1E6C7362D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5A2CEB-01B4-0D35-3B3B-C966386C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5B5ED2-EABD-4382-1AC9-60DBE90B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45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C1D75A-864C-F01C-40AD-CCF494C8D9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7B65-03C9-2DE4-C674-F81CD1520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88B65-240D-11AD-BE9A-E44D0868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0A4C3-56CD-0417-4B89-302D7AFCA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47F7B-30CA-6D75-302B-997FB22C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69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687C3D-5833-EFC3-A769-BA711FD96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8ACF33-EDA8-459D-EE5C-02E6128B4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AF4EA-9943-C057-0B1B-816AFD7F8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A34267-0850-4345-A36D-DE03F74CB36B}" type="datetimeFigureOut">
              <a:rPr lang="fr-FR" smtClean="0"/>
              <a:t>13/01/2026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BA2AB4-0087-D012-0E64-FAD762DD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454CF-5DE1-927F-48EC-B153A4F66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344B5-86C1-CA63-170A-145675DD2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rouillard, arbre&#10;&#10;Le contenu généré par l’IA peut être incorrect.">
            <a:extLst>
              <a:ext uri="{FF2B5EF4-FFF2-40B4-BE49-F238E27FC236}">
                <a16:creationId xmlns:a16="http://schemas.microsoft.com/office/drawing/2014/main" id="{BC07419D-E36C-91C4-58BC-F5C02016F5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755" y="261000"/>
            <a:ext cx="6647608" cy="633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C6B0E3-FD0D-0633-529D-68F62C68C8EB}"/>
              </a:ext>
            </a:extLst>
          </p:cNvPr>
          <p:cNvSpPr txBox="1"/>
          <p:nvPr/>
        </p:nvSpPr>
        <p:spPr>
          <a:xfrm>
            <a:off x="9243507" y="1389888"/>
            <a:ext cx="2631501" cy="310854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Fougères arborescentes, dans la « forêt de nuage » ou « forêt tropicale humide de montagne »,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E23C397-BA35-0C01-9262-A71152407DA5}"/>
              </a:ext>
            </a:extLst>
          </p:cNvPr>
          <p:cNvSpPr txBox="1"/>
          <p:nvPr/>
        </p:nvSpPr>
        <p:spPr>
          <a:xfrm>
            <a:off x="3133196" y="435781"/>
            <a:ext cx="5242179" cy="954107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Forêt de nuages </a:t>
            </a:r>
            <a:r>
              <a:rPr lang="fr-FR" sz="2800" b="1" dirty="0" err="1">
                <a:solidFill>
                  <a:schemeClr val="bg1"/>
                </a:solidFill>
              </a:rPr>
              <a:t>Monteverde</a:t>
            </a:r>
            <a:r>
              <a:rPr lang="fr-FR" sz="2800" b="1" dirty="0">
                <a:solidFill>
                  <a:schemeClr val="bg1"/>
                </a:solidFill>
              </a:rPr>
              <a:t>  Cota Rica Et Pays environnants</a:t>
            </a:r>
          </a:p>
        </p:txBody>
      </p:sp>
    </p:spTree>
    <p:extLst>
      <p:ext uri="{BB962C8B-B14F-4D97-AF65-F5344CB8AC3E}">
        <p14:creationId xmlns:p14="http://schemas.microsoft.com/office/powerpoint/2010/main" val="29429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  <p:sndAc>
          <p:stSnd loop="1">
            <p:snd r:embed="rId2" name="哀しみの終りに  La Maison est en Ruine  Raymond Lefèvre  レイモンルフェーヴルグランドオーケストラ.wav"/>
          </p:stSnd>
        </p:sndAc>
      </p:transition>
    </mc:Choice>
    <mc:Fallback xmlns="">
      <p:transition spd="slow" advClick="0" advTm="12000">
        <p:fade/>
        <p:sndAc>
          <p:stSnd loop="1">
            <p:snd r:embed="rId4" name="哀しみの終りに  La Maison est en Ruine  Raymond Lefèvre  レイモンルフェーヴルグランドオーケストラ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094D6B9-C4D8-FBDD-9CC8-6A970EBC83BC}"/>
              </a:ext>
            </a:extLst>
          </p:cNvPr>
          <p:cNvSpPr txBox="1"/>
          <p:nvPr/>
        </p:nvSpPr>
        <p:spPr>
          <a:xfrm>
            <a:off x="164592" y="612844"/>
            <a:ext cx="11862816" cy="563231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Forêt de nuage (en traduction littérale de l'anglais Cloud </a:t>
            </a:r>
            <a:r>
              <a:rPr lang="fr-FR" sz="3600" b="1" dirty="0" err="1">
                <a:solidFill>
                  <a:schemeClr val="bg1"/>
                </a:solidFill>
              </a:rPr>
              <a:t>forest</a:t>
            </a:r>
            <a:r>
              <a:rPr lang="fr-FR" sz="3600" b="1" dirty="0">
                <a:solidFill>
                  <a:schemeClr val="bg1"/>
                </a:solidFill>
              </a:rPr>
              <a:t>), ou Forêt de nuages en français[1] (au pluriel : il ne s'agit pas d'un seul nuage permanent) définit un type de forêt tropicale humide baignant le plus souvent dans la brume, qu'on trouve généralement en milieu tropical de montagne, entre 1 000 et 3 000 mètres d'altitude. Ces forêts sont également appelées forêts nébuleuses, forêts orophiles (« aimant la montagne »), </a:t>
            </a:r>
            <a:r>
              <a:rPr lang="fr-FR" sz="3600" b="1" dirty="0" err="1">
                <a:solidFill>
                  <a:schemeClr val="bg1"/>
                </a:solidFill>
              </a:rPr>
              <a:t>Nebelwald</a:t>
            </a:r>
            <a:r>
              <a:rPr lang="fr-FR" sz="3600" b="1" dirty="0">
                <a:solidFill>
                  <a:schemeClr val="bg1"/>
                </a:solidFill>
              </a:rPr>
              <a:t> (nom allemand) ou forêts brumeuses (expression historiquement employée)[2]</a:t>
            </a:r>
          </a:p>
        </p:txBody>
      </p:sp>
    </p:spTree>
    <p:extLst>
      <p:ext uri="{BB962C8B-B14F-4D97-AF65-F5344CB8AC3E}">
        <p14:creationId xmlns:p14="http://schemas.microsoft.com/office/powerpoint/2010/main" val="264342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5B2A1-CE15-A1E6-1B14-828AC161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brouillard&#10;&#10;Le contenu généré par l’IA peut être incorrect.">
            <a:extLst>
              <a:ext uri="{FF2B5EF4-FFF2-40B4-BE49-F238E27FC236}">
                <a16:creationId xmlns:a16="http://schemas.microsoft.com/office/drawing/2014/main" id="{FA31BF14-7664-174D-D36D-E23EE0C9E3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88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AAB8F4-BEC3-80C3-ECBF-B440CFD917DA}"/>
              </a:ext>
            </a:extLst>
          </p:cNvPr>
          <p:cNvSpPr txBox="1"/>
          <p:nvPr/>
        </p:nvSpPr>
        <p:spPr>
          <a:xfrm>
            <a:off x="182880" y="925176"/>
            <a:ext cx="2913888" cy="5262979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forêt tropicale entourant la Colonia Tovar (Venezuela) est en forte régression au nord. La limite de hauteur (+2 000 m) visible sur la photo marque encore la limite de l'actuelle zone résidentielle et le début d'une « forêt de nuage » moins perturbée.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5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6FA61-FD31-0443-AAF3-D3A8CD5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lante terrestre, jungle&#10;&#10;Le contenu généré par l’IA peut être incorrect.">
            <a:extLst>
              <a:ext uri="{FF2B5EF4-FFF2-40B4-BE49-F238E27FC236}">
                <a16:creationId xmlns:a16="http://schemas.microsoft.com/office/drawing/2014/main" id="{F122942D-B757-FD14-51EC-C26C3CC1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45" y="331041"/>
            <a:ext cx="11587471" cy="579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1FFAFE-858A-C934-C6B8-7F0F810D04E3}"/>
              </a:ext>
            </a:extLst>
          </p:cNvPr>
          <p:cNvSpPr txBox="1"/>
          <p:nvPr/>
        </p:nvSpPr>
        <p:spPr>
          <a:xfrm>
            <a:off x="1051048" y="331041"/>
            <a:ext cx="10265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« Forêt de nuages » dans la réserve de El Yunque National Forest, Porto Rico. Végétation caractéristique de ce climat tel que des Bromeliaceae, au premier plan.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39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B0C6A9-58B9-1704-BE94-EA4A59107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jungle, brouillard&#10;&#10;Le contenu généré par l’IA peut être incorrect.">
            <a:extLst>
              <a:ext uri="{FF2B5EF4-FFF2-40B4-BE49-F238E27FC236}">
                <a16:creationId xmlns:a16="http://schemas.microsoft.com/office/drawing/2014/main" id="{413B20F1-15ED-7527-31FF-7FCA26B08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4BB4C99-A712-89FC-AB44-F372343E7D99}"/>
              </a:ext>
            </a:extLst>
          </p:cNvPr>
          <p:cNvSpPr txBox="1"/>
          <p:nvPr/>
        </p:nvSpPr>
        <p:spPr>
          <a:xfrm>
            <a:off x="8900160" y="2170176"/>
            <a:ext cx="3121152" cy="397031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</a:t>
            </a:r>
            <a:r>
              <a:rPr lang="fr-FR" sz="2800" b="1" dirty="0" err="1">
                <a:solidFill>
                  <a:schemeClr val="bg1"/>
                </a:solidFill>
              </a:rPr>
              <a:t>yungas</a:t>
            </a:r>
            <a:r>
              <a:rPr lang="fr-FR" sz="2800" b="1" dirty="0">
                <a:solidFill>
                  <a:schemeClr val="bg1"/>
                </a:solidFill>
              </a:rPr>
              <a:t> sont un type de « forêt de brouillard » que l'on trouve au Pérou, en Bolivie et comme ici en Argentine (Province de Salta).</a:t>
            </a:r>
          </a:p>
        </p:txBody>
      </p:sp>
    </p:spTree>
    <p:extLst>
      <p:ext uri="{BB962C8B-B14F-4D97-AF65-F5344CB8AC3E}">
        <p14:creationId xmlns:p14="http://schemas.microsoft.com/office/powerpoint/2010/main" val="35609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C1DA6E-35C2-4FDC-68BF-E21AFCA2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jungle, plante, végétation&#10;&#10;Le contenu généré par l’IA peut être incorrect.">
            <a:extLst>
              <a:ext uri="{FF2B5EF4-FFF2-40B4-BE49-F238E27FC236}">
                <a16:creationId xmlns:a16="http://schemas.microsoft.com/office/drawing/2014/main" id="{075C786D-B985-4657-2C31-98898E2E5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816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5D61C9-71F2-7EDD-6227-E523F06E85C8}"/>
              </a:ext>
            </a:extLst>
          </p:cNvPr>
          <p:cNvSpPr txBox="1"/>
          <p:nvPr/>
        </p:nvSpPr>
        <p:spPr>
          <a:xfrm>
            <a:off x="329184" y="1840992"/>
            <a:ext cx="2913888" cy="440120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</a:t>
            </a:r>
            <a:r>
              <a:rPr lang="fr-FR" sz="2800" b="1" dirty="0" err="1">
                <a:solidFill>
                  <a:schemeClr val="bg1"/>
                </a:solidFill>
              </a:rPr>
              <a:t>yungas</a:t>
            </a:r>
            <a:r>
              <a:rPr lang="fr-FR" sz="2800" b="1" dirty="0">
                <a:solidFill>
                  <a:schemeClr val="bg1"/>
                </a:solidFill>
              </a:rPr>
              <a:t> sont un type de « forêt de brouillard » que l'on trouve au Pérou, en Bolivie et comme ici en Argentine (Province de Salta).</a:t>
            </a:r>
          </a:p>
        </p:txBody>
      </p:sp>
    </p:spTree>
    <p:extLst>
      <p:ext uri="{BB962C8B-B14F-4D97-AF65-F5344CB8AC3E}">
        <p14:creationId xmlns:p14="http://schemas.microsoft.com/office/powerpoint/2010/main" val="17400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0762F-6898-E40B-092E-460A5F7A0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champignon, Forêt primaire&#10;&#10;Le contenu généré par l’IA peut être incorrect.">
            <a:extLst>
              <a:ext uri="{FF2B5EF4-FFF2-40B4-BE49-F238E27FC236}">
                <a16:creationId xmlns:a16="http://schemas.microsoft.com/office/drawing/2014/main" id="{2B4C3CEC-3432-4DAA-DF33-89F9F42B0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72" y="279000"/>
            <a:ext cx="9367216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71BCDA-1FE1-69AA-A9AC-7AE2ED99E851}"/>
              </a:ext>
            </a:extLst>
          </p:cNvPr>
          <p:cNvSpPr txBox="1"/>
          <p:nvPr/>
        </p:nvSpPr>
        <p:spPr>
          <a:xfrm>
            <a:off x="9899904" y="2681525"/>
            <a:ext cx="2060448" cy="267765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Mousses s'épanouissent dans la « forêt de nuages »</a:t>
            </a:r>
          </a:p>
        </p:txBody>
      </p:sp>
    </p:spTree>
    <p:extLst>
      <p:ext uri="{BB962C8B-B14F-4D97-AF65-F5344CB8AC3E}">
        <p14:creationId xmlns:p14="http://schemas.microsoft.com/office/powerpoint/2010/main" val="163372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F389C-5391-8D3D-D3C5-E5FAC855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brouillard, plein air&#10;&#10;Le contenu généré par l’IA peut être incorrect.">
            <a:extLst>
              <a:ext uri="{FF2B5EF4-FFF2-40B4-BE49-F238E27FC236}">
                <a16:creationId xmlns:a16="http://schemas.microsoft.com/office/drawing/2014/main" id="{BCEF47A8-8CD2-B282-95CB-16E44FBEBE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018" y="261000"/>
            <a:ext cx="4752000" cy="633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89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CDDA27-8D07-86F5-9198-1D84474C1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jungle, végétation, forêt tropicale&#10;&#10;Le contenu généré par l’IA peut être incorrect.">
            <a:extLst>
              <a:ext uri="{FF2B5EF4-FFF2-40B4-BE49-F238E27FC236}">
                <a16:creationId xmlns:a16="http://schemas.microsoft.com/office/drawing/2014/main" id="{AFED094D-0FC8-1A88-97D2-0773A8A51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87" y="279000"/>
            <a:ext cx="11192226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5030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0D0D7-E9E8-AC9F-B96D-E82F5174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 terrestre, Plante carnivore, Tige&#10;&#10;Le contenu généré par l’IA peut être incorrect.">
            <a:extLst>
              <a:ext uri="{FF2B5EF4-FFF2-40B4-BE49-F238E27FC236}">
                <a16:creationId xmlns:a16="http://schemas.microsoft.com/office/drawing/2014/main" id="{D4C5FDCC-B1D2-3894-D3F2-DE431F5DB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822" y="279000"/>
            <a:ext cx="6470989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CAA9D3-E177-DD71-87A3-B7B346E1CA9E}"/>
              </a:ext>
            </a:extLst>
          </p:cNvPr>
          <p:cNvSpPr txBox="1"/>
          <p:nvPr/>
        </p:nvSpPr>
        <p:spPr>
          <a:xfrm>
            <a:off x="330435" y="1868424"/>
            <a:ext cx="2084832" cy="440120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Les Nepenthes constituent une des plantes les plus emblématiques de la « forêt de nuages »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35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FF0AB-3FE3-95A9-C40E-A1E32F23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uage, plein air, montagne, nature&#10;&#10;Le contenu généré par l’IA peut être incorrect.">
            <a:extLst>
              <a:ext uri="{FF2B5EF4-FFF2-40B4-BE49-F238E27FC236}">
                <a16:creationId xmlns:a16="http://schemas.microsoft.com/office/drawing/2014/main" id="{0BE69E4C-EC07-390D-85F8-92DF70C50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71" y="1146429"/>
            <a:ext cx="11023058" cy="439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E46EA83-69F8-0735-7C66-BB4A4FB99136}"/>
              </a:ext>
            </a:extLst>
          </p:cNvPr>
          <p:cNvSpPr txBox="1"/>
          <p:nvPr/>
        </p:nvSpPr>
        <p:spPr>
          <a:xfrm>
            <a:off x="3267456" y="5642949"/>
            <a:ext cx="6035040" cy="954107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lac et le volcan Arenal vus de la réserve de Monteverde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1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77F16-004D-0AF1-E305-B56814884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ogon, oiseau, arbre, plume&#10;&#10;Le contenu généré par l’IA peut être incorrect.">
            <a:extLst>
              <a:ext uri="{FF2B5EF4-FFF2-40B4-BE49-F238E27FC236}">
                <a16:creationId xmlns:a16="http://schemas.microsoft.com/office/drawing/2014/main" id="{A04FB40F-BCEF-59EC-9B68-8053A1DD0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243" y="279000"/>
            <a:ext cx="4627631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4CB675-4AF7-DAFA-FA74-59912E837AF1}"/>
              </a:ext>
            </a:extLst>
          </p:cNvPr>
          <p:cNvSpPr txBox="1"/>
          <p:nvPr/>
        </p:nvSpPr>
        <p:spPr>
          <a:xfrm>
            <a:off x="8412480" y="3206496"/>
            <a:ext cx="3133344" cy="138499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Quetzal resplendissant du Costa Rica (mâle)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06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6C929-7AA4-D284-EA28-761913DF5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ume, perché, branche&#10;&#10;Le contenu généré par l’IA peut être incorrect.">
            <a:extLst>
              <a:ext uri="{FF2B5EF4-FFF2-40B4-BE49-F238E27FC236}">
                <a16:creationId xmlns:a16="http://schemas.microsoft.com/office/drawing/2014/main" id="{4B005AE4-2BF3-F320-638F-6CC8E2949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005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8E423-F7AF-0416-F192-58D645727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pont, bâtiment&#10;&#10;Le contenu généré par l’IA peut être incorrect.">
            <a:extLst>
              <a:ext uri="{FF2B5EF4-FFF2-40B4-BE49-F238E27FC236}">
                <a16:creationId xmlns:a16="http://schemas.microsoft.com/office/drawing/2014/main" id="{F1A92C6C-DE6D-A487-3777-C02FA169B2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00" y="1071000"/>
            <a:ext cx="10611000" cy="471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4407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70425-9E12-D825-7F4B-BA50907B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jungle, végétation&#10;&#10;Le contenu généré par l’IA peut être incorrect.">
            <a:extLst>
              <a:ext uri="{FF2B5EF4-FFF2-40B4-BE49-F238E27FC236}">
                <a16:creationId xmlns:a16="http://schemas.microsoft.com/office/drawing/2014/main" id="{107737B7-1EBB-2CF0-4290-50BB4066C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00" y="913384"/>
            <a:ext cx="10854000" cy="482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7591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12C61-9A3A-7336-23BC-7886B6F9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jungle, végétation, forêt&#10;&#10;Le contenu généré par l’IA peut être incorrect.">
            <a:extLst>
              <a:ext uri="{FF2B5EF4-FFF2-40B4-BE49-F238E27FC236}">
                <a16:creationId xmlns:a16="http://schemas.microsoft.com/office/drawing/2014/main" id="{80185459-EBC6-12A1-F392-1276D219D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00" y="852424"/>
            <a:ext cx="10692000" cy="475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2351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07659-9FE9-EE03-B473-E2B6A3B8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âtiment, plante&#10;&#10;Le contenu généré par l’IA peut être incorrect.">
            <a:extLst>
              <a:ext uri="{FF2B5EF4-FFF2-40B4-BE49-F238E27FC236}">
                <a16:creationId xmlns:a16="http://schemas.microsoft.com/office/drawing/2014/main" id="{5CCB0587-D10A-5A57-7F76-DC6E362F5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000" y="531000"/>
            <a:ext cx="8694000" cy="579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2315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F5F70-24F0-84F6-24CE-D3E95733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oiseau, trogon, plein air&#10;&#10;Le contenu généré par l’IA peut être incorrect.">
            <a:extLst>
              <a:ext uri="{FF2B5EF4-FFF2-40B4-BE49-F238E27FC236}">
                <a16:creationId xmlns:a16="http://schemas.microsoft.com/office/drawing/2014/main" id="{60BB894C-3C57-999F-AAE4-F932CE251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744" y="441000"/>
            <a:ext cx="8957005" cy="597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5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3ABCD-E9FE-711E-B781-AE5FDCB5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hute d’eau, Réserve natuelle&#10;&#10;Le contenu généré par l’IA peut être incorrect.">
            <a:extLst>
              <a:ext uri="{FF2B5EF4-FFF2-40B4-BE49-F238E27FC236}">
                <a16:creationId xmlns:a16="http://schemas.microsoft.com/office/drawing/2014/main" id="{CA60A233-18D6-3742-1816-C2042F4EF1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717550"/>
            <a:ext cx="8128000" cy="54229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3274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75B052-9C10-9436-3012-8275919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jungle, plante, forêt&#10;&#10;Le contenu généré par l’IA peut être incorrect.">
            <a:extLst>
              <a:ext uri="{FF2B5EF4-FFF2-40B4-BE49-F238E27FC236}">
                <a16:creationId xmlns:a16="http://schemas.microsoft.com/office/drawing/2014/main" id="{1865305F-334A-4F69-5AFC-565927B6D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518" y="423000"/>
            <a:ext cx="9010963" cy="601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465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CC8F3-D00F-110A-5723-1874C2813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arbre, faune&#10;&#10;Le contenu généré par l’IA peut être incorrect.">
            <a:extLst>
              <a:ext uri="{FF2B5EF4-FFF2-40B4-BE49-F238E27FC236}">
                <a16:creationId xmlns:a16="http://schemas.microsoft.com/office/drawing/2014/main" id="{6EF2D072-3697-6774-1C3E-204FE6F35A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4682" y="355908"/>
            <a:ext cx="9442636" cy="614618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957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1DEA5F-815C-3328-4727-B6DF3E4F7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jungle, forêt&#10;&#10;Le contenu généré par l’IA peut être incorrect.">
            <a:extLst>
              <a:ext uri="{FF2B5EF4-FFF2-40B4-BE49-F238E27FC236}">
                <a16:creationId xmlns:a16="http://schemas.microsoft.com/office/drawing/2014/main" id="{70241A38-C7D4-2231-E1F4-91A72E4BCF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717550"/>
            <a:ext cx="8128000" cy="54229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8701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88FD7-EF0D-A6C0-F96B-AAFC97E7D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jungle, chute d’eau&#10;&#10;Le contenu généré par l’IA peut être incorrect.">
            <a:extLst>
              <a:ext uri="{FF2B5EF4-FFF2-40B4-BE49-F238E27FC236}">
                <a16:creationId xmlns:a16="http://schemas.microsoft.com/office/drawing/2014/main" id="{7174C40C-E502-2E0C-23C4-9E8C87F82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717550"/>
            <a:ext cx="8128000" cy="54229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822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D7E8B-0A3D-16B3-D5C2-5AA65B144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jungle, arbre&#10;&#10;Le contenu généré par l’IA peut être incorrect.">
            <a:extLst>
              <a:ext uri="{FF2B5EF4-FFF2-40B4-BE49-F238E27FC236}">
                <a16:creationId xmlns:a16="http://schemas.microsoft.com/office/drawing/2014/main" id="{641A3FAB-FFB6-550D-28E0-9255C835D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89000"/>
            <a:ext cx="11430000" cy="50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9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E4586-8EB7-1B53-9FA6-BFBCED1D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jungle, végétation, forêt&#10;&#10;Le contenu généré par l’IA peut être incorrect.">
            <a:extLst>
              <a:ext uri="{FF2B5EF4-FFF2-40B4-BE49-F238E27FC236}">
                <a16:creationId xmlns:a16="http://schemas.microsoft.com/office/drawing/2014/main" id="{8F693ACD-C0E0-C45C-61AA-669A4CA45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00" y="1109000"/>
            <a:ext cx="10440000" cy="46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02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575D81-A937-F25C-5691-8AC7848DA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nature&#10;&#10;Le contenu généré par l’IA peut être incorrect.">
            <a:extLst>
              <a:ext uri="{FF2B5EF4-FFF2-40B4-BE49-F238E27FC236}">
                <a16:creationId xmlns:a16="http://schemas.microsoft.com/office/drawing/2014/main" id="{1A3E67FA-DD17-DEC5-9B2F-372E2F86F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00" y="925576"/>
            <a:ext cx="10656000" cy="473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238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80D5F-2ABF-140A-064C-4386FC89A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trogon, arbre, plume&#10;&#10;Le contenu généré par l’IA peut être incorrect.">
            <a:extLst>
              <a:ext uri="{FF2B5EF4-FFF2-40B4-BE49-F238E27FC236}">
                <a16:creationId xmlns:a16="http://schemas.microsoft.com/office/drawing/2014/main" id="{345E2499-B8D5-FDFE-95E7-4DA30B880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00" y="1021000"/>
            <a:ext cx="10836000" cy="481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507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1DA232-953E-F811-67D9-A8190401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ciel&#10;&#10;Le contenu généré par l’IA peut être incorrect.">
            <a:extLst>
              <a:ext uri="{FF2B5EF4-FFF2-40B4-BE49-F238E27FC236}">
                <a16:creationId xmlns:a16="http://schemas.microsoft.com/office/drawing/2014/main" id="{B2C9731B-53D2-F24D-3F81-93B1BFE1F9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53" y="459000"/>
            <a:ext cx="8131774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E0B558-B9C9-30D8-7F36-7F26907F6FBB}"/>
              </a:ext>
            </a:extLst>
          </p:cNvPr>
          <p:cNvSpPr txBox="1"/>
          <p:nvPr/>
        </p:nvSpPr>
        <p:spPr>
          <a:xfrm>
            <a:off x="438912" y="2441448"/>
            <a:ext cx="2596896" cy="310854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Village de Monteverde — dans la province de Puntarenas , au nord-ouest du Costa Rica.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13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9093E-4559-AB8D-9D35-F2AF7BC2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, plein air, forêt, jungle&#10;&#10;Le contenu généré par l’IA peut être incorrect.">
            <a:extLst>
              <a:ext uri="{FF2B5EF4-FFF2-40B4-BE49-F238E27FC236}">
                <a16:creationId xmlns:a16="http://schemas.microsoft.com/office/drawing/2014/main" id="{5F086361-4CB9-8CE1-2045-190D3E4E7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00" y="649826"/>
            <a:ext cx="10548000" cy="555834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660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225581-83F6-AF0E-FBE2-3193A0C3E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plume, arbre, plein air&#10;&#10;Le contenu généré par l’IA peut être incorrect.">
            <a:extLst>
              <a:ext uri="{FF2B5EF4-FFF2-40B4-BE49-F238E27FC236}">
                <a16:creationId xmlns:a16="http://schemas.microsoft.com/office/drawing/2014/main" id="{DB4048F5-A947-7305-3249-4F80CB691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457" y="279000"/>
            <a:ext cx="7463086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&#10;&#10;Le contenu généré par l’IA peut être incorrect.">
            <a:extLst>
              <a:ext uri="{FF2B5EF4-FFF2-40B4-BE49-F238E27FC236}">
                <a16:creationId xmlns:a16="http://schemas.microsoft.com/office/drawing/2014/main" id="{5A1212EC-B794-A565-15D2-02F9245528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21" y="91630"/>
            <a:ext cx="3714750" cy="3724275"/>
          </a:xfrm>
          <a:prstGeom prst="rect">
            <a:avLst/>
          </a:prstGeom>
        </p:spPr>
      </p:pic>
      <p:pic>
        <p:nvPicPr>
          <p:cNvPr id="5" name="Image 4" descr="Une image contenant personne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A61FF537-67C7-55B4-A0CD-ED75CC4BE2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7331" y="91630"/>
            <a:ext cx="3714750" cy="381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FD0BA25-6A52-C279-E2C2-77E6406C5BEF}"/>
              </a:ext>
            </a:extLst>
          </p:cNvPr>
          <p:cNvSpPr txBox="1"/>
          <p:nvPr/>
        </p:nvSpPr>
        <p:spPr>
          <a:xfrm>
            <a:off x="4094342" y="91630"/>
            <a:ext cx="51652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</a:t>
            </a:r>
          </a:p>
          <a:p>
            <a:r>
              <a:rPr lang="fr-FR" sz="2800" b="1" dirty="0">
                <a:solidFill>
                  <a:srgbClr val="FFC000"/>
                </a:solidFill>
              </a:rPr>
              <a:t>La Forêt De Nuages </a:t>
            </a:r>
            <a:r>
              <a:rPr lang="fr-FR" sz="2800" b="1" dirty="0" err="1">
                <a:solidFill>
                  <a:srgbClr val="FFC000"/>
                </a:solidFill>
              </a:rPr>
              <a:t>Monteverde</a:t>
            </a:r>
            <a:r>
              <a:rPr lang="fr-FR" sz="2800" b="1" dirty="0">
                <a:solidFill>
                  <a:srgbClr val="FFC000"/>
                </a:solidFill>
              </a:rPr>
              <a:t> –Costa - Rica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7B42E71-0F46-7616-FC65-35B489922B68}"/>
              </a:ext>
            </a:extLst>
          </p:cNvPr>
          <p:cNvSpPr txBox="1"/>
          <p:nvPr/>
        </p:nvSpPr>
        <p:spPr>
          <a:xfrm>
            <a:off x="3601360" y="2208237"/>
            <a:ext cx="6054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Sur La Suggestion De </a:t>
            </a:r>
            <a:r>
              <a:rPr lang="fr-FR" sz="2800" b="1" dirty="0" err="1">
                <a:solidFill>
                  <a:srgbClr val="FFC000"/>
                </a:solidFill>
              </a:rPr>
              <a:t>JackDidier</a:t>
            </a:r>
            <a:endParaRPr lang="fr-FR" sz="2800" b="1" dirty="0">
              <a:solidFill>
                <a:srgbClr val="FFC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5EB7B0F-EAED-BA96-95B6-EDCCA934808A}"/>
              </a:ext>
            </a:extLst>
          </p:cNvPr>
          <p:cNvSpPr txBox="1"/>
          <p:nvPr/>
        </p:nvSpPr>
        <p:spPr>
          <a:xfrm>
            <a:off x="3784771" y="3277253"/>
            <a:ext cx="5153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2BCFF14-3F30-7230-F00E-43A8EB8AB391}"/>
              </a:ext>
            </a:extLst>
          </p:cNvPr>
          <p:cNvSpPr txBox="1"/>
          <p:nvPr/>
        </p:nvSpPr>
        <p:spPr>
          <a:xfrm>
            <a:off x="5723623" y="3958987"/>
            <a:ext cx="2889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04E81A76-DBA3-EBFA-BC2B-2C7925E821C8}"/>
              </a:ext>
            </a:extLst>
          </p:cNvPr>
          <p:cNvSpPr txBox="1"/>
          <p:nvPr/>
        </p:nvSpPr>
        <p:spPr>
          <a:xfrm>
            <a:off x="4937760" y="4709036"/>
            <a:ext cx="4718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www.papy16.net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246C443-A4CA-53CE-C3AE-37B8A5F085C5}"/>
              </a:ext>
            </a:extLst>
          </p:cNvPr>
          <p:cNvSpPr/>
          <p:nvPr/>
        </p:nvSpPr>
        <p:spPr>
          <a:xfrm>
            <a:off x="4937760" y="5431018"/>
            <a:ext cx="2838641" cy="110999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87192492-FB76-78C5-BD35-DB943ABCAD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142" y="5612507"/>
            <a:ext cx="2047875" cy="714375"/>
          </a:xfrm>
          <a:prstGeom prst="rect">
            <a:avLst/>
          </a:prstGeom>
        </p:spPr>
      </p:pic>
      <p:pic>
        <p:nvPicPr>
          <p:cNvPr id="15" name="Image 14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989D9977-BC8E-04F8-262B-159AE1A586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36" y="3984451"/>
            <a:ext cx="4762500" cy="24765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5783823-D959-E3B0-7D38-B4E4B917EE01}"/>
              </a:ext>
            </a:extLst>
          </p:cNvPr>
          <p:cNvSpPr txBox="1"/>
          <p:nvPr/>
        </p:nvSpPr>
        <p:spPr>
          <a:xfrm>
            <a:off x="4238625" y="1560475"/>
            <a:ext cx="4027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Et Pays Environnants</a:t>
            </a:r>
          </a:p>
        </p:txBody>
      </p:sp>
    </p:spTree>
    <p:extLst>
      <p:ext uri="{BB962C8B-B14F-4D97-AF65-F5344CB8AC3E}">
        <p14:creationId xmlns:p14="http://schemas.microsoft.com/office/powerpoint/2010/main" val="219210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eveal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360</Words>
  <Application>Microsoft Office PowerPoint</Application>
  <PresentationFormat>Grand écran</PresentationFormat>
  <Paragraphs>20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9</cp:revision>
  <dcterms:created xsi:type="dcterms:W3CDTF">2025-12-12T13:49:45Z</dcterms:created>
  <dcterms:modified xsi:type="dcterms:W3CDTF">2026-01-13T09:04:44Z</dcterms:modified>
</cp:coreProperties>
</file>