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18.jpg" ContentType="image/png"/>
  <Override PartName="/ppt/media/image34.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4" r:id="rId3"/>
    <p:sldId id="300" r:id="rId4"/>
    <p:sldId id="257" r:id="rId5"/>
    <p:sldId id="258" r:id="rId6"/>
    <p:sldId id="259" r:id="rId7"/>
    <p:sldId id="260" r:id="rId8"/>
    <p:sldId id="295" r:id="rId9"/>
    <p:sldId id="261" r:id="rId10"/>
    <p:sldId id="290" r:id="rId11"/>
    <p:sldId id="296" r:id="rId12"/>
    <p:sldId id="265" r:id="rId13"/>
    <p:sldId id="266" r:id="rId14"/>
    <p:sldId id="268" r:id="rId15"/>
    <p:sldId id="297" r:id="rId16"/>
    <p:sldId id="298" r:id="rId17"/>
    <p:sldId id="294" r:id="rId18"/>
    <p:sldId id="271" r:id="rId19"/>
    <p:sldId id="269" r:id="rId20"/>
    <p:sldId id="289" r:id="rId21"/>
    <p:sldId id="270" r:id="rId22"/>
    <p:sldId id="273" r:id="rId23"/>
    <p:sldId id="274" r:id="rId24"/>
    <p:sldId id="275" r:id="rId25"/>
    <p:sldId id="288" r:id="rId26"/>
    <p:sldId id="276" r:id="rId27"/>
    <p:sldId id="277" r:id="rId28"/>
    <p:sldId id="279" r:id="rId29"/>
    <p:sldId id="280" r:id="rId30"/>
    <p:sldId id="281" r:id="rId31"/>
    <p:sldId id="282" r:id="rId32"/>
    <p:sldId id="283" r:id="rId33"/>
    <p:sldId id="284" r:id="rId34"/>
    <p:sldId id="287" r:id="rId35"/>
    <p:sldId id="285" r:id="rId36"/>
    <p:sldId id="286" r:id="rId37"/>
    <p:sldId id="291" r:id="rId38"/>
    <p:sldId id="299" r:id="rId39"/>
    <p:sldId id="292" r:id="rId4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RrxlJEBGuDLVdZEXsLdQ==" hashData="PQCg6oquc/FwtToPK5Dt/nqxh31M97xM1FQkxPTlBwbfKXVsa9U9VjkdnUV/Qui7nCSPMSp8i4xnhdpWBfmUZw=="/>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84E427A-3D55-4303-BF80-6455036E1DE7}" styleName="Style à thème 1 - Accentuation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884434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36794346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956959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700975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410139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114209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686383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1645946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3616499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164015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EE4F712-AB5C-4173-B139-7F4306F78B9E}" type="slidenum">
              <a:rPr lang="fr-FR" smtClean="0"/>
              <a:pPr/>
              <a:t>‹N°›</a:t>
            </a:fld>
            <a:endParaRPr lang="fr-FR"/>
          </a:p>
        </p:txBody>
      </p:sp>
    </p:spTree>
    <p:extLst>
      <p:ext uri="{BB962C8B-B14F-4D97-AF65-F5344CB8AC3E}">
        <p14:creationId xmlns:p14="http://schemas.microsoft.com/office/powerpoint/2010/main" val="5429738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88881-44D2-4C8E-8252-A30DBDD2438C}" type="datetimeFigureOut">
              <a:rPr lang="fr-FR" smtClean="0"/>
              <a:pPr/>
              <a:t>09/01/2026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E4F712-AB5C-4173-B139-7F4306F78B9E}" type="slidenum">
              <a:rPr lang="fr-FR" smtClean="0"/>
              <a:pPr/>
              <a:t>‹N°›</a:t>
            </a:fld>
            <a:endParaRPr lang="fr-FR"/>
          </a:p>
        </p:txBody>
      </p:sp>
    </p:spTree>
    <p:extLst>
      <p:ext uri="{BB962C8B-B14F-4D97-AF65-F5344CB8AC3E}">
        <p14:creationId xmlns:p14="http://schemas.microsoft.com/office/powerpoint/2010/main" val="3830545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Communaut%C3%A9s_de_Belgique" TargetMode="External"/><Relationship Id="rId13" Type="http://schemas.openxmlformats.org/officeDocument/2006/relationships/hyperlink" Target="http://fr.wikipedia.org/wiki/Arrondissement_administratif_de_Bruges" TargetMode="External"/><Relationship Id="rId18" Type="http://schemas.openxmlformats.org/officeDocument/2006/relationships/hyperlink" Target="http://fr.wikipedia.org/wiki/Gentil%C3%A9" TargetMode="External"/><Relationship Id="rId26" Type="http://schemas.openxmlformats.org/officeDocument/2006/relationships/hyperlink" Target="http://fr.wikipedia.org/wiki/2013" TargetMode="External"/><Relationship Id="rId3" Type="http://schemas.openxmlformats.org/officeDocument/2006/relationships/image" Target="../media/image6.png"/><Relationship Id="rId21" Type="http://schemas.openxmlformats.org/officeDocument/2006/relationships/hyperlink" Target="http://fr.wikipedia.org/wiki/1er_janvier" TargetMode="External"/><Relationship Id="rId7" Type="http://schemas.openxmlformats.org/officeDocument/2006/relationships/hyperlink" Target="http://fr.wikipedia.org/wiki/R%C3%A9gion_flamande" TargetMode="External"/><Relationship Id="rId12" Type="http://schemas.openxmlformats.org/officeDocument/2006/relationships/hyperlink" Target="http://fr.wikipedia.org/wiki/Arrondissement_administratif_de_Belgique" TargetMode="External"/><Relationship Id="rId17" Type="http://schemas.openxmlformats.org/officeDocument/2006/relationships/hyperlink" Target="http://fr.wikipedia.org/wiki/CD&amp;V" TargetMode="External"/><Relationship Id="rId25" Type="http://schemas.openxmlformats.org/officeDocument/2006/relationships/hyperlink" Target="http://fr.wikipedia.org/wiki/Janvier_2013" TargetMode="External"/><Relationship Id="rId2" Type="http://schemas.openxmlformats.org/officeDocument/2006/relationships/image" Target="../media/image5.png"/><Relationship Id="rId16" Type="http://schemas.openxmlformats.org/officeDocument/2006/relationships/hyperlink" Target="http://fr.wikipedia.org/wiki/Sp.a" TargetMode="External"/><Relationship Id="rId20" Type="http://schemas.openxmlformats.org/officeDocument/2006/relationships/hyperlink" Target="http://fr.wikipedia.org/wiki/Densit%C3%A9_de_population" TargetMode="External"/><Relationship Id="rId29"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hyperlink" Target="http://fr.wikipedia.org/wiki/R%C3%A9gions_de_Belgique" TargetMode="External"/><Relationship Id="rId11" Type="http://schemas.openxmlformats.org/officeDocument/2006/relationships/hyperlink" Target="http://fr.wikipedia.org/wiki/Province_de_Flandre-Occidentale" TargetMode="External"/><Relationship Id="rId24" Type="http://schemas.openxmlformats.org/officeDocument/2006/relationships/hyperlink" Target="http://fr.wikipedia.org/wiki/Immigration" TargetMode="External"/><Relationship Id="rId5" Type="http://schemas.openxmlformats.org/officeDocument/2006/relationships/hyperlink" Target="http://fr.wikipedia.org/wiki/Belgique" TargetMode="External"/><Relationship Id="rId15" Type="http://schemas.openxmlformats.org/officeDocument/2006/relationships/hyperlink" Target="http://fr.wikipedia.org/wiki/Renaat_Landuyt" TargetMode="External"/><Relationship Id="rId23" Type="http://schemas.openxmlformats.org/officeDocument/2006/relationships/hyperlink" Target="http://fr.wikipedia.org/wiki/2014" TargetMode="External"/><Relationship Id="rId28" Type="http://schemas.openxmlformats.org/officeDocument/2006/relationships/image" Target="../media/image8.png"/><Relationship Id="rId10" Type="http://schemas.openxmlformats.org/officeDocument/2006/relationships/hyperlink" Target="http://fr.wikipedia.org/wiki/Province_de_Belgique" TargetMode="External"/><Relationship Id="rId19" Type="http://schemas.openxmlformats.org/officeDocument/2006/relationships/hyperlink" Target="http://fr.wikipedia.org/wiki/Recensement_de_la_population" TargetMode="External"/><Relationship Id="rId4" Type="http://schemas.openxmlformats.org/officeDocument/2006/relationships/hyperlink" Target="http://fr.wikipedia.org/wiki/Liste_des_pays_du_monde" TargetMode="External"/><Relationship Id="rId9" Type="http://schemas.openxmlformats.org/officeDocument/2006/relationships/hyperlink" Target="http://fr.wikipedia.org/wiki/Communaut%C3%A9_flamande" TargetMode="External"/><Relationship Id="rId14" Type="http://schemas.openxmlformats.org/officeDocument/2006/relationships/hyperlink" Target="http://fr.wikipedia.org/wiki/Bourgmestre_(Belgique)" TargetMode="External"/><Relationship Id="rId22" Type="http://schemas.openxmlformats.org/officeDocument/2006/relationships/hyperlink" Target="http://fr.wikipedia.org/wiki/Janvier_2014" TargetMode="External"/><Relationship Id="rId27" Type="http://schemas.openxmlformats.org/officeDocument/2006/relationships/image" Target="../media/image7.png"/><Relationship Id="rId30"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3.bp.blogspot.com/-srrh1xxBGvo/USunHnQUyHI/AAAAAAAAKJA/apnysaJGlhk/s1600/bruges11.jp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4" cstate="email">
            <a:biLevel thresh="75000"/>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val="0"/>
              </a:ext>
            </a:extLst>
          </a:blip>
          <a:stretch>
            <a:fillRect/>
          </a:stretch>
        </p:blipFill>
        <p:spPr>
          <a:xfrm>
            <a:off x="2555776" y="1520788"/>
            <a:ext cx="3237257" cy="3237257"/>
          </a:xfrm>
          <a:prstGeom prst="rect">
            <a:avLst/>
          </a:prstGeom>
        </p:spPr>
      </p:pic>
      <p:pic>
        <p:nvPicPr>
          <p:cNvPr id="5" name="Image 4" descr="Venise_Delia_004.png"/>
          <p:cNvPicPr>
            <a:picLocks noChangeAspect="1"/>
          </p:cNvPicPr>
          <p:nvPr/>
        </p:nvPicPr>
        <p:blipFill>
          <a:blip r:embed="rId6" cstate="email"/>
          <a:stretch>
            <a:fillRect/>
          </a:stretch>
        </p:blipFill>
        <p:spPr>
          <a:xfrm>
            <a:off x="179512" y="764704"/>
            <a:ext cx="1295772" cy="1512168"/>
          </a:xfrm>
          <a:prstGeom prst="rect">
            <a:avLst/>
          </a:prstGeom>
        </p:spPr>
      </p:pic>
      <p:sp>
        <p:nvSpPr>
          <p:cNvPr id="6" name="ZoneTexte 5"/>
          <p:cNvSpPr txBox="1"/>
          <p:nvPr/>
        </p:nvSpPr>
        <p:spPr>
          <a:xfrm>
            <a:off x="179512" y="1988840"/>
            <a:ext cx="1368152" cy="369332"/>
          </a:xfrm>
          <a:prstGeom prst="rect">
            <a:avLst/>
          </a:prstGeom>
          <a:noFill/>
        </p:spPr>
        <p:txBody>
          <a:bodyPr wrap="square" rtlCol="0">
            <a:spAutoFit/>
          </a:bodyPr>
          <a:lstStyle/>
          <a:p>
            <a:r>
              <a:rPr lang="fr-FR" b="1" dirty="0" smtClean="0"/>
              <a:t>Clic manuel</a:t>
            </a:r>
            <a:endParaRPr lang="fr-FR" b="1" dirty="0"/>
          </a:p>
        </p:txBody>
      </p:sp>
      <p:pic>
        <p:nvPicPr>
          <p:cNvPr id="7" name="Image 6"/>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6372200" y="4869160"/>
            <a:ext cx="1514472" cy="1804792"/>
          </a:xfrm>
          <a:prstGeom prst="rect">
            <a:avLst/>
          </a:prstGeom>
        </p:spPr>
      </p:pic>
    </p:spTree>
    <p:extLst>
      <p:ext uri="{BB962C8B-B14F-4D97-AF65-F5344CB8AC3E}">
        <p14:creationId xmlns:p14="http://schemas.microsoft.com/office/powerpoint/2010/main" val="3157468390"/>
      </p:ext>
    </p:extLst>
  </p:cSld>
  <p:clrMapOvr>
    <a:masterClrMapping/>
  </p:clrMapOvr>
  <p:transition>
    <p:sndAc>
      <p:stSnd loop="1">
        <p:snd r:embed="rId2" name="Folkcorn - Moet eenen jonker syn.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upload.wikimedia.org/wikipedia/commons/thumb/c/c9/BEL_COA_Bruges.svg/508px-BEL_COA_Bruges.svg.pn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539552" y="908720"/>
            <a:ext cx="2688000" cy="2016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thumb/c/cf/Flag_of_Bruges.svg/595px-Flag_of_Bruges.svg.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39552" y="4105150"/>
            <a:ext cx="2688000" cy="2016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356869" y="308555"/>
            <a:ext cx="1053365" cy="461665"/>
          </a:xfrm>
          <a:prstGeom prst="rect">
            <a:avLst/>
          </a:prstGeom>
        </p:spPr>
        <p:txBody>
          <a:bodyPr wrap="none">
            <a:spAutoFit/>
          </a:bodyPr>
          <a:lstStyle/>
          <a:p>
            <a:r>
              <a:rPr lang="fr-FR" sz="2400" b="1" dirty="0" smtClean="0"/>
              <a:t>Bruges</a:t>
            </a:r>
            <a:endParaRPr lang="fr-FR" sz="2400" dirty="0"/>
          </a:p>
        </p:txBody>
      </p:sp>
      <p:graphicFrame>
        <p:nvGraphicFramePr>
          <p:cNvPr id="3" name="Tableau 2"/>
          <p:cNvGraphicFramePr>
            <a:graphicFrameLocks noGrp="1"/>
          </p:cNvGraphicFramePr>
          <p:nvPr>
            <p:extLst>
              <p:ext uri="{D42A27DB-BD31-4B8C-83A1-F6EECF244321}">
                <p14:modId xmlns:p14="http://schemas.microsoft.com/office/powerpoint/2010/main" val="3230255542"/>
              </p:ext>
            </p:extLst>
          </p:nvPr>
        </p:nvGraphicFramePr>
        <p:xfrm>
          <a:off x="3635896" y="308555"/>
          <a:ext cx="2888912" cy="6288796"/>
        </p:xfrm>
        <a:graphic>
          <a:graphicData uri="http://schemas.openxmlformats.org/drawingml/2006/table">
            <a:tbl>
              <a:tblPr/>
              <a:tblGrid>
                <a:gridCol w="1444456">
                  <a:extLst>
                    <a:ext uri="{9D8B030D-6E8A-4147-A177-3AD203B41FA5}">
                      <a16:colId xmlns:a16="http://schemas.microsoft.com/office/drawing/2014/main" val="20000"/>
                    </a:ext>
                  </a:extLst>
                </a:gridCol>
                <a:gridCol w="1444456">
                  <a:extLst>
                    <a:ext uri="{9D8B030D-6E8A-4147-A177-3AD203B41FA5}">
                      <a16:colId xmlns:a16="http://schemas.microsoft.com/office/drawing/2014/main" val="20001"/>
                    </a:ext>
                  </a:extLst>
                </a:gridCol>
              </a:tblGrid>
              <a:tr h="317028">
                <a:tc>
                  <a:txBody>
                    <a:bodyPr/>
                    <a:lstStyle/>
                    <a:p>
                      <a:r>
                        <a:rPr lang="fr-FR" sz="1600" dirty="0">
                          <a:hlinkClick r:id="rId4" tooltip="Liste des pays du monde"/>
                        </a:rPr>
                        <a:t>Pays</a:t>
                      </a:r>
                      <a:endParaRPr lang="fr-FR" sz="1600" dirty="0"/>
                    </a:p>
                  </a:txBody>
                  <a:tcPr marL="32099" marR="32099" marT="16050" marB="16050" anchor="ctr">
                    <a:lnL>
                      <a:noFill/>
                    </a:lnL>
                    <a:lnR>
                      <a:noFill/>
                    </a:lnR>
                    <a:lnT>
                      <a:noFill/>
                    </a:lnT>
                    <a:lnB>
                      <a:noFill/>
                    </a:lnB>
                  </a:tcPr>
                </a:tc>
                <a:tc>
                  <a:txBody>
                    <a:bodyPr/>
                    <a:lstStyle/>
                    <a:p>
                      <a:r>
                        <a:rPr lang="fr-FR" sz="1600" dirty="0"/>
                        <a:t> </a:t>
                      </a:r>
                      <a:r>
                        <a:rPr lang="fr-FR" sz="1600" dirty="0">
                          <a:hlinkClick r:id="rId5" tooltip="Belgique"/>
                        </a:rPr>
                        <a:t>Belgique</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0"/>
                  </a:ext>
                </a:extLst>
              </a:tr>
              <a:tr h="597177">
                <a:tc>
                  <a:txBody>
                    <a:bodyPr/>
                    <a:lstStyle/>
                    <a:p>
                      <a:r>
                        <a:rPr lang="fr-FR" sz="1600">
                          <a:hlinkClick r:id="rId6" tooltip="Régions de Belgique"/>
                        </a:rPr>
                        <a:t>Région</a:t>
                      </a:r>
                      <a:endParaRPr lang="fr-FR" sz="1600"/>
                    </a:p>
                  </a:txBody>
                  <a:tcPr marL="32099" marR="32099" marT="16050" marB="16050" anchor="ctr">
                    <a:lnL>
                      <a:noFill/>
                    </a:lnL>
                    <a:lnR>
                      <a:noFill/>
                    </a:lnR>
                    <a:lnT>
                      <a:noFill/>
                    </a:lnT>
                    <a:lnB>
                      <a:noFill/>
                    </a:lnB>
                  </a:tcPr>
                </a:tc>
                <a:tc>
                  <a:txBody>
                    <a:bodyPr/>
                    <a:lstStyle/>
                    <a:p>
                      <a:r>
                        <a:rPr lang="fr-FR" sz="1600" dirty="0"/>
                        <a:t> </a:t>
                      </a:r>
                      <a:r>
                        <a:rPr lang="fr-FR" sz="1600" dirty="0">
                          <a:hlinkClick r:id="rId7" tooltip="Région flamande"/>
                        </a:rPr>
                        <a:t>Région flamande</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1"/>
                  </a:ext>
                </a:extLst>
              </a:tr>
              <a:tr h="597177">
                <a:tc>
                  <a:txBody>
                    <a:bodyPr/>
                    <a:lstStyle/>
                    <a:p>
                      <a:r>
                        <a:rPr lang="fr-FR" sz="1600">
                          <a:hlinkClick r:id="rId8" tooltip="Communautés de Belgique"/>
                        </a:rPr>
                        <a:t>Communauté</a:t>
                      </a:r>
                      <a:endParaRPr lang="fr-FR" sz="1600"/>
                    </a:p>
                  </a:txBody>
                  <a:tcPr marL="32099" marR="32099" marT="16050" marB="16050" anchor="ctr">
                    <a:lnL>
                      <a:noFill/>
                    </a:lnL>
                    <a:lnR>
                      <a:noFill/>
                    </a:lnR>
                    <a:lnT>
                      <a:noFill/>
                    </a:lnT>
                    <a:lnB>
                      <a:noFill/>
                    </a:lnB>
                  </a:tcPr>
                </a:tc>
                <a:tc>
                  <a:txBody>
                    <a:bodyPr/>
                    <a:lstStyle/>
                    <a:p>
                      <a:r>
                        <a:rPr lang="fr-FR" sz="1600" dirty="0"/>
                        <a:t> </a:t>
                      </a:r>
                      <a:r>
                        <a:rPr lang="fr-FR" sz="1600" dirty="0">
                          <a:hlinkClick r:id="rId9" tooltip="Communauté flamande"/>
                        </a:rPr>
                        <a:t>Communauté flamande</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2"/>
                  </a:ext>
                </a:extLst>
              </a:tr>
              <a:tr h="877325">
                <a:tc>
                  <a:txBody>
                    <a:bodyPr/>
                    <a:lstStyle/>
                    <a:p>
                      <a:r>
                        <a:rPr lang="fr-FR" sz="1600" dirty="0">
                          <a:hlinkClick r:id="rId10" tooltip="Province de Belgique"/>
                        </a:rPr>
                        <a:t>Province</a:t>
                      </a:r>
                      <a:endParaRPr lang="fr-FR" sz="1600" dirty="0"/>
                    </a:p>
                  </a:txBody>
                  <a:tcPr marL="32099" marR="32099" marT="16050" marB="16050" anchor="ctr">
                    <a:lnL>
                      <a:noFill/>
                    </a:lnL>
                    <a:lnR>
                      <a:noFill/>
                    </a:lnR>
                    <a:lnT>
                      <a:noFill/>
                    </a:lnT>
                    <a:lnB>
                      <a:noFill/>
                    </a:lnB>
                  </a:tcPr>
                </a:tc>
                <a:tc>
                  <a:txBody>
                    <a:bodyPr/>
                    <a:lstStyle/>
                    <a:p>
                      <a:r>
                        <a:rPr lang="fr-FR" sz="1600" dirty="0">
                          <a:hlinkClick r:id="rId11" tooltip="Province de Flandre-Occidentale"/>
                        </a:rPr>
                        <a:t>Province de Flandre-Occidentale</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3"/>
                  </a:ext>
                </a:extLst>
              </a:tr>
              <a:tr h="317028">
                <a:tc>
                  <a:txBody>
                    <a:bodyPr/>
                    <a:lstStyle/>
                    <a:p>
                      <a:r>
                        <a:rPr lang="fr-FR" sz="1600">
                          <a:hlinkClick r:id="rId12" tooltip="Arrondissement administratif de Belgique"/>
                        </a:rPr>
                        <a:t>Arrondissement</a:t>
                      </a:r>
                      <a:endParaRPr lang="fr-FR" sz="1600"/>
                    </a:p>
                  </a:txBody>
                  <a:tcPr marL="32099" marR="32099" marT="16050" marB="16050" anchor="ctr">
                    <a:lnL>
                      <a:noFill/>
                    </a:lnL>
                    <a:lnR>
                      <a:noFill/>
                    </a:lnR>
                    <a:lnT>
                      <a:noFill/>
                    </a:lnT>
                    <a:lnB>
                      <a:noFill/>
                    </a:lnB>
                  </a:tcPr>
                </a:tc>
                <a:tc>
                  <a:txBody>
                    <a:bodyPr/>
                    <a:lstStyle/>
                    <a:p>
                      <a:r>
                        <a:rPr lang="fr-FR" sz="1600" dirty="0">
                          <a:hlinkClick r:id="rId13" tooltip="Arrondissement administratif de Bruges"/>
                        </a:rPr>
                        <a:t>Bruges</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4"/>
                  </a:ext>
                </a:extLst>
              </a:tr>
              <a:tr h="597177">
                <a:tc>
                  <a:txBody>
                    <a:bodyPr/>
                    <a:lstStyle/>
                    <a:p>
                      <a:r>
                        <a:rPr lang="fr-FR" sz="1600">
                          <a:hlinkClick r:id="rId14" tooltip="Bourgmestre (Belgique)"/>
                        </a:rPr>
                        <a:t>Bourgmestre</a:t>
                      </a:r>
                      <a:endParaRPr lang="fr-FR" sz="1600"/>
                    </a:p>
                  </a:txBody>
                  <a:tcPr marL="32099" marR="32099" marT="16050" marB="16050" anchor="ctr">
                    <a:lnL>
                      <a:noFill/>
                    </a:lnL>
                    <a:lnR>
                      <a:noFill/>
                    </a:lnR>
                    <a:lnT>
                      <a:noFill/>
                    </a:lnT>
                    <a:lnB>
                      <a:noFill/>
                    </a:lnB>
                  </a:tcPr>
                </a:tc>
                <a:tc>
                  <a:txBody>
                    <a:bodyPr/>
                    <a:lstStyle/>
                    <a:p>
                      <a:r>
                        <a:rPr lang="fr-FR" sz="1600">
                          <a:hlinkClick r:id="rId15" tooltip="Renaat Landuyt"/>
                        </a:rPr>
                        <a:t>Renaat Landuyt</a:t>
                      </a:r>
                      <a:r>
                        <a:rPr lang="fr-FR" sz="1600"/>
                        <a:t> (</a:t>
                      </a:r>
                      <a:r>
                        <a:rPr lang="fr-FR" sz="1600">
                          <a:hlinkClick r:id="rId16" tooltip="Sp.a"/>
                        </a:rPr>
                        <a:t>Sp.a</a:t>
                      </a:r>
                      <a:r>
                        <a:rPr lang="fr-FR" sz="1600"/>
                        <a:t>) (2013-18)</a:t>
                      </a:r>
                    </a:p>
                  </a:txBody>
                  <a:tcPr marL="32099" marR="32099" marT="16050" marB="16050" anchor="ctr">
                    <a:lnL>
                      <a:noFill/>
                    </a:lnL>
                    <a:lnR>
                      <a:noFill/>
                    </a:lnR>
                    <a:lnT>
                      <a:noFill/>
                    </a:lnT>
                    <a:lnB>
                      <a:noFill/>
                    </a:lnB>
                  </a:tcPr>
                </a:tc>
                <a:extLst>
                  <a:ext uri="{0D108BD9-81ED-4DB2-BD59-A6C34878D82A}">
                    <a16:rowId xmlns:a16="http://schemas.microsoft.com/office/drawing/2014/main" val="10005"/>
                  </a:ext>
                </a:extLst>
              </a:tr>
              <a:tr h="597177">
                <a:tc>
                  <a:txBody>
                    <a:bodyPr/>
                    <a:lstStyle/>
                    <a:p>
                      <a:r>
                        <a:rPr lang="fr-FR" sz="1600"/>
                        <a:t>Majorité</a:t>
                      </a:r>
                    </a:p>
                  </a:txBody>
                  <a:tcPr marL="32099" marR="32099" marT="16050" marB="16050" anchor="ctr">
                    <a:lnL>
                      <a:noFill/>
                    </a:lnL>
                    <a:lnR>
                      <a:noFill/>
                    </a:lnR>
                    <a:lnT>
                      <a:noFill/>
                    </a:lnT>
                    <a:lnB>
                      <a:noFill/>
                    </a:lnB>
                  </a:tcPr>
                </a:tc>
                <a:tc>
                  <a:txBody>
                    <a:bodyPr/>
                    <a:lstStyle/>
                    <a:p>
                      <a:r>
                        <a:rPr lang="fr-FR" sz="1600" dirty="0" err="1">
                          <a:hlinkClick r:id="rId16" tooltip="Sp.a"/>
                        </a:rPr>
                        <a:t>sp.a</a:t>
                      </a:r>
                      <a:r>
                        <a:rPr lang="fr-FR" sz="1600" dirty="0"/>
                        <a:t>, </a:t>
                      </a:r>
                      <a:r>
                        <a:rPr lang="fr-FR" sz="1600" dirty="0">
                          <a:hlinkClick r:id="rId17" tooltip="CD&amp;V"/>
                        </a:rPr>
                        <a:t>CD&amp;V</a:t>
                      </a:r>
                      <a:r>
                        <a:rPr lang="fr-FR" sz="1600" dirty="0"/>
                        <a:t> (2007-18)</a:t>
                      </a:r>
                    </a:p>
                  </a:txBody>
                  <a:tcPr marL="32099" marR="32099" marT="16050" marB="16050" anchor="ctr">
                    <a:lnL>
                      <a:noFill/>
                    </a:lnL>
                    <a:lnR>
                      <a:noFill/>
                    </a:lnR>
                    <a:lnT>
                      <a:noFill/>
                    </a:lnT>
                    <a:lnB>
                      <a:noFill/>
                    </a:lnB>
                  </a:tcPr>
                </a:tc>
                <a:extLst>
                  <a:ext uri="{0D108BD9-81ED-4DB2-BD59-A6C34878D82A}">
                    <a16:rowId xmlns:a16="http://schemas.microsoft.com/office/drawing/2014/main" val="10006"/>
                  </a:ext>
                </a:extLst>
              </a:tr>
              <a:tr h="317028">
                <a:tc>
                  <a:txBody>
                    <a:bodyPr/>
                    <a:lstStyle/>
                    <a:p>
                      <a:r>
                        <a:rPr lang="fr-FR" sz="1600" dirty="0">
                          <a:hlinkClick r:id="rId18" tooltip="Gentilé"/>
                        </a:rPr>
                        <a:t>Gentilé</a:t>
                      </a:r>
                      <a:endParaRPr lang="fr-FR" sz="1600" dirty="0"/>
                    </a:p>
                  </a:txBody>
                  <a:tcPr marL="32099" marR="32099" marT="16050" marB="16050" anchor="ctr">
                    <a:lnL>
                      <a:noFill/>
                    </a:lnL>
                    <a:lnR>
                      <a:noFill/>
                    </a:lnR>
                    <a:lnT>
                      <a:noFill/>
                    </a:lnT>
                    <a:lnB>
                      <a:noFill/>
                    </a:lnB>
                  </a:tcPr>
                </a:tc>
                <a:tc>
                  <a:txBody>
                    <a:bodyPr/>
                    <a:lstStyle/>
                    <a:p>
                      <a:r>
                        <a:rPr lang="fr-FR" sz="1600" dirty="0"/>
                        <a:t>Brugeois(e)</a:t>
                      </a:r>
                    </a:p>
                  </a:txBody>
                  <a:tcPr marL="32099" marR="32099" marT="16050" marB="16050" anchor="ctr">
                    <a:lnL>
                      <a:noFill/>
                    </a:lnL>
                    <a:lnR>
                      <a:noFill/>
                    </a:lnR>
                    <a:lnT w="12700" cmpd="sng">
                      <a:noFill/>
                      <a:prstDash val="solid"/>
                    </a:lnT>
                    <a:lnB>
                      <a:noFill/>
                    </a:lnB>
                  </a:tcPr>
                </a:tc>
                <a:extLst>
                  <a:ext uri="{0D108BD9-81ED-4DB2-BD59-A6C34878D82A}">
                    <a16:rowId xmlns:a16="http://schemas.microsoft.com/office/drawing/2014/main" val="10007"/>
                  </a:ext>
                </a:extLst>
              </a:tr>
              <a:tr h="877325">
                <a:tc>
                  <a:txBody>
                    <a:bodyPr/>
                    <a:lstStyle/>
                    <a:p>
                      <a:r>
                        <a:rPr lang="fr-FR" sz="1600" dirty="0">
                          <a:hlinkClick r:id="rId19" tooltip="Recensement de la population"/>
                        </a:rPr>
                        <a:t>Population</a:t>
                      </a:r>
                      <a:r>
                        <a:rPr lang="fr-FR" sz="1600" dirty="0"/>
                        <a:t/>
                      </a:r>
                      <a:br>
                        <a:rPr lang="fr-FR" sz="1600" dirty="0"/>
                      </a:br>
                      <a:r>
                        <a:rPr lang="fr-FR" sz="1600" dirty="0" smtClean="0">
                          <a:hlinkClick r:id="rId20" tooltip="Densité de population"/>
                        </a:rPr>
                        <a:t>Densité</a:t>
                      </a:r>
                      <a:endParaRPr lang="fr-FR" sz="1600" dirty="0"/>
                    </a:p>
                  </a:txBody>
                  <a:tcPr marL="32099" marR="32099" marT="16050" marB="16050" anchor="ctr">
                    <a:lnL>
                      <a:noFill/>
                    </a:lnL>
                    <a:lnR>
                      <a:noFill/>
                    </a:lnR>
                    <a:lnT>
                      <a:noFill/>
                    </a:lnT>
                    <a:lnB>
                      <a:noFill/>
                    </a:lnB>
                  </a:tcPr>
                </a:tc>
                <a:tc>
                  <a:txBody>
                    <a:bodyPr/>
                    <a:lstStyle/>
                    <a:p>
                      <a:r>
                        <a:rPr lang="de-DE" sz="1600" dirty="0"/>
                        <a:t>117 639 </a:t>
                      </a:r>
                      <a:r>
                        <a:rPr lang="de-DE" sz="1600" i="1" dirty="0"/>
                        <a:t>(</a:t>
                      </a:r>
                      <a:r>
                        <a:rPr lang="de-DE" sz="1600" i="1" dirty="0">
                          <a:hlinkClick r:id="rId21" tooltip="1er janvier"/>
                        </a:rPr>
                        <a:t>1</a:t>
                      </a:r>
                      <a:r>
                        <a:rPr lang="de-DE" sz="1600" i="1" baseline="30000" dirty="0">
                          <a:hlinkClick r:id="rId21" tooltip="1er janvier"/>
                        </a:rPr>
                        <a:t>er</a:t>
                      </a:r>
                      <a:r>
                        <a:rPr lang="de-DE" sz="1600" i="1" dirty="0"/>
                        <a:t> </a:t>
                      </a:r>
                      <a:r>
                        <a:rPr lang="de-DE" sz="1600" i="1" dirty="0" err="1">
                          <a:hlinkClick r:id="rId22" tooltip="Janvier 2014"/>
                        </a:rPr>
                        <a:t>janvier</a:t>
                      </a:r>
                      <a:r>
                        <a:rPr lang="de-DE" sz="1600" i="1" dirty="0"/>
                        <a:t> </a:t>
                      </a:r>
                      <a:r>
                        <a:rPr lang="de-DE" sz="1600" i="1" dirty="0" smtClean="0">
                          <a:hlinkClick r:id="rId23" tooltip="2014"/>
                        </a:rPr>
                        <a:t>2014</a:t>
                      </a:r>
                      <a:r>
                        <a:rPr lang="de-DE" sz="1600" dirty="0"/>
                        <a:t/>
                      </a:r>
                      <a:br>
                        <a:rPr lang="de-DE" sz="1600" dirty="0"/>
                      </a:br>
                      <a:endParaRPr lang="de-DE"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8"/>
                  </a:ext>
                </a:extLst>
              </a:tr>
              <a:tr h="597177">
                <a:tc>
                  <a:txBody>
                    <a:bodyPr/>
                    <a:lstStyle/>
                    <a:p>
                      <a:r>
                        <a:rPr lang="fr-FR" sz="1600" dirty="0">
                          <a:hlinkClick r:id="rId24" tooltip="Immigration"/>
                        </a:rPr>
                        <a:t>Étrangers</a:t>
                      </a:r>
                      <a:endParaRPr lang="fr-FR" sz="1600" dirty="0"/>
                    </a:p>
                  </a:txBody>
                  <a:tcPr marL="32099" marR="32099" marT="16050" marB="16050" anchor="ctr">
                    <a:lnL>
                      <a:noFill/>
                    </a:lnL>
                    <a:lnR>
                      <a:noFill/>
                    </a:lnR>
                    <a:lnT>
                      <a:noFill/>
                    </a:lnT>
                    <a:lnB>
                      <a:noFill/>
                    </a:lnB>
                  </a:tcPr>
                </a:tc>
                <a:tc>
                  <a:txBody>
                    <a:bodyPr/>
                    <a:lstStyle/>
                    <a:p>
                      <a:r>
                        <a:rPr lang="fr-FR" sz="1600" dirty="0"/>
                        <a:t>3,05 % </a:t>
                      </a:r>
                      <a:r>
                        <a:rPr lang="fr-FR" sz="1600" i="1" dirty="0"/>
                        <a:t>(</a:t>
                      </a:r>
                      <a:r>
                        <a:rPr lang="fr-FR" sz="1600" i="1" dirty="0">
                          <a:hlinkClick r:id="rId21" tooltip="1er janvier"/>
                        </a:rPr>
                        <a:t>1</a:t>
                      </a:r>
                      <a:r>
                        <a:rPr lang="fr-FR" sz="1600" i="1" baseline="30000" dirty="0">
                          <a:hlinkClick r:id="rId21" tooltip="1er janvier"/>
                        </a:rPr>
                        <a:t>er</a:t>
                      </a:r>
                      <a:r>
                        <a:rPr lang="fr-FR" sz="1600" i="1" dirty="0"/>
                        <a:t> </a:t>
                      </a:r>
                      <a:r>
                        <a:rPr lang="fr-FR" sz="1600" i="1" dirty="0">
                          <a:hlinkClick r:id="rId25" tooltip="Janvier 2013"/>
                        </a:rPr>
                        <a:t>janvier</a:t>
                      </a:r>
                      <a:r>
                        <a:rPr lang="fr-FR" sz="1600" i="1" dirty="0"/>
                        <a:t> </a:t>
                      </a:r>
                      <a:r>
                        <a:rPr lang="fr-FR" sz="1600" i="1" dirty="0" smtClean="0">
                          <a:hlinkClick r:id="rId26" tooltip="2013"/>
                        </a:rPr>
                        <a:t>2013</a:t>
                      </a:r>
                      <a:endParaRPr lang="fr-FR" sz="1600" dirty="0"/>
                    </a:p>
                  </a:txBody>
                  <a:tcPr marL="32099" marR="32099" marT="16050" marB="16050" anchor="ctr">
                    <a:lnL>
                      <a:noFill/>
                    </a:lnL>
                    <a:lnR>
                      <a:noFill/>
                    </a:lnR>
                    <a:lnT>
                      <a:noFill/>
                    </a:lnT>
                    <a:lnB>
                      <a:noFill/>
                    </a:lnB>
                  </a:tcPr>
                </a:tc>
                <a:extLst>
                  <a:ext uri="{0D108BD9-81ED-4DB2-BD59-A6C34878D82A}">
                    <a16:rowId xmlns:a16="http://schemas.microsoft.com/office/drawing/2014/main" val="10009"/>
                  </a:ext>
                </a:extLst>
              </a:tr>
              <a:tr h="597177">
                <a:tc>
                  <a:txBody>
                    <a:bodyPr/>
                    <a:lstStyle/>
                    <a:p>
                      <a:r>
                        <a:rPr lang="fr-FR" sz="1600" dirty="0"/>
                        <a:t>Revenu annuel moyen</a:t>
                      </a:r>
                    </a:p>
                  </a:txBody>
                  <a:tcPr marL="32099" marR="32099" marT="16050" marB="16050" anchor="ctr">
                    <a:lnL>
                      <a:noFill/>
                    </a:lnL>
                    <a:lnR>
                      <a:noFill/>
                    </a:lnR>
                    <a:lnT>
                      <a:noFill/>
                    </a:lnT>
                    <a:lnB>
                      <a:noFill/>
                    </a:lnB>
                  </a:tcPr>
                </a:tc>
                <a:tc>
                  <a:txBody>
                    <a:bodyPr/>
                    <a:lstStyle/>
                    <a:p>
                      <a:r>
                        <a:rPr lang="fr-FR" sz="1600" dirty="0"/>
                        <a:t>14 592 €/hab. </a:t>
                      </a:r>
                      <a:r>
                        <a:rPr lang="fr-FR" sz="1600" i="1" dirty="0"/>
                        <a:t>(2011)</a:t>
                      </a:r>
                      <a:endParaRPr lang="fr-FR" sz="1600" dirty="0"/>
                    </a:p>
                  </a:txBody>
                  <a:tcPr marL="32099" marR="32099" marT="16050" marB="16050" anchor="ctr">
                    <a:lnL>
                      <a:noFill/>
                    </a:lnL>
                    <a:lnR>
                      <a:noFill/>
                    </a:lnR>
                    <a:lnT w="12700" cmpd="sng">
                      <a:noFill/>
                      <a:prstDash val="solid"/>
                    </a:lnT>
                    <a:lnB>
                      <a:noFill/>
                    </a:lnB>
                  </a:tcPr>
                </a:tc>
                <a:extLst>
                  <a:ext uri="{0D108BD9-81ED-4DB2-BD59-A6C34878D82A}">
                    <a16:rowId xmlns:a16="http://schemas.microsoft.com/office/drawing/2014/main" val="10010"/>
                  </a:ext>
                </a:extLst>
              </a:tr>
            </a:tbl>
          </a:graphicData>
        </a:graphic>
      </p:graphicFrame>
      <p:pic>
        <p:nvPicPr>
          <p:cNvPr id="1029" name="Picture 5" descr="Drapeau de la Belgique"/>
          <p:cNvPicPr>
            <a:picLocks noChangeAspect="1" noChangeArrowheads="1"/>
          </p:cNvPicPr>
          <p:nvPr/>
        </p:nvPicPr>
        <p:blipFill>
          <a:blip cstate="email">
            <a:extLst>
              <a:ext uri="{28A0092B-C50C-407E-A947-70E740481C1C}">
                <a14:useLocalDpi xmlns:a14="http://schemas.microsoft.com/office/drawing/2010/main" val="0"/>
              </a:ext>
            </a:extLst>
          </a:blip>
          <a:srcRect/>
          <a:stretch>
            <a:fillRect/>
          </a:stretch>
        </p:blipFill>
        <p:spPr bwMode="auto">
          <a:xfrm>
            <a:off x="6078272" y="477474"/>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rapeau de la Région flamande"/>
          <p:cNvPicPr>
            <a:picLocks noChangeAspect="1" noChangeArrowheads="1"/>
          </p:cNvPicPr>
          <p:nvPr/>
        </p:nvPicPr>
        <p:blipFill>
          <a:blip r:embed="rId27" cstate="email">
            <a:extLst>
              <a:ext uri="{28A0092B-C50C-407E-A947-70E740481C1C}">
                <a14:useLocalDpi xmlns:a14="http://schemas.microsoft.com/office/drawing/2010/main" val="0"/>
              </a:ext>
            </a:extLst>
          </a:blip>
          <a:srcRect/>
          <a:stretch>
            <a:fillRect/>
          </a:stretch>
        </p:blipFill>
        <p:spPr bwMode="auto">
          <a:xfrm>
            <a:off x="5983022" y="1655081"/>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rapeau de la Flandre"/>
          <p:cNvPicPr>
            <a:picLocks noChangeAspect="1" noChangeArrowheads="1"/>
          </p:cNvPicPr>
          <p:nvPr/>
        </p:nvPicPr>
        <p:blipFill>
          <a:blip r:embed="rId27" cstate="email">
            <a:extLst>
              <a:ext uri="{28A0092B-C50C-407E-A947-70E740481C1C}">
                <a14:useLocalDpi xmlns:a14="http://schemas.microsoft.com/office/drawing/2010/main" val="0"/>
              </a:ext>
            </a:extLst>
          </a:blip>
          <a:srcRect/>
          <a:stretch>
            <a:fillRect/>
          </a:stretch>
        </p:blipFill>
        <p:spPr bwMode="auto">
          <a:xfrm>
            <a:off x="5944860" y="980728"/>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rapeau de la province de Flandre-Occidentale"/>
          <p:cNvPicPr>
            <a:picLocks noChangeAspect="1" noChangeArrowheads="1"/>
          </p:cNvPicPr>
          <p:nvPr/>
        </p:nvPicPr>
        <p:blipFill>
          <a:blip r:embed="rId28" cstate="email">
            <a:extLst>
              <a:ext uri="{28A0092B-C50C-407E-A947-70E740481C1C}">
                <a14:useLocalDpi xmlns:a14="http://schemas.microsoft.com/office/drawing/2010/main" val="0"/>
              </a:ext>
            </a:extLst>
          </a:blip>
          <a:srcRect/>
          <a:stretch>
            <a:fillRect/>
          </a:stretch>
        </p:blipFill>
        <p:spPr bwMode="auto">
          <a:xfrm>
            <a:off x="5941192" y="2204864"/>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3.gstatic.com/images?q=tbn:ANd9GcSWuVzum8gM3tN0418Dh0qhcE0LCzfDi1P4a_qXATk4ip5-AlgxsA"/>
          <p:cNvPicPr>
            <a:picLocks noChangeAspect="1" noChangeArrowheads="1"/>
          </p:cNvPicPr>
          <p:nvPr/>
        </p:nvPicPr>
        <p:blipFill>
          <a:blip r:embed="rId29" cstate="email">
            <a:extLst>
              <a:ext uri="{28A0092B-C50C-407E-A947-70E740481C1C}">
                <a14:useLocalDpi xmlns:a14="http://schemas.microsoft.com/office/drawing/2010/main" val="0"/>
              </a:ext>
            </a:extLst>
          </a:blip>
          <a:srcRect/>
          <a:stretch>
            <a:fillRect/>
          </a:stretch>
        </p:blipFill>
        <p:spPr bwMode="auto">
          <a:xfrm>
            <a:off x="6516216" y="601299"/>
            <a:ext cx="2596632" cy="144780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encrypted-tbn1.gstatic.com/images?q=tbn:ANd9GcSMauKbvpedAWoo6_FxCzOQRQ4QKOXZDgiwsZy-ZzUjkA_AM_AEkw"/>
          <p:cNvPicPr>
            <a:picLocks noChangeAspect="1" noChangeArrowheads="1"/>
          </p:cNvPicPr>
          <p:nvPr/>
        </p:nvPicPr>
        <p:blipFill>
          <a:blip r:embed="rId30" cstate="email">
            <a:extLst>
              <a:ext uri="{28A0092B-C50C-407E-A947-70E740481C1C}">
                <a14:useLocalDpi xmlns:a14="http://schemas.microsoft.com/office/drawing/2010/main" val="0"/>
              </a:ext>
            </a:extLst>
          </a:blip>
          <a:srcRect/>
          <a:stretch>
            <a:fillRect/>
          </a:stretch>
        </p:blipFill>
        <p:spPr bwMode="auto">
          <a:xfrm>
            <a:off x="6516216" y="3933056"/>
            <a:ext cx="2371725" cy="1924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93667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aphicFrame>
        <p:nvGraphicFramePr>
          <p:cNvPr id="4" name="Tableau 3"/>
          <p:cNvGraphicFramePr>
            <a:graphicFrameLocks noGrp="1"/>
          </p:cNvGraphicFramePr>
          <p:nvPr>
            <p:extLst>
              <p:ext uri="{D42A27DB-BD31-4B8C-83A1-F6EECF244321}">
                <p14:modId xmlns:p14="http://schemas.microsoft.com/office/powerpoint/2010/main" val="1433859324"/>
              </p:ext>
            </p:extLst>
          </p:nvPr>
        </p:nvGraphicFramePr>
        <p:xfrm>
          <a:off x="1404594" y="1677971"/>
          <a:ext cx="1168924" cy="424206"/>
        </p:xfrm>
        <a:graphic>
          <a:graphicData uri="http://schemas.openxmlformats.org/drawingml/2006/table">
            <a:tbl>
              <a:tblPr/>
              <a:tblGrid>
                <a:gridCol w="1168924">
                  <a:extLst>
                    <a:ext uri="{9D8B030D-6E8A-4147-A177-3AD203B41FA5}">
                      <a16:colId xmlns:a16="http://schemas.microsoft.com/office/drawing/2014/main" val="20000"/>
                    </a:ext>
                  </a:extLst>
                </a:gridCol>
              </a:tblGrid>
              <a:tr h="424206">
                <a:tc>
                  <a:txBody>
                    <a:bodyPr/>
                    <a:lstStyle/>
                    <a:p>
                      <a:endParaRPr lang="fr-FR" dirty="0">
                        <a:solidFill>
                          <a:srgbClr val="FFFF0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2390791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944795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Brugge Nieuwe Papegaai R01"/>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2123728" y="1916832"/>
            <a:ext cx="7020272" cy="494116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886" y="188640"/>
            <a:ext cx="9144000" cy="1200329"/>
          </a:xfrm>
          <a:prstGeom prst="rect">
            <a:avLst/>
          </a:prstGeom>
        </p:spPr>
        <p:txBody>
          <a:bodyPr wrap="square">
            <a:spAutoFit/>
          </a:bodyPr>
          <a:lstStyle/>
          <a:p>
            <a:r>
              <a:rPr lang="fr-FR" dirty="0" smtClean="0">
                <a:effectLst/>
              </a:rPr>
              <a:t>En 1970 et en 1991 la municipalité a acquis deux anciens moulins dans des localités voisines et les a déplacés près des rampants de Bruges.</a:t>
            </a:r>
            <a:r>
              <a:rPr lang="fr-FR" dirty="0" smtClean="0"/>
              <a:t/>
            </a:r>
            <a:br>
              <a:rPr lang="fr-FR" dirty="0" smtClean="0"/>
            </a:br>
            <a:r>
              <a:rPr lang="fr-FR" dirty="0" smtClean="0">
                <a:effectLst/>
              </a:rPr>
              <a:t>Il s'agit du </a:t>
            </a:r>
            <a:r>
              <a:rPr lang="fr-FR" b="1" dirty="0" smtClean="0">
                <a:effectLst/>
              </a:rPr>
              <a:t>« </a:t>
            </a:r>
            <a:r>
              <a:rPr lang="fr-FR" b="1" dirty="0" err="1" smtClean="0">
                <a:effectLst/>
              </a:rPr>
              <a:t>Nieuwe</a:t>
            </a:r>
            <a:r>
              <a:rPr lang="fr-FR" b="1" dirty="0" smtClean="0">
                <a:effectLst/>
              </a:rPr>
              <a:t> </a:t>
            </a:r>
            <a:r>
              <a:rPr lang="fr-FR" b="1" dirty="0" err="1" smtClean="0">
                <a:effectLst/>
              </a:rPr>
              <a:t>Koelewei</a:t>
            </a:r>
            <a:r>
              <a:rPr lang="fr-FR" b="1" dirty="0" smtClean="0">
                <a:effectLst/>
              </a:rPr>
              <a:t> »</a:t>
            </a:r>
            <a:r>
              <a:rPr lang="fr-FR" dirty="0" smtClean="0">
                <a:effectLst/>
              </a:rPr>
              <a:t> qui vient de Meulebeke et du </a:t>
            </a:r>
            <a:r>
              <a:rPr lang="fr-FR" b="1" dirty="0" smtClean="0">
                <a:effectLst/>
              </a:rPr>
              <a:t>« de </a:t>
            </a:r>
            <a:r>
              <a:rPr lang="fr-FR" b="1" dirty="0" err="1" smtClean="0">
                <a:effectLst/>
              </a:rPr>
              <a:t>Nieuwe</a:t>
            </a:r>
            <a:r>
              <a:rPr lang="fr-FR" b="1" dirty="0" smtClean="0">
                <a:effectLst/>
              </a:rPr>
              <a:t> </a:t>
            </a:r>
            <a:r>
              <a:rPr lang="fr-FR" b="1" dirty="0" err="1" smtClean="0">
                <a:effectLst/>
              </a:rPr>
              <a:t>Papegaai</a:t>
            </a:r>
            <a:r>
              <a:rPr lang="fr-FR" b="1" dirty="0" smtClean="0">
                <a:effectLst/>
              </a:rPr>
              <a:t> »</a:t>
            </a:r>
            <a:r>
              <a:rPr lang="fr-FR" dirty="0" smtClean="0">
                <a:effectLst/>
              </a:rPr>
              <a:t>, un moulin à huile  de Beveren-</a:t>
            </a:r>
            <a:r>
              <a:rPr lang="fr-FR" dirty="0" err="1" smtClean="0">
                <a:effectLst/>
              </a:rPr>
              <a:t>aan</a:t>
            </a:r>
            <a:r>
              <a:rPr lang="fr-FR" dirty="0" smtClean="0">
                <a:effectLst/>
              </a:rPr>
              <a:t>-de-</a:t>
            </a:r>
            <a:r>
              <a:rPr lang="fr-FR" dirty="0" err="1" smtClean="0">
                <a:effectLst/>
              </a:rPr>
              <a:t>Ijzer</a:t>
            </a:r>
            <a:r>
              <a:rPr lang="fr-FR" dirty="0" smtClean="0">
                <a:effectLst/>
              </a:rPr>
              <a:t> datant de 1709.</a:t>
            </a:r>
            <a:endParaRPr lang="fr-FR" dirty="0"/>
          </a:p>
        </p:txBody>
      </p:sp>
      <p:sp>
        <p:nvSpPr>
          <p:cNvPr id="3" name="Rectangle 2"/>
          <p:cNvSpPr/>
          <p:nvPr/>
        </p:nvSpPr>
        <p:spPr>
          <a:xfrm>
            <a:off x="0" y="2066041"/>
            <a:ext cx="2123728" cy="3139321"/>
          </a:xfrm>
          <a:prstGeom prst="rect">
            <a:avLst/>
          </a:prstGeom>
        </p:spPr>
        <p:txBody>
          <a:bodyPr wrap="square">
            <a:spAutoFit/>
          </a:bodyPr>
          <a:lstStyle/>
          <a:p>
            <a:r>
              <a:rPr lang="fr-FR" dirty="0" smtClean="0">
                <a:effectLst/>
              </a:rPr>
              <a:t>Le </a:t>
            </a:r>
            <a:r>
              <a:rPr lang="fr-FR" b="1" dirty="0" smtClean="0">
                <a:effectLst/>
              </a:rPr>
              <a:t>moulin  Saint-Jean</a:t>
            </a:r>
            <a:r>
              <a:rPr lang="fr-FR" dirty="0" smtClean="0">
                <a:effectLst/>
              </a:rPr>
              <a:t> a quant à lui été érigé à Bruges en 1770 par un groupement de Boulangers d'où son nom d'origine « </a:t>
            </a:r>
            <a:r>
              <a:rPr lang="fr-FR" dirty="0" err="1" smtClean="0">
                <a:effectLst/>
              </a:rPr>
              <a:t>Bakkersmolen</a:t>
            </a:r>
            <a:r>
              <a:rPr lang="fr-FR" dirty="0" smtClean="0">
                <a:effectLst/>
              </a:rPr>
              <a:t> ». L'autre moulin d'origine est le moulin </a:t>
            </a:r>
            <a:r>
              <a:rPr lang="fr-FR" b="1" dirty="0" err="1" smtClean="0">
                <a:effectLst/>
              </a:rPr>
              <a:t>Koelewe</a:t>
            </a:r>
            <a:r>
              <a:rPr lang="fr-FR" dirty="0" err="1" smtClean="0">
                <a:effectLst/>
              </a:rPr>
              <a:t>i</a:t>
            </a:r>
            <a:r>
              <a:rPr lang="fr-FR" dirty="0" smtClean="0">
                <a:effectLst/>
              </a:rPr>
              <a:t>.</a:t>
            </a:r>
            <a:endParaRPr lang="fr-FR" dirty="0"/>
          </a:p>
        </p:txBody>
      </p:sp>
    </p:spTree>
    <p:extLst>
      <p:ext uri="{BB962C8B-B14F-4D97-AF65-F5344CB8AC3E}">
        <p14:creationId xmlns:p14="http://schemas.microsoft.com/office/powerpoint/2010/main" val="2397770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784922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99" y="0"/>
            <a:ext cx="9144000" cy="1200329"/>
          </a:xfrm>
          <a:prstGeom prst="rect">
            <a:avLst/>
          </a:prstGeom>
        </p:spPr>
        <p:txBody>
          <a:bodyPr wrap="square">
            <a:spAutoFit/>
          </a:bodyPr>
          <a:lstStyle/>
          <a:p>
            <a:r>
              <a:rPr lang="fr-FR" dirty="0"/>
              <a:t>Le </a:t>
            </a:r>
            <a:r>
              <a:rPr lang="fr-FR" dirty="0" err="1"/>
              <a:t>Markt</a:t>
            </a:r>
            <a:r>
              <a:rPr lang="fr-FR" dirty="0"/>
              <a:t> est le centre de la ville de Bruges, de la périphérie, toutes les rues principales mènent ici. Les façades colorées, le bruit des sabots, le grincement des calèches et le passage incessant des badauds créent une atmosphère particulière ou il fait bon s'attarder.</a:t>
            </a:r>
            <a:br>
              <a:rPr lang="fr-FR" dirty="0"/>
            </a:br>
            <a:r>
              <a:rPr lang="fr-FR" dirty="0"/>
              <a:t>Autrefois le </a:t>
            </a:r>
            <a:r>
              <a:rPr lang="fr-FR" b="1" dirty="0" err="1"/>
              <a:t>Markt</a:t>
            </a:r>
            <a:r>
              <a:rPr lang="fr-FR" dirty="0"/>
              <a:t> accueillait  les tournois et les grandes festivités de la ville.</a:t>
            </a:r>
          </a:p>
        </p:txBody>
      </p:sp>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632145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85" y="0"/>
            <a:ext cx="9106215" cy="6858000"/>
          </a:xfrm>
          <a:prstGeom prst="rect">
            <a:avLst/>
          </a:prstGeom>
        </p:spPr>
      </p:pic>
    </p:spTree>
    <p:extLst>
      <p:ext uri="{BB962C8B-B14F-4D97-AF65-F5344CB8AC3E}">
        <p14:creationId xmlns:p14="http://schemas.microsoft.com/office/powerpoint/2010/main" val="8787689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ncien-greffe-2"/>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3779913" y="0"/>
            <a:ext cx="5364088"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0" y="620688"/>
            <a:ext cx="3770898" cy="4247317"/>
          </a:xfrm>
          <a:prstGeom prst="rect">
            <a:avLst/>
          </a:prstGeom>
        </p:spPr>
        <p:txBody>
          <a:bodyPr wrap="square">
            <a:spAutoFit/>
          </a:bodyPr>
          <a:lstStyle/>
          <a:p>
            <a:r>
              <a:rPr lang="fr-FR" dirty="0"/>
              <a:t>La façade renaissance de l'ancien greffe de Bruges date de la première moitié du 16e siècle.   Sur le pignon du bâtiment, vous pouvez voir la</a:t>
            </a:r>
            <a:r>
              <a:rPr lang="fr-FR" u="sng" dirty="0"/>
              <a:t> statue de la justice</a:t>
            </a:r>
            <a:r>
              <a:rPr lang="fr-FR" dirty="0"/>
              <a:t>. Le tribunal de Bruges était dans l'ancien greffe jusque dans les années 80.</a:t>
            </a:r>
          </a:p>
          <a:p>
            <a:r>
              <a:rPr lang="fr-FR" dirty="0"/>
              <a:t>A l'intérieur de l'édifice,  la cheminée monumentale du Franc de Bruges réalisée par l'artiste </a:t>
            </a:r>
            <a:r>
              <a:rPr lang="fr-FR" b="1" dirty="0"/>
              <a:t>Lancelot </a:t>
            </a:r>
            <a:r>
              <a:rPr lang="fr-FR" b="1" dirty="0" err="1"/>
              <a:t>Blondeel</a:t>
            </a:r>
            <a:r>
              <a:rPr lang="fr-FR" dirty="0"/>
              <a:t> vaut le détour.  Cette  </a:t>
            </a:r>
            <a:r>
              <a:rPr lang="fr-FR" dirty="0" err="1"/>
              <a:t>oeuvre</a:t>
            </a:r>
            <a:r>
              <a:rPr lang="fr-FR" dirty="0"/>
              <a:t> en chêne, marbre et albâtre fait référence à la </a:t>
            </a:r>
            <a:r>
              <a:rPr lang="fr-FR" u="sng" dirty="0"/>
              <a:t>victoire de Charles Quint contre les Français à la bataille de Pavie.</a:t>
            </a:r>
            <a:endParaRPr lang="fr-FR" dirty="0"/>
          </a:p>
        </p:txBody>
      </p:sp>
      <p:sp>
        <p:nvSpPr>
          <p:cNvPr id="2" name="Rectangle 1"/>
          <p:cNvSpPr/>
          <p:nvPr/>
        </p:nvSpPr>
        <p:spPr>
          <a:xfrm>
            <a:off x="536855" y="214745"/>
            <a:ext cx="2530308" cy="369332"/>
          </a:xfrm>
          <a:prstGeom prst="rect">
            <a:avLst/>
          </a:prstGeom>
        </p:spPr>
        <p:txBody>
          <a:bodyPr wrap="none">
            <a:spAutoFit/>
          </a:bodyPr>
          <a:lstStyle/>
          <a:p>
            <a:r>
              <a:rPr lang="fr-FR" b="1" dirty="0"/>
              <a:t>l'ancien greffe de Bruges</a:t>
            </a:r>
            <a:endParaRPr lang="fr-FR" dirty="0"/>
          </a:p>
        </p:txBody>
      </p:sp>
    </p:spTree>
    <p:extLst>
      <p:ext uri="{BB962C8B-B14F-4D97-AF65-F5344CB8AC3E}">
        <p14:creationId xmlns:p14="http://schemas.microsoft.com/office/powerpoint/2010/main" val="8521333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50" y="1136"/>
            <a:ext cx="9144000" cy="6858000"/>
          </a:xfrm>
          <a:prstGeom prst="rect">
            <a:avLst/>
          </a:prstGeom>
        </p:spPr>
      </p:pic>
      <p:sp>
        <p:nvSpPr>
          <p:cNvPr id="5" name="Rectangle 4"/>
          <p:cNvSpPr/>
          <p:nvPr/>
        </p:nvSpPr>
        <p:spPr>
          <a:xfrm>
            <a:off x="3537113" y="260648"/>
            <a:ext cx="3235309" cy="369332"/>
          </a:xfrm>
          <a:prstGeom prst="rect">
            <a:avLst/>
          </a:prstGeom>
        </p:spPr>
        <p:txBody>
          <a:bodyPr wrap="none">
            <a:spAutoFit/>
          </a:bodyPr>
          <a:lstStyle/>
          <a:p>
            <a:r>
              <a:rPr lang="fr-FR" b="1" dirty="0"/>
              <a:t>palais du gouverneur provincial </a:t>
            </a:r>
            <a:endParaRPr lang="fr-FR" dirty="0"/>
          </a:p>
        </p:txBody>
      </p:sp>
    </p:spTree>
    <p:extLst>
      <p:ext uri="{BB962C8B-B14F-4D97-AF65-F5344CB8AC3E}">
        <p14:creationId xmlns:p14="http://schemas.microsoft.com/office/powerpoint/2010/main" val="17008542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Tree>
    <p:extLst>
      <p:ext uri="{BB962C8B-B14F-4D97-AF65-F5344CB8AC3E}">
        <p14:creationId xmlns:p14="http://schemas.microsoft.com/office/powerpoint/2010/main" val="37048837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536046" y="6381328"/>
            <a:ext cx="4205447" cy="369332"/>
          </a:xfrm>
          <a:prstGeom prst="rect">
            <a:avLst/>
          </a:prstGeom>
        </p:spPr>
        <p:txBody>
          <a:bodyPr wrap="none">
            <a:spAutoFit/>
          </a:bodyPr>
          <a:lstStyle/>
          <a:p>
            <a:r>
              <a:rPr lang="fr-FR" dirty="0"/>
              <a:t>Le </a:t>
            </a:r>
            <a:r>
              <a:rPr lang="fr-FR" dirty="0" err="1"/>
              <a:t>Markt</a:t>
            </a:r>
            <a:r>
              <a:rPr lang="fr-FR" dirty="0"/>
              <a:t> est le centre de la ville de Bruges,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843545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6975574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741898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692651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49685416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news (154)"/>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750390" y="476672"/>
            <a:ext cx="1572738" cy="369332"/>
          </a:xfrm>
          <a:prstGeom prst="rect">
            <a:avLst/>
          </a:prstGeom>
        </p:spPr>
        <p:txBody>
          <a:bodyPr wrap="none">
            <a:spAutoFit/>
          </a:bodyPr>
          <a:lstStyle/>
          <a:p>
            <a:r>
              <a:rPr lang="fr-FR" b="1" dirty="0"/>
              <a:t>porte de Gent</a:t>
            </a:r>
            <a:r>
              <a:rPr lang="fr-FR" dirty="0"/>
              <a:t>,</a:t>
            </a:r>
          </a:p>
        </p:txBody>
      </p:sp>
    </p:spTree>
    <p:extLst>
      <p:ext uri="{BB962C8B-B14F-4D97-AF65-F5344CB8AC3E}">
        <p14:creationId xmlns:p14="http://schemas.microsoft.com/office/powerpoint/2010/main" val="11261488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95936" y="764704"/>
            <a:ext cx="2182649" cy="369332"/>
          </a:xfrm>
          <a:prstGeom prst="rect">
            <a:avLst/>
          </a:prstGeom>
        </p:spPr>
        <p:txBody>
          <a:bodyPr wrap="none">
            <a:spAutoFit/>
          </a:bodyPr>
          <a:lstStyle/>
          <a:p>
            <a:r>
              <a:rPr lang="fr-FR" dirty="0"/>
              <a:t>la</a:t>
            </a:r>
            <a:r>
              <a:rPr lang="fr-FR" b="1" dirty="0"/>
              <a:t> porte Sainte-Croix</a:t>
            </a:r>
            <a:r>
              <a:rPr lang="fr-FR" dirty="0"/>
              <a:t>,</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376428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1244263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Rectangle 1"/>
          <p:cNvSpPr/>
          <p:nvPr/>
        </p:nvSpPr>
        <p:spPr>
          <a:xfrm>
            <a:off x="1187624" y="404664"/>
            <a:ext cx="1800878" cy="369332"/>
          </a:xfrm>
          <a:prstGeom prst="rect">
            <a:avLst/>
          </a:prstGeom>
        </p:spPr>
        <p:txBody>
          <a:bodyPr wrap="none">
            <a:spAutoFit/>
          </a:bodyPr>
          <a:lstStyle/>
          <a:p>
            <a:r>
              <a:rPr lang="fr-FR" b="1" dirty="0"/>
              <a:t>porte de Damme</a:t>
            </a:r>
            <a:endParaRPr lang="fr-FR" dirty="0"/>
          </a:p>
        </p:txBody>
      </p:sp>
    </p:spTree>
    <p:extLst>
      <p:ext uri="{BB962C8B-B14F-4D97-AF65-F5344CB8AC3E}">
        <p14:creationId xmlns:p14="http://schemas.microsoft.com/office/powerpoint/2010/main" val="27489533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188001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505120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4682558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748721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55776" y="5373216"/>
            <a:ext cx="298480" cy="369332"/>
          </a:xfrm>
          <a:prstGeom prst="rect">
            <a:avLst/>
          </a:prstGeom>
        </p:spPr>
        <p:txBody>
          <a:bodyPr wrap="none">
            <a:spAutoFit/>
          </a:bodyPr>
          <a:lstStyle/>
          <a:p>
            <a:r>
              <a:rPr lang="fr-FR" b="1" dirty="0" smtClean="0"/>
              <a:t>. </a:t>
            </a:r>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ctangle 4"/>
          <p:cNvSpPr/>
          <p:nvPr/>
        </p:nvSpPr>
        <p:spPr>
          <a:xfrm>
            <a:off x="3059832" y="5774881"/>
            <a:ext cx="3409780" cy="369332"/>
          </a:xfrm>
          <a:prstGeom prst="rect">
            <a:avLst/>
          </a:prstGeom>
        </p:spPr>
        <p:txBody>
          <a:bodyPr wrap="none">
            <a:spAutoFit/>
          </a:bodyPr>
          <a:lstStyle/>
          <a:p>
            <a:r>
              <a:rPr lang="fr-FR" b="1" dirty="0">
                <a:solidFill>
                  <a:schemeClr val="bg1"/>
                </a:solidFill>
              </a:rPr>
              <a:t>Le </a:t>
            </a:r>
            <a:r>
              <a:rPr lang="fr-FR" b="1" dirty="0" err="1">
                <a:solidFill>
                  <a:schemeClr val="bg1"/>
                </a:solidFill>
              </a:rPr>
              <a:t>Groenerei</a:t>
            </a:r>
            <a:r>
              <a:rPr lang="fr-FR" b="1" dirty="0">
                <a:solidFill>
                  <a:schemeClr val="bg1"/>
                </a:solidFill>
              </a:rPr>
              <a:t> (canal vert) à Bruges</a:t>
            </a:r>
            <a:endParaRPr lang="fr-FR" dirty="0">
              <a:solidFill>
                <a:schemeClr val="bg1"/>
              </a:solidFill>
            </a:endParaRPr>
          </a:p>
        </p:txBody>
      </p:sp>
    </p:spTree>
    <p:extLst>
      <p:ext uri="{BB962C8B-B14F-4D97-AF65-F5344CB8AC3E}">
        <p14:creationId xmlns:p14="http://schemas.microsoft.com/office/powerpoint/2010/main" val="13614301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7086738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842785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5255" y="0"/>
            <a:ext cx="4286250"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791075" cy="6858000"/>
          </a:xfrm>
          <a:prstGeom prst="rect">
            <a:avLst/>
          </a:prstGeom>
        </p:spPr>
      </p:pic>
    </p:spTree>
    <p:extLst>
      <p:ext uri="{BB962C8B-B14F-4D97-AF65-F5344CB8AC3E}">
        <p14:creationId xmlns:p14="http://schemas.microsoft.com/office/powerpoint/2010/main" val="12948320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868392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3563888" y="116632"/>
            <a:ext cx="5580112" cy="1477328"/>
          </a:xfrm>
          <a:prstGeom prst="rect">
            <a:avLst/>
          </a:prstGeom>
        </p:spPr>
        <p:txBody>
          <a:bodyPr wrap="square">
            <a:spAutoFit/>
          </a:bodyPr>
          <a:lstStyle/>
          <a:p>
            <a:r>
              <a:rPr lang="fr-FR" dirty="0"/>
              <a:t>Au milieu de la place vous pouvez voir une fontaine composée de quatre colonnes d'acier  couleur rouille avec des statues de baigneuses en bronze qui symbolise les quatre villes flamandes historiques : </a:t>
            </a:r>
            <a:r>
              <a:rPr lang="fr-FR" b="1" dirty="0"/>
              <a:t>Anvers, Bruges, Courtrai et Gand.</a:t>
            </a:r>
            <a:endParaRPr lang="fr-FR" dirty="0"/>
          </a:p>
        </p:txBody>
      </p:sp>
      <p:sp>
        <p:nvSpPr>
          <p:cNvPr id="4" name="Rectangle 3"/>
          <p:cNvSpPr/>
          <p:nvPr/>
        </p:nvSpPr>
        <p:spPr>
          <a:xfrm>
            <a:off x="677151" y="6381328"/>
            <a:ext cx="3894849" cy="369332"/>
          </a:xfrm>
          <a:prstGeom prst="rect">
            <a:avLst/>
          </a:prstGeom>
        </p:spPr>
        <p:txBody>
          <a:bodyPr wrap="none">
            <a:spAutoFit/>
          </a:bodyPr>
          <a:lstStyle/>
          <a:p>
            <a:r>
              <a:rPr lang="fr-FR" b="1" dirty="0"/>
              <a:t>'t </a:t>
            </a:r>
            <a:r>
              <a:rPr lang="fr-FR" b="1" dirty="0" err="1"/>
              <a:t>Zand</a:t>
            </a:r>
            <a:r>
              <a:rPr lang="fr-FR" b="1" dirty="0"/>
              <a:t> une grande place rectangulaire </a:t>
            </a:r>
          </a:p>
        </p:txBody>
      </p:sp>
    </p:spTree>
    <p:extLst>
      <p:ext uri="{BB962C8B-B14F-4D97-AF65-F5344CB8AC3E}">
        <p14:creationId xmlns:p14="http://schemas.microsoft.com/office/powerpoint/2010/main" val="235619290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9774414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609333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276553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124198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324252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2336924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3427834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20267889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6804248" y="4437112"/>
            <a:ext cx="1514472" cy="1804792"/>
          </a:xfrm>
          <a:prstGeom prst="rect">
            <a:avLst/>
          </a:prstGeom>
        </p:spPr>
      </p:pic>
      <p:sp>
        <p:nvSpPr>
          <p:cNvPr id="3" name="Rectangle 2"/>
          <p:cNvSpPr/>
          <p:nvPr/>
        </p:nvSpPr>
        <p:spPr>
          <a:xfrm>
            <a:off x="482053" y="620688"/>
            <a:ext cx="4110100" cy="923330"/>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fr-FR" sz="54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rPr>
              <a:t>A Bientôt...!!!</a:t>
            </a:r>
            <a:endParaRPr lang="fr-FR" sz="54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endParaRPr>
          </a:p>
        </p:txBody>
      </p:sp>
      <p:sp>
        <p:nvSpPr>
          <p:cNvPr id="5" name="ZoneTexte 4"/>
          <p:cNvSpPr txBox="1"/>
          <p:nvPr/>
        </p:nvSpPr>
        <p:spPr>
          <a:xfrm>
            <a:off x="827584" y="2636912"/>
            <a:ext cx="3672408" cy="369332"/>
          </a:xfrm>
          <a:prstGeom prst="rect">
            <a:avLst/>
          </a:prstGeom>
          <a:noFill/>
        </p:spPr>
        <p:txBody>
          <a:bodyPr wrap="square" rtlCol="0">
            <a:spAutoFit/>
          </a:bodyPr>
          <a:lstStyle/>
          <a:p>
            <a:r>
              <a:rPr lang="fr-FR" dirty="0" smtClean="0"/>
              <a:t>Commentaires du NET: photos perso</a:t>
            </a:r>
            <a:endParaRPr lang="fr-FR" dirty="0"/>
          </a:p>
        </p:txBody>
      </p:sp>
    </p:spTree>
    <p:extLst>
      <p:ext uri="{BB962C8B-B14F-4D97-AF65-F5344CB8AC3E}">
        <p14:creationId xmlns:p14="http://schemas.microsoft.com/office/powerpoint/2010/main" val="48807139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TotalTime>
  <Words>439</Words>
  <Application>Microsoft Office PowerPoint</Application>
  <PresentationFormat>Affichage à l'écran (4:3)</PresentationFormat>
  <Paragraphs>41</Paragraphs>
  <Slides>39</Slides>
  <Notes>0</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39</vt:i4>
      </vt:variant>
    </vt:vector>
  </HeadingPairs>
  <TitlesOfParts>
    <vt:vector size="42"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OMEGA</dc:creator>
  <cp:lastModifiedBy>Admin</cp:lastModifiedBy>
  <cp:revision>17</cp:revision>
  <dcterms:modified xsi:type="dcterms:W3CDTF">2026-01-09T09:27:30Z</dcterms:modified>
</cp:coreProperties>
</file>