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39"/>
  </p:notesMasterIdLst>
  <p:sldIdLst>
    <p:sldId id="313" r:id="rId2"/>
    <p:sldId id="257" r:id="rId3"/>
    <p:sldId id="259" r:id="rId4"/>
    <p:sldId id="260" r:id="rId5"/>
    <p:sldId id="261" r:id="rId6"/>
    <p:sldId id="262" r:id="rId7"/>
    <p:sldId id="263" r:id="rId8"/>
    <p:sldId id="396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395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97" r:id="rId58"/>
    <p:sldId id="312" r:id="rId59"/>
    <p:sldId id="314" r:id="rId60"/>
    <p:sldId id="316" r:id="rId61"/>
    <p:sldId id="317" r:id="rId62"/>
    <p:sldId id="318" r:id="rId63"/>
    <p:sldId id="319" r:id="rId64"/>
    <p:sldId id="320" r:id="rId65"/>
    <p:sldId id="398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94" r:id="rId97"/>
    <p:sldId id="352" r:id="rId98"/>
    <p:sldId id="353" r:id="rId99"/>
    <p:sldId id="354" r:id="rId100"/>
    <p:sldId id="393" r:id="rId101"/>
    <p:sldId id="355" r:id="rId102"/>
    <p:sldId id="356" r:id="rId103"/>
    <p:sldId id="357" r:id="rId104"/>
    <p:sldId id="358" r:id="rId105"/>
    <p:sldId id="359" r:id="rId106"/>
    <p:sldId id="360" r:id="rId107"/>
    <p:sldId id="361" r:id="rId108"/>
    <p:sldId id="362" r:id="rId109"/>
    <p:sldId id="363" r:id="rId110"/>
    <p:sldId id="364" r:id="rId111"/>
    <p:sldId id="365" r:id="rId112"/>
    <p:sldId id="366" r:id="rId113"/>
    <p:sldId id="367" r:id="rId114"/>
    <p:sldId id="368" r:id="rId115"/>
    <p:sldId id="369" r:id="rId116"/>
    <p:sldId id="370" r:id="rId117"/>
    <p:sldId id="371" r:id="rId118"/>
    <p:sldId id="372" r:id="rId119"/>
    <p:sldId id="373" r:id="rId120"/>
    <p:sldId id="374" r:id="rId121"/>
    <p:sldId id="375" r:id="rId122"/>
    <p:sldId id="376" r:id="rId123"/>
    <p:sldId id="377" r:id="rId124"/>
    <p:sldId id="378" r:id="rId125"/>
    <p:sldId id="379" r:id="rId126"/>
    <p:sldId id="380" r:id="rId127"/>
    <p:sldId id="381" r:id="rId128"/>
    <p:sldId id="382" r:id="rId129"/>
    <p:sldId id="383" r:id="rId130"/>
    <p:sldId id="384" r:id="rId131"/>
    <p:sldId id="385" r:id="rId132"/>
    <p:sldId id="400" r:id="rId133"/>
    <p:sldId id="386" r:id="rId134"/>
    <p:sldId id="389" r:id="rId135"/>
    <p:sldId id="399" r:id="rId136"/>
    <p:sldId id="390" r:id="rId137"/>
    <p:sldId id="392" r:id="rId13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A1WKj+4DMw5kY/G3SijvQ==" hashData="rjkrwu4i22i23FDVkHLp8bv6kBE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FFFF"/>
    <a:srgbClr val="85FFFF"/>
    <a:srgbClr val="11FFFF"/>
    <a:srgbClr val="0FCFCF"/>
    <a:srgbClr val="FF2DFF"/>
    <a:srgbClr val="3FE95F"/>
    <a:srgbClr val="FF6DFF"/>
    <a:srgbClr val="B87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18BD91D2-5BB2-4836-AFC9-2AF47C48B8CB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7F979805-B784-4DE7-9C17-8C222C00221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83455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2572A-980E-442B-85F6-7149D51C71E7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DFFBD-284F-4D5E-8483-357417D74DB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ADC40-6E33-42C7-9D9C-1EC787A11113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F75B2-6A5F-4099-8F86-F4A14BACE4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F402-0827-4274-855A-B1BA62AA8065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E6C90-2B5E-4C7A-B64C-A2B41B879AB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4B5F0-4406-45FC-9FB6-BB67039A0ADC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45E16-884A-4D53-BC6B-70853B3C9C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C20A5-E7A0-471F-BB5F-C6134D1DA551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D1217-281F-4F70-88D5-0770B0A1278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FF125-87FD-42C6-8B40-23C482EFC0AF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320ED-62DD-404A-995B-F31B2296C3D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D1E20-6DBF-4E6F-9603-A5D774DFDC08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A8D4B-5625-49B4-9734-27D250E316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892D1-8906-484B-AE54-339A9207D797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5CE9E-9FF9-485C-8370-FAADAA8FEF5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BC88F-C8AD-431A-A671-322A3A814293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F4372-5846-4C31-88F1-663D317965C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6DF3-1B47-465C-B29C-B2D62492F1BA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22415-CD7F-4DA4-A93E-988C75B5D2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89BCE-D50D-4B81-B3A8-0807B399F0F8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6470C-99DF-4CC6-BFA7-E81C602ED3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1C8E3F-6258-40A6-9923-7F76E1344ED7}" type="datetimeFigureOut">
              <a:rPr lang="fr-FR"/>
              <a:pPr>
                <a:defRPr/>
              </a:pPr>
              <a:t>04/01/2026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3E6D39-FECD-4364-81AC-0FAD5151068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wipe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jpeg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4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4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1" descr="001 Z 252 Sainte-Radegonde, la chaussée de Pommiers permettant de franchir à pied le Thouet     -Père Igor-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547813" y="3429000"/>
            <a:ext cx="6337300" cy="6461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rgbClr val="00B0F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sz="3600" b="1" i="1" dirty="0">
                <a:solidFill>
                  <a:srgbClr val="0FC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L E S</a:t>
            </a:r>
            <a:r>
              <a:rPr lang="fr-FR" sz="36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   </a:t>
            </a:r>
            <a:r>
              <a:rPr lang="fr-FR" sz="3600" b="1" i="1" dirty="0">
                <a:solidFill>
                  <a:srgbClr val="0FCF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D E U X – S È V R E S  </a:t>
            </a:r>
            <a:r>
              <a:rPr lang="fr-FR" sz="36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   </a:t>
            </a:r>
          </a:p>
        </p:txBody>
      </p:sp>
      <p:pic>
        <p:nvPicPr>
          <p:cNvPr id="8" name="Image 7" descr="900 Bonjour soleil 0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3713" y="115888"/>
            <a:ext cx="193357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9" descr="Automatique 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27313" y="6453188"/>
            <a:ext cx="1900237" cy="268287"/>
          </a:xfrm>
          <a:prstGeom prst="rect">
            <a:avLst/>
          </a:prstGeom>
          <a:noFill/>
        </p:spPr>
      </p:pic>
      <p:pic>
        <p:nvPicPr>
          <p:cNvPr id="14346" name="Picture 10" descr="Drapeau França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56550" y="3500438"/>
            <a:ext cx="762000" cy="476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  <p:sndAc>
      <p:stSnd loop="1">
        <p:snd r:embed="rId2" name="DS 0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6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600"/>
                            </p:stCondLst>
                            <p:childTnLst>
                              <p:par>
                                <p:cTn id="17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5FBB3F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002 carte-deux-sevr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610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4" descr="002 BLASON POITOU-CHARENT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325555">
            <a:off x="684213" y="1484313"/>
            <a:ext cx="8763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Image 5" descr="002 blason deux-sevres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29656">
            <a:off x="7524750" y="2781300"/>
            <a:ext cx="95250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6804025" y="908050"/>
            <a:ext cx="2232025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        Les</a:t>
            </a:r>
            <a:r>
              <a:rPr lang="fr-FR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Deux-Sèvres</a:t>
            </a:r>
          </a:p>
        </p:txBody>
      </p:sp>
      <p:pic>
        <p:nvPicPr>
          <p:cNvPr id="15366" name="Picture 6" descr="Soleil brillant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27763" y="5516563"/>
            <a:ext cx="379412" cy="3794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400" decel="100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4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004 251 Argenton-les-Vallées A1, moulin à vent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-242888"/>
            <a:ext cx="47879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23850" y="2492375"/>
            <a:ext cx="3960813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Argenton-les-Vallées  </a:t>
            </a:r>
            <a:r>
              <a:rPr lang="fr-FR" sz="28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moulin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à vent</a:t>
            </a:r>
            <a:endParaRPr lang="fr-FR" sz="3200" b="1" i="1" dirty="0">
              <a:solidFill>
                <a:schemeClr val="accent2">
                  <a:lumMod val="40000"/>
                  <a:lumOff val="6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1" descr="005 252 Louzy, l'église Saint-Pierre, XIe - XIIe siècles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4679950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Louzy  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église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Saint-Pierre    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.             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4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XIe-XIIe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siècles</a:t>
            </a:r>
            <a:r>
              <a:rPr lang="fr-FR" sz="32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>
          <a:xfrm>
            <a:off x="107950" y="188913"/>
            <a:ext cx="7704138" cy="503237"/>
          </a:xfrm>
        </p:spPr>
        <p:txBody>
          <a:bodyPr/>
          <a:lstStyle/>
          <a:p>
            <a:pPr>
              <a:defRPr/>
            </a:pPr>
            <a:r>
              <a:rPr lang="fr-FR" sz="2800" b="1" i="1" dirty="0" smtClean="0">
                <a:solidFill>
                  <a:schemeClr val="bg2">
                    <a:lumMod val="25000"/>
                  </a:schemeClr>
                </a:solidFill>
                <a:latin typeface="Garamond" pitchFamily="18" charset="0"/>
              </a:rPr>
              <a:t>Église Saint-Pierre, la nef   </a:t>
            </a:r>
            <a:r>
              <a:rPr lang="fr-FR" sz="3200" b="1" i="1" dirty="0" smtClean="0">
                <a:solidFill>
                  <a:srgbClr val="FFFF00"/>
                </a:solidFill>
                <a:latin typeface="Garamond" pitchFamily="18" charset="0"/>
              </a:rPr>
              <a:t>Louzy</a:t>
            </a:r>
            <a:r>
              <a:rPr lang="fr-FR" sz="2800" b="1" i="1" dirty="0" smtClean="0">
                <a:solidFill>
                  <a:schemeClr val="bg2">
                    <a:lumMod val="25000"/>
                  </a:schemeClr>
                </a:solidFill>
                <a:latin typeface="Garamond" pitchFamily="18" charset="0"/>
              </a:rPr>
              <a:t>    Pigeonnier   </a:t>
            </a:r>
            <a:r>
              <a:rPr lang="fr-FR" sz="28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Garamond" pitchFamily="18" charset="0"/>
              </a:rPr>
              <a:t>                                  </a:t>
            </a:r>
            <a:r>
              <a:rPr lang="fr-FR" sz="2800" b="1" i="1" dirty="0" smtClean="0">
                <a:solidFill>
                  <a:schemeClr val="bg2">
                    <a:lumMod val="25000"/>
                  </a:schemeClr>
                </a:solidFill>
                <a:latin typeface="Garamond" pitchFamily="18" charset="0"/>
              </a:rPr>
              <a:t>    </a:t>
            </a:r>
          </a:p>
        </p:txBody>
      </p:sp>
      <p:pic>
        <p:nvPicPr>
          <p:cNvPr id="19459" name="Espace réservé du contenu 4" descr="006 252 Louzy A1, la nef de l'église Saint-Pierre , XIe - XIIe siècles     -Père Igor-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 rot="21424598">
            <a:off x="250825" y="1052513"/>
            <a:ext cx="4176713" cy="5616575"/>
          </a:xfrm>
        </p:spPr>
      </p:pic>
      <p:pic>
        <p:nvPicPr>
          <p:cNvPr id="19460" name="Espace réservé du contenu 5" descr="006 252 Louzy A2, pigeonnier    -Père Igor-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 rot="162528">
            <a:off x="4716463" y="1052513"/>
            <a:ext cx="4176712" cy="5616575"/>
          </a:xfrm>
        </p:spPr>
      </p:pic>
      <p:sp>
        <p:nvSpPr>
          <p:cNvPr id="5" name="ZoneTexte 4"/>
          <p:cNvSpPr txBox="1"/>
          <p:nvPr/>
        </p:nvSpPr>
        <p:spPr>
          <a:xfrm>
            <a:off x="1042988" y="620713"/>
            <a:ext cx="266541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XIe-XIIe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siècles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35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007 252 Brie A1, l'église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932363" y="2420938"/>
            <a:ext cx="230346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Brie </a:t>
            </a:r>
            <a:r>
              <a:rPr lang="fr-FR" sz="2800" b="1" i="1" dirty="0">
                <a:solidFill>
                  <a:srgbClr val="5FBB3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l’église</a:t>
            </a:r>
            <a:endParaRPr lang="fr-FR" sz="3200" b="1" i="1" dirty="0">
              <a:solidFill>
                <a:schemeClr val="accent3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008 252 Brie, l'église, la nef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700338" y="188913"/>
            <a:ext cx="40322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Brie</a:t>
            </a:r>
            <a:r>
              <a:rPr lang="fr-FR" sz="3200" b="1" i="1" dirty="0">
                <a:solidFill>
                  <a:srgbClr val="5FBB3F"/>
                </a:solidFill>
                <a:latin typeface="Garamond" pitchFamily="18" charset="0"/>
                <a:cs typeface="+mn-cs"/>
              </a:rPr>
              <a:t>   </a:t>
            </a:r>
            <a:r>
              <a:rPr lang="fr-FR" sz="2800" b="1" i="1" dirty="0">
                <a:solidFill>
                  <a:schemeClr val="accent1">
                    <a:lumMod val="75000"/>
                  </a:schemeClr>
                </a:solidFill>
                <a:latin typeface="Garamond" pitchFamily="18" charset="0"/>
                <a:cs typeface="+mn-cs"/>
              </a:rPr>
              <a:t>la nef de l’église</a:t>
            </a:r>
            <a:endParaRPr lang="fr-FR" sz="3200" b="1" i="1" dirty="0">
              <a:solidFill>
                <a:srgbClr val="5FBB3F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1" descr="008 BIS 252 Brie, l'étang et le villa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42481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Brie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 l’étang et le village</a:t>
            </a:r>
            <a:endParaRPr lang="fr-FR" sz="3200" b="1" i="1" dirty="0">
              <a:solidFill>
                <a:schemeClr val="accent2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 descr="009 252 Mauzé-Thouarsais, l'étang de Juigny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662463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 err="1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Mauzé</a:t>
            </a:r>
            <a:r>
              <a:rPr lang="fr-FR" sz="32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-Thouarsais</a:t>
            </a: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l’étang</a:t>
            </a:r>
            <a:r>
              <a:rPr lang="fr-FR" sz="28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de</a:t>
            </a:r>
            <a:r>
              <a:rPr lang="fr-FR" sz="28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Juigny</a:t>
            </a:r>
            <a:endParaRPr lang="fr-FR" sz="3200" b="1" i="1" dirty="0">
              <a:solidFill>
                <a:schemeClr val="bg2">
                  <a:lumMod val="2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1" descr="010 252 Missé, l'église Saint-Pierre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067175" y="188913"/>
            <a:ext cx="489743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  <a:cs typeface="+mn-cs"/>
              </a:rPr>
              <a:t>Missé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 église Saint-Pierre</a:t>
            </a:r>
            <a:endParaRPr lang="fr-FR" sz="3200" b="1" i="1" dirty="0">
              <a:solidFill>
                <a:schemeClr val="accent5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011 252 Missé, l'église Saint-Pierre, l'intérieur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ZoneTexte 2"/>
          <p:cNvSpPr txBox="1">
            <a:spLocks noChangeArrowheads="1"/>
          </p:cNvSpPr>
          <p:nvPr/>
        </p:nvSpPr>
        <p:spPr bwMode="auto">
          <a:xfrm>
            <a:off x="1619250" y="188913"/>
            <a:ext cx="6121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11FFFF"/>
                </a:solidFill>
                <a:latin typeface="Garamond" pitchFamily="18" charset="0"/>
              </a:rPr>
              <a:t>Missé </a:t>
            </a:r>
            <a:r>
              <a:rPr lang="fr-FR" sz="2800" b="1" i="1">
                <a:solidFill>
                  <a:srgbClr val="7030A0"/>
                </a:solidFill>
                <a:latin typeface="Garamond" pitchFamily="18" charset="0"/>
              </a:rPr>
              <a:t>  église Saint-Pierre, l’intérieur</a:t>
            </a:r>
            <a:r>
              <a:rPr lang="fr-FR" sz="3200" b="1" i="1">
                <a:solidFill>
                  <a:srgbClr val="11FFFF"/>
                </a:solidFill>
                <a:latin typeface="Garamond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1" descr="012 252 Sainte-Radegonde, ancien moulin à eau sur le Thouet à Vrines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89281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Sainte-Radegonde 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 ancien moulin à eau sur le Thouet  </a:t>
            </a:r>
            <a:r>
              <a:rPr lang="fr-FR" sz="28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.                                                                                  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à Vrines</a:t>
            </a:r>
            <a:endParaRPr lang="fr-FR" sz="3200" b="1" i="1" dirty="0">
              <a:solidFill>
                <a:schemeClr val="bg2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013 252 Sainte-Radegonde, le moulin à vent de Vrines      556x599      -Père Igo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0"/>
            <a:ext cx="5508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2492375"/>
            <a:ext cx="36004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Sainte-Radegonde </a:t>
            </a: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5">
                    <a:lumMod val="50000"/>
                  </a:schemeClr>
                </a:solidFill>
                <a:latin typeface="Garamond" pitchFamily="18" charset="0"/>
                <a:cs typeface="+mn-cs"/>
              </a:rPr>
              <a:t>le</a:t>
            </a: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5">
                    <a:lumMod val="50000"/>
                  </a:schemeClr>
                </a:solidFill>
                <a:latin typeface="Garamond" pitchFamily="18" charset="0"/>
                <a:cs typeface="+mn-cs"/>
              </a:rPr>
              <a:t>moulin</a:t>
            </a: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5">
                    <a:lumMod val="50000"/>
                  </a:schemeClr>
                </a:solidFill>
                <a:latin typeface="Garamond" pitchFamily="18" charset="0"/>
                <a:cs typeface="+mn-cs"/>
              </a:rPr>
              <a:t>à vent</a:t>
            </a:r>
            <a:endParaRPr lang="fr-FR" sz="3200" b="1" i="1" dirty="0">
              <a:solidFill>
                <a:schemeClr val="accent5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1" descr="014 252 Oiron, le village avec son château et sa collégiale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799306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Oiron </a:t>
            </a:r>
            <a:r>
              <a:rPr lang="fr-FR" sz="28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  le village avec son château et sa collégiale</a:t>
            </a:r>
            <a:r>
              <a:rPr lang="fr-FR" sz="32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015 252 Sainte-Verge, l'église        573x599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24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795963" y="2492375"/>
            <a:ext cx="27368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5">
                    <a:lumMod val="50000"/>
                  </a:schemeClr>
                </a:solidFill>
                <a:latin typeface="Garamond" pitchFamily="18" charset="0"/>
                <a:cs typeface="+mn-cs"/>
              </a:rPr>
              <a:t>Sainte-Verge </a:t>
            </a:r>
            <a:r>
              <a:rPr lang="fr-FR" sz="28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l’église</a:t>
            </a:r>
            <a:endParaRPr lang="fr-FR" sz="3200" b="1" i="1" dirty="0">
              <a:solidFill>
                <a:srgbClr val="00B05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647700"/>
          </a:xfrm>
        </p:spPr>
        <p:txBody>
          <a:bodyPr/>
          <a:lstStyle/>
          <a:p>
            <a:pPr>
              <a:defRPr/>
            </a:pPr>
            <a:r>
              <a:rPr lang="fr-FR" sz="2800" b="1" i="1" dirty="0" smtClean="0">
                <a:solidFill>
                  <a:schemeClr val="accent1">
                    <a:lumMod val="75000"/>
                  </a:schemeClr>
                </a:solidFill>
                <a:latin typeface="Garamond" pitchFamily="18" charset="0"/>
              </a:rPr>
              <a:t>La nef de l’église   </a:t>
            </a:r>
            <a:r>
              <a:rPr lang="fr-FR" sz="3200" b="1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Sainte-Verge</a:t>
            </a:r>
            <a:r>
              <a:rPr lang="fr-FR" sz="2800" b="1" i="1" dirty="0" smtClean="0">
                <a:solidFill>
                  <a:schemeClr val="accent1">
                    <a:lumMod val="75000"/>
                  </a:schemeClr>
                </a:solidFill>
                <a:latin typeface="Garamond" pitchFamily="18" charset="0"/>
              </a:rPr>
              <a:t>   La chaire de l’église</a:t>
            </a:r>
          </a:p>
        </p:txBody>
      </p:sp>
      <p:pic>
        <p:nvPicPr>
          <p:cNvPr id="30723" name="Espace réservé du contenu 4" descr="016 252 Sainte-Verge A1, la nef de l'église        -Père Igor-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 rot="191279">
            <a:off x="250825" y="908050"/>
            <a:ext cx="4176713" cy="5761038"/>
          </a:xfrm>
        </p:spPr>
      </p:pic>
      <p:pic>
        <p:nvPicPr>
          <p:cNvPr id="30724" name="Espace réservé du contenu 5" descr="016 252 Sainte-Verge A2, la chaire de l'église        -Père Igor-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 rot="21404540">
            <a:off x="4716463" y="908050"/>
            <a:ext cx="4176712" cy="5761038"/>
          </a:xfrm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 descr="017 252 Sainte-Verge, château de la Gosselinière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258888" y="188913"/>
            <a:ext cx="669766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Sainte-Verge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 château de la Gosselinière</a:t>
            </a:r>
            <a:r>
              <a:rPr lang="fr-FR" sz="32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018 252 Saint-Jacques-de-Thouars, le village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476375" y="188913"/>
            <a:ext cx="655161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Saint-Jacques-de-Thouars</a:t>
            </a:r>
            <a:r>
              <a:rPr lang="fr-FR" sz="3200" b="1" i="1" dirty="0">
                <a:solidFill>
                  <a:schemeClr val="bg2">
                    <a:lumMod val="9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  le village</a:t>
            </a:r>
            <a:endParaRPr lang="fr-FR" sz="3200" b="1" i="1" dirty="0">
              <a:solidFill>
                <a:schemeClr val="bg2">
                  <a:lumMod val="9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 descr="019 252 Saint-Léger-de-Montbrun, l'église sur la butte de Montbrun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540067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Saint-Léger-de-Montbrun</a:t>
            </a:r>
            <a:r>
              <a:rPr lang="fr-FR" sz="32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 l’église sur la butte de Montbrun</a:t>
            </a:r>
            <a:endParaRPr lang="fr-FR" sz="3200" b="1" i="1" dirty="0">
              <a:solidFill>
                <a:schemeClr val="accent3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 descr="020 252 Saint-Léger-de-Montbrun, site mégalithique de Pierre levée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540067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4">
                    <a:lumMod val="75000"/>
                  </a:schemeClr>
                </a:solidFill>
                <a:latin typeface="Garamond" pitchFamily="18" charset="0"/>
                <a:cs typeface="+mn-cs"/>
              </a:rPr>
              <a:t>Saint-Léger-de-Montbrun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   site mégalithique de Pierre levée</a:t>
            </a:r>
            <a:endParaRPr lang="fr-FR" sz="3200" b="1" i="1" dirty="0">
              <a:solidFill>
                <a:schemeClr val="accent4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 descr="021 252 Saint-Martin-de-Mâcon, l'église Saint-Martin  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179388" y="188913"/>
            <a:ext cx="75612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002060"/>
                </a:solidFill>
                <a:latin typeface="Garamond" pitchFamily="18" charset="0"/>
              </a:rPr>
              <a:t>Saint-Martin-de-Mâcon </a:t>
            </a:r>
            <a:r>
              <a:rPr lang="fr-FR" sz="2800" b="1" i="1">
                <a:solidFill>
                  <a:srgbClr val="0070C0"/>
                </a:solidFill>
                <a:latin typeface="Garamond" pitchFamily="18" charset="0"/>
              </a:rPr>
              <a:t>  église Saint-Martin</a:t>
            </a:r>
            <a:endParaRPr lang="fr-FR" sz="3200" b="1" i="1">
              <a:solidFill>
                <a:srgbClr val="00206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022 252 Taizé, panorama sur le village  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8050"/>
            <a:ext cx="9144000" cy="504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124075" y="188913"/>
            <a:ext cx="51117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Taizé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  panorama sur le village</a:t>
            </a:r>
            <a:endParaRPr lang="fr-FR" sz="3200" b="1" i="1" dirty="0">
              <a:solidFill>
                <a:srgbClr val="C000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 descr="023 252 Taizé, dolmen de la Pierre Levée   'un des 4 dolmens '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554513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Taizé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  dolmen de la Pierre Levée   </a:t>
            </a:r>
            <a:r>
              <a:rPr lang="fr-FR" sz="28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.          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 - Un des quatre dolmens -</a:t>
            </a:r>
            <a:endParaRPr lang="fr-FR" sz="3200" b="1" i="1" dirty="0">
              <a:solidFill>
                <a:schemeClr val="accent6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024 252 Thouars, les armoiries de la ville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908175" y="188913"/>
            <a:ext cx="568801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5">
                    <a:lumMod val="50000"/>
                  </a:schemeClr>
                </a:solidFill>
                <a:latin typeface="Garamond" pitchFamily="18" charset="0"/>
                <a:cs typeface="+mn-cs"/>
              </a:rPr>
              <a:t>Thouars 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 les armoiries de la ville</a:t>
            </a:r>
            <a:endParaRPr lang="fr-FR" sz="3200" b="1" i="1" dirty="0">
              <a:solidFill>
                <a:schemeClr val="accent5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025 252 Thouars, une vue de la ville au début du XIXe siècle      800x3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1188" y="333375"/>
            <a:ext cx="799306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5FBB3F"/>
                </a:solidFill>
                <a:latin typeface="Garamond" pitchFamily="18" charset="0"/>
                <a:cs typeface="+mn-cs"/>
              </a:rPr>
              <a:t>Thouars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 une vue de la ville, début du 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XIXe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siècle</a:t>
            </a:r>
            <a:endParaRPr lang="fr-FR" sz="3200" b="1" i="1" dirty="0">
              <a:solidFill>
                <a:srgbClr val="5FBB3F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1" descr="026 252 Thouars, château de la Tremoïlle        -Nicolas Raoul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58324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Thouars</a:t>
            </a:r>
            <a:r>
              <a:rPr lang="fr-FR" sz="32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château</a:t>
            </a:r>
            <a:r>
              <a:rPr lang="fr-FR" sz="28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de</a:t>
            </a:r>
            <a:r>
              <a:rPr lang="fr-FR" sz="28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la</a:t>
            </a:r>
            <a:r>
              <a:rPr lang="fr-FR" sz="28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Trémoïlle</a:t>
            </a:r>
            <a:endParaRPr lang="fr-FR" sz="3200" b="1" i="1" dirty="0">
              <a:solidFill>
                <a:schemeClr val="bg2">
                  <a:lumMod val="2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Image 1" descr="027 252 Thouars, l'église  Saint-Laon, XIIe siècle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65532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Thouars 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 église Saint-Laon, </a:t>
            </a:r>
            <a:r>
              <a:rPr lang="fr-FR" sz="24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XIIe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siècle</a:t>
            </a:r>
            <a:endParaRPr lang="fr-FR" sz="3200" b="1" i="1" dirty="0">
              <a:solidFill>
                <a:schemeClr val="accent6">
                  <a:lumMod val="20000"/>
                  <a:lumOff val="8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>
          <a:xfrm>
            <a:off x="107950" y="188913"/>
            <a:ext cx="8928100" cy="647700"/>
          </a:xfrm>
        </p:spPr>
        <p:txBody>
          <a:bodyPr/>
          <a:lstStyle/>
          <a:p>
            <a:r>
              <a:rPr lang="fr-FR" sz="2400" b="1" i="1" smtClean="0">
                <a:solidFill>
                  <a:srgbClr val="FFFF00"/>
                </a:solidFill>
                <a:latin typeface="Garamond" pitchFamily="18" charset="0"/>
              </a:rPr>
              <a:t>Église</a:t>
            </a:r>
            <a:r>
              <a:rPr lang="fr-FR" sz="2800" b="1" i="1" smtClean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fr-FR" sz="2400" b="1" i="1" smtClean="0">
                <a:solidFill>
                  <a:srgbClr val="FFFF00"/>
                </a:solidFill>
                <a:latin typeface="Garamond" pitchFamily="18" charset="0"/>
              </a:rPr>
              <a:t>Saint-Laon,</a:t>
            </a:r>
            <a:r>
              <a:rPr lang="fr-FR" sz="2800" b="1" i="1" smtClean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fr-FR" sz="2400" b="1" i="1" smtClean="0">
                <a:solidFill>
                  <a:srgbClr val="FFFF00"/>
                </a:solidFill>
                <a:latin typeface="Garamond" pitchFamily="18" charset="0"/>
              </a:rPr>
              <a:t>la</a:t>
            </a:r>
            <a:r>
              <a:rPr lang="fr-FR" sz="2800" b="1" i="1" smtClean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fr-FR" sz="2400" b="1" i="1" smtClean="0">
                <a:solidFill>
                  <a:srgbClr val="FFFF00"/>
                </a:solidFill>
                <a:latin typeface="Garamond" pitchFamily="18" charset="0"/>
              </a:rPr>
              <a:t>nef</a:t>
            </a:r>
            <a:r>
              <a:rPr lang="fr-FR" sz="2800" b="1" i="1" smtClean="0">
                <a:solidFill>
                  <a:srgbClr val="FFFF00"/>
                </a:solidFill>
                <a:latin typeface="Garamond" pitchFamily="18" charset="0"/>
              </a:rPr>
              <a:t>   </a:t>
            </a:r>
            <a:r>
              <a:rPr lang="fr-FR" sz="2800" b="1" i="1" smtClean="0">
                <a:solidFill>
                  <a:srgbClr val="11FFFF"/>
                </a:solidFill>
                <a:latin typeface="Garamond" pitchFamily="18" charset="0"/>
              </a:rPr>
              <a:t>Thouars</a:t>
            </a:r>
            <a:r>
              <a:rPr lang="fr-FR" sz="2800" b="1" i="1" smtClean="0">
                <a:solidFill>
                  <a:srgbClr val="FFFF00"/>
                </a:solidFill>
                <a:latin typeface="Garamond" pitchFamily="18" charset="0"/>
              </a:rPr>
              <a:t>   </a:t>
            </a:r>
            <a:r>
              <a:rPr lang="fr-FR" sz="2400" b="1" i="1" smtClean="0">
                <a:solidFill>
                  <a:srgbClr val="FFFF00"/>
                </a:solidFill>
                <a:latin typeface="Garamond" pitchFamily="18" charset="0"/>
              </a:rPr>
              <a:t>Église</a:t>
            </a:r>
            <a:r>
              <a:rPr lang="fr-FR" sz="2800" b="1" i="1" smtClean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fr-FR" sz="2400" b="1" i="1" smtClean="0">
                <a:solidFill>
                  <a:srgbClr val="FFFF00"/>
                </a:solidFill>
                <a:latin typeface="Garamond" pitchFamily="18" charset="0"/>
              </a:rPr>
              <a:t>Saint-Laon,</a:t>
            </a:r>
            <a:r>
              <a:rPr lang="fr-FR" sz="2800" b="1" i="1" smtClean="0">
                <a:solidFill>
                  <a:srgbClr val="FFFF00"/>
                </a:solidFill>
                <a:latin typeface="Garamond" pitchFamily="18" charset="0"/>
              </a:rPr>
              <a:t> </a:t>
            </a:r>
            <a:r>
              <a:rPr lang="fr-FR" sz="2400" b="1" i="1" smtClean="0">
                <a:solidFill>
                  <a:srgbClr val="FFFF00"/>
                </a:solidFill>
                <a:latin typeface="Garamond" pitchFamily="18" charset="0"/>
              </a:rPr>
              <a:t>vitrail</a:t>
            </a:r>
          </a:p>
        </p:txBody>
      </p:sp>
      <p:pic>
        <p:nvPicPr>
          <p:cNvPr id="43011" name="Espace réservé du contenu 4" descr="028 252 Thouars A1, l'église  Saint-Laon, la nef      -Père Igor-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 rot="21428549">
            <a:off x="250825" y="908050"/>
            <a:ext cx="4176713" cy="5761038"/>
          </a:xfrm>
        </p:spPr>
      </p:pic>
      <p:pic>
        <p:nvPicPr>
          <p:cNvPr id="43012" name="Espace réservé du contenu 5" descr="028 252 Thouars A2, l'église Saint-Laon, vitrail     -Père Igor-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 rot="21393992">
            <a:off x="4716463" y="908050"/>
            <a:ext cx="4176712" cy="5761038"/>
          </a:xfrm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1" descr="029 252 Thouars, la Porte Maillot    -Alertomalibu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45354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1">
                    <a:lumMod val="75000"/>
                  </a:schemeClr>
                </a:solidFill>
                <a:latin typeface="Garamond" pitchFamily="18" charset="0"/>
                <a:cs typeface="+mn-cs"/>
              </a:rPr>
              <a:t>Thouars 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 la Porte Maillot </a:t>
            </a:r>
            <a:endParaRPr lang="fr-FR" sz="3200" b="1" i="1" dirty="0">
              <a:solidFill>
                <a:schemeClr val="accent1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Image 1" descr="030 252 Thouars, la chapelle Jeanne d'Arc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50825" y="188913"/>
            <a:ext cx="597693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Thouars </a:t>
            </a:r>
            <a:r>
              <a:rPr lang="fr-FR" sz="2800" b="1" i="1" dirty="0">
                <a:solidFill>
                  <a:schemeClr val="accent5">
                    <a:lumMod val="50000"/>
                  </a:schemeClr>
                </a:solidFill>
                <a:latin typeface="Garamond" pitchFamily="18" charset="0"/>
                <a:cs typeface="+mn-cs"/>
              </a:rPr>
              <a:t>  la chapelle Jeanne d’Arc</a:t>
            </a:r>
            <a:endParaRPr lang="fr-FR" sz="3200" b="1" i="1" dirty="0">
              <a:solidFill>
                <a:schemeClr val="accent2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031 252 Thouars, la chapelle Jeanne d'Arc, détail du portail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68313" y="188913"/>
            <a:ext cx="84963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11FFFF"/>
                </a:solidFill>
                <a:latin typeface="Garamond" pitchFamily="18" charset="0"/>
                <a:cs typeface="+mn-cs"/>
              </a:rPr>
              <a:t>Thouars 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la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chapelle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Jeanne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d’Arc,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détail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du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portail</a:t>
            </a:r>
            <a:endParaRPr lang="fr-FR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032 252 Thouars, remparts et tour Porte au Prévost     -Alertomalibu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116013" y="188913"/>
            <a:ext cx="71278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Thouars </a:t>
            </a:r>
            <a:r>
              <a:rPr lang="fr-FR" sz="28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  remparts et tour Porte au Prévost</a:t>
            </a:r>
            <a:endParaRPr lang="fr-FR" sz="3200" b="1" i="1" dirty="0">
              <a:solidFill>
                <a:schemeClr val="accent6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Image 1" descr="033 253 La Chapelle-Gaudin, le villa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547211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La</a:t>
            </a:r>
            <a:r>
              <a:rPr lang="fr-FR" sz="32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32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Chapelle-Gaudin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 le village</a:t>
            </a:r>
            <a:endParaRPr lang="fr-FR" sz="3200" b="1" i="1" dirty="0">
              <a:solidFill>
                <a:schemeClr val="bg2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Image 1" descr="034 999 254 Bressuire, le château du XIe siècle    TITRE O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ZoneTexte 2"/>
          <p:cNvSpPr txBox="1">
            <a:spLocks noChangeArrowheads="1"/>
          </p:cNvSpPr>
          <p:nvPr/>
        </p:nvSpPr>
        <p:spPr bwMode="auto">
          <a:xfrm>
            <a:off x="179388" y="188913"/>
            <a:ext cx="54721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2DFF"/>
                </a:solidFill>
                <a:latin typeface="Garamond" pitchFamily="18" charset="0"/>
              </a:rPr>
              <a:t>Bressuire 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 </a:t>
            </a:r>
            <a:r>
              <a:rPr lang="fr-FR" sz="2800" b="1" i="1">
                <a:solidFill>
                  <a:srgbClr val="FFFF00"/>
                </a:solidFill>
                <a:latin typeface="Garamond" pitchFamily="18" charset="0"/>
              </a:rPr>
              <a:t>château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800" b="1" i="1">
                <a:solidFill>
                  <a:srgbClr val="FFFF00"/>
                </a:solidFill>
                <a:latin typeface="Garamond" pitchFamily="18" charset="0"/>
              </a:rPr>
              <a:t>du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400" b="1" i="1">
                <a:solidFill>
                  <a:srgbClr val="FFFF00"/>
                </a:solidFill>
                <a:latin typeface="Garamond" pitchFamily="18" charset="0"/>
              </a:rPr>
              <a:t>XIe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800" b="1" i="1">
                <a:solidFill>
                  <a:srgbClr val="FFFF00"/>
                </a:solidFill>
                <a:latin typeface="Garamond" pitchFamily="18" charset="0"/>
              </a:rPr>
              <a:t>siècle</a:t>
            </a:r>
            <a:endParaRPr lang="fr-FR" sz="3200" b="1" i="1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Image 1" descr="035 254 Bressuire, église de Saint-Sauveur-de-Givre-en-Mai, XIIe siècle      -Pymouss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7993062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Bressuire </a:t>
            </a:r>
            <a:r>
              <a:rPr lang="fr-FR" sz="2800" b="1" i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  <a:cs typeface="+mn-cs"/>
              </a:rPr>
              <a:t>  église Saint-Sauveur-de-Givre-en-Mai,  </a:t>
            </a:r>
            <a:r>
              <a:rPr lang="fr-FR" sz="2800" b="1" i="1" dirty="0">
                <a:solidFill>
                  <a:schemeClr val="bg1">
                    <a:lumMod val="85000"/>
                  </a:schemeClr>
                </a:solidFill>
                <a:latin typeface="Garamond" pitchFamily="18" charset="0"/>
                <a:cs typeface="+mn-cs"/>
              </a:rPr>
              <a:t>.                                                          </a:t>
            </a:r>
            <a:r>
              <a:rPr lang="fr-FR" sz="2800" b="1" i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  <a:cs typeface="+mn-cs"/>
              </a:rPr>
              <a:t>        </a:t>
            </a:r>
            <a:r>
              <a:rPr lang="fr-FR" sz="2400" b="1" i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  <a:cs typeface="+mn-cs"/>
              </a:rPr>
              <a:t>XIIe</a:t>
            </a:r>
            <a:r>
              <a:rPr lang="fr-FR" sz="2800" b="1" i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  <a:cs typeface="+mn-cs"/>
              </a:rPr>
              <a:t> siècle</a:t>
            </a:r>
            <a:endParaRPr lang="fr-FR" sz="3200" b="1" i="1" dirty="0">
              <a:solidFill>
                <a:schemeClr val="accent6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Image 1" descr="036 254 Bressuire, le château, le donjon     -Hal Eksand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554513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4">
                    <a:lumMod val="75000"/>
                  </a:schemeClr>
                </a:solidFill>
                <a:latin typeface="Garamond" pitchFamily="18" charset="0"/>
                <a:cs typeface="+mn-cs"/>
              </a:rPr>
              <a:t>Bressuire </a:t>
            </a:r>
            <a:r>
              <a:rPr lang="fr-FR" sz="28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  le château, le donjon</a:t>
            </a:r>
            <a:endParaRPr lang="fr-FR" sz="3200" b="1" i="1" dirty="0">
              <a:solidFill>
                <a:schemeClr val="accent4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Image 1" descr="037 255 Combrand, le village     TITRE O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ZoneTexte 2"/>
          <p:cNvSpPr txBox="1">
            <a:spLocks noChangeArrowheads="1"/>
          </p:cNvSpPr>
          <p:nvPr/>
        </p:nvSpPr>
        <p:spPr bwMode="auto">
          <a:xfrm>
            <a:off x="250825" y="188913"/>
            <a:ext cx="3889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C000"/>
                </a:solidFill>
                <a:latin typeface="Garamond" pitchFamily="18" charset="0"/>
              </a:rPr>
              <a:t>Combrand </a:t>
            </a:r>
            <a:r>
              <a:rPr lang="fr-FR" sz="2800" b="1" i="1">
                <a:solidFill>
                  <a:srgbClr val="B87B00"/>
                </a:solidFill>
                <a:latin typeface="Garamond" pitchFamily="18" charset="0"/>
              </a:rPr>
              <a:t>  </a:t>
            </a:r>
            <a:r>
              <a:rPr lang="fr-FR" sz="2800" b="1" i="1">
                <a:solidFill>
                  <a:schemeClr val="bg1"/>
                </a:solidFill>
                <a:latin typeface="Garamond" pitchFamily="18" charset="0"/>
              </a:rPr>
              <a:t>le</a:t>
            </a:r>
            <a:r>
              <a:rPr lang="fr-FR" sz="2800" b="1" i="1">
                <a:solidFill>
                  <a:srgbClr val="B87B00"/>
                </a:solidFill>
                <a:latin typeface="Garamond" pitchFamily="18" charset="0"/>
              </a:rPr>
              <a:t> </a:t>
            </a:r>
            <a:r>
              <a:rPr lang="fr-FR" sz="2800" b="1" i="1">
                <a:solidFill>
                  <a:schemeClr val="bg1"/>
                </a:solidFill>
                <a:latin typeface="Garamond" pitchFamily="18" charset="0"/>
              </a:rPr>
              <a:t>village</a:t>
            </a:r>
            <a:endParaRPr lang="fr-FR" sz="3200" b="1" i="1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Image 1" descr="038 256 Moncoutant, Pescalis, village de vacances avec diverses activités    -Christophe Jacquet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7129462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tx2">
                    <a:lumMod val="75000"/>
                  </a:schemeClr>
                </a:solidFill>
                <a:latin typeface="Garamond" pitchFamily="18" charset="0"/>
                <a:cs typeface="+mn-cs"/>
              </a:rPr>
              <a:t>Moncoutant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 Pescalis, village de vacances    </a:t>
            </a:r>
            <a:r>
              <a:rPr lang="fr-FR" sz="28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.                        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avec diverses activités</a:t>
            </a:r>
            <a:endParaRPr lang="fr-FR" sz="3200" b="1" i="1" dirty="0">
              <a:solidFill>
                <a:schemeClr val="tx2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Image 1" descr="039 257 Amailloux, le château de Tennessus, XIVe et XVe siècles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95288" y="188913"/>
            <a:ext cx="864076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Amailloux</a:t>
            </a:r>
            <a:r>
              <a:rPr lang="fr-FR" sz="3200" b="1" i="1" dirty="0">
                <a:solidFill>
                  <a:srgbClr val="FF2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château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de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Tennessus,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XIVe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et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4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XVe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siècles</a:t>
            </a:r>
            <a:endParaRPr lang="fr-FR" sz="3200" b="1" i="1" dirty="0">
              <a:solidFill>
                <a:schemeClr val="accent6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Image 1" descr="040 257 Parthenay, faubourg Saint-Paul      -Chris J Wood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ZoneTexte 2"/>
          <p:cNvSpPr txBox="1">
            <a:spLocks noChangeArrowheads="1"/>
          </p:cNvSpPr>
          <p:nvPr/>
        </p:nvSpPr>
        <p:spPr bwMode="auto">
          <a:xfrm>
            <a:off x="1979613" y="188913"/>
            <a:ext cx="55451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5FBB3F"/>
                </a:solidFill>
                <a:latin typeface="Garamond" pitchFamily="18" charset="0"/>
              </a:rPr>
              <a:t>Parthenay </a:t>
            </a:r>
            <a:r>
              <a:rPr lang="fr-FR" sz="2800" b="1" i="1">
                <a:solidFill>
                  <a:srgbClr val="00B0F0"/>
                </a:solidFill>
                <a:latin typeface="Garamond" pitchFamily="18" charset="0"/>
              </a:rPr>
              <a:t>  faubourg Saint-Paul</a:t>
            </a:r>
            <a:endParaRPr lang="fr-FR" sz="3200" b="1" i="1">
              <a:solidFill>
                <a:srgbClr val="5FBB3F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2" descr="041 257 Parthenay, faubourg Saint-Jacques, rue de la Vau     -Chris J Wood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84213" y="188913"/>
            <a:ext cx="80645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Parthenay </a:t>
            </a:r>
            <a:r>
              <a:rPr lang="fr-FR" sz="2800" b="1" i="1" dirty="0">
                <a:solidFill>
                  <a:srgbClr val="5FBB3F"/>
                </a:solidFill>
                <a:latin typeface="Garamond" pitchFamily="18" charset="0"/>
                <a:cs typeface="+mn-cs"/>
              </a:rPr>
              <a:t>  faubourg Saint-Jacques, rue de la Vau</a:t>
            </a:r>
            <a:endParaRPr lang="fr-FR" sz="3200" b="1" i="1" dirty="0">
              <a:solidFill>
                <a:schemeClr val="bg2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042 257 Parthenay, cavalcade de la Pentecôte     -Zewan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ZoneTexte 2"/>
          <p:cNvSpPr txBox="1">
            <a:spLocks noChangeArrowheads="1"/>
          </p:cNvSpPr>
          <p:nvPr/>
        </p:nvSpPr>
        <p:spPr bwMode="auto">
          <a:xfrm>
            <a:off x="1547813" y="188913"/>
            <a:ext cx="6337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2DFF"/>
                </a:solidFill>
                <a:latin typeface="Garamond" pitchFamily="18" charset="0"/>
              </a:rPr>
              <a:t>Parthenay </a:t>
            </a:r>
            <a:r>
              <a:rPr lang="fr-FR" sz="2800" b="1" i="1">
                <a:solidFill>
                  <a:srgbClr val="0FCFCF"/>
                </a:solidFill>
                <a:latin typeface="Garamond" pitchFamily="18" charset="0"/>
              </a:rPr>
              <a:t>  cavalcade de la Pentecôte</a:t>
            </a:r>
            <a:r>
              <a:rPr lang="fr-FR" sz="3200" b="1" i="1">
                <a:solidFill>
                  <a:srgbClr val="FF6DFF"/>
                </a:solidFill>
                <a:latin typeface="Garamond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Image 1" descr="043 257 Parthenay, le château     -Chris J Wood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ZoneTexte 2"/>
          <p:cNvSpPr txBox="1">
            <a:spLocks noChangeArrowheads="1"/>
          </p:cNvSpPr>
          <p:nvPr/>
        </p:nvSpPr>
        <p:spPr bwMode="auto">
          <a:xfrm>
            <a:off x="250825" y="188913"/>
            <a:ext cx="39608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3FE95F"/>
                </a:solidFill>
                <a:latin typeface="Garamond" pitchFamily="18" charset="0"/>
              </a:rPr>
              <a:t>Parthenay </a:t>
            </a:r>
            <a:r>
              <a:rPr lang="fr-FR" sz="2800" b="1" i="1">
                <a:solidFill>
                  <a:srgbClr val="FFFF00"/>
                </a:solidFill>
                <a:latin typeface="Garamond" pitchFamily="18" charset="0"/>
              </a:rPr>
              <a:t>  le château</a:t>
            </a:r>
            <a:endParaRPr lang="fr-FR" sz="3200" b="1" i="1">
              <a:solidFill>
                <a:srgbClr val="3FE95F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Image 1" descr="044 257 Parthenay, le pont fortifié Saint-Jacques        -Chris J Wood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ZoneTexte 2"/>
          <p:cNvSpPr txBox="1">
            <a:spLocks noChangeArrowheads="1"/>
          </p:cNvSpPr>
          <p:nvPr/>
        </p:nvSpPr>
        <p:spPr bwMode="auto">
          <a:xfrm>
            <a:off x="2484438" y="188913"/>
            <a:ext cx="65516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002060"/>
                </a:solidFill>
                <a:latin typeface="Garamond" pitchFamily="18" charset="0"/>
              </a:rPr>
              <a:t>Parthenay</a:t>
            </a:r>
            <a:r>
              <a:rPr lang="fr-FR" sz="2800" b="1" i="1">
                <a:solidFill>
                  <a:srgbClr val="0070C0"/>
                </a:solidFill>
                <a:latin typeface="Garamond" pitchFamily="18" charset="0"/>
              </a:rPr>
              <a:t>  le pont fortifié Saint-Jacques</a:t>
            </a:r>
            <a:endParaRPr lang="fr-FR" sz="3200" b="1" i="1">
              <a:solidFill>
                <a:srgbClr val="00206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Image 1" descr="045 258 Airvault, bâtiments de l'ancienne abbaye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971550" y="188913"/>
            <a:ext cx="662463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Airvault 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  bâtiment de l’ancienne abbaye</a:t>
            </a:r>
            <a:endParaRPr lang="fr-FR" sz="3200" b="1" i="1" dirty="0">
              <a:solidFill>
                <a:schemeClr val="accent3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046 258 Airvault, entrée de la prison, ancienne abbaye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971550" y="188913"/>
            <a:ext cx="756126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Airvault </a:t>
            </a:r>
            <a:r>
              <a:rPr lang="fr-FR" sz="28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 entrée de la prison, ancienne abbaye </a:t>
            </a:r>
            <a:endParaRPr lang="fr-FR" sz="3200" b="1" i="1" dirty="0">
              <a:solidFill>
                <a:schemeClr val="accent3">
                  <a:lumMod val="20000"/>
                  <a:lumOff val="8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047 258 Airvault, l'église abbatiale Saint-Pierre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ZoneTexte 2"/>
          <p:cNvSpPr txBox="1">
            <a:spLocks noChangeArrowheads="1"/>
          </p:cNvSpPr>
          <p:nvPr/>
        </p:nvSpPr>
        <p:spPr bwMode="auto">
          <a:xfrm>
            <a:off x="1476375" y="188913"/>
            <a:ext cx="65516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6DFF"/>
                </a:solidFill>
                <a:latin typeface="Garamond" pitchFamily="18" charset="0"/>
              </a:rPr>
              <a:t>Airvault </a:t>
            </a:r>
            <a:r>
              <a:rPr lang="fr-FR" sz="2800" b="1" i="1">
                <a:solidFill>
                  <a:srgbClr val="11FFFF"/>
                </a:solidFill>
                <a:latin typeface="Garamond" pitchFamily="18" charset="0"/>
              </a:rPr>
              <a:t>  l’église abbatiale Saint-Pierre</a:t>
            </a:r>
            <a:endParaRPr lang="fr-FR" sz="3200" b="1" i="1">
              <a:solidFill>
                <a:srgbClr val="FF6DFF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048 258 Airvault, la nef de l'église abbatiale Saint-Pierre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ZoneTexte 2"/>
          <p:cNvSpPr txBox="1">
            <a:spLocks noChangeArrowheads="1"/>
          </p:cNvSpPr>
          <p:nvPr/>
        </p:nvSpPr>
        <p:spPr bwMode="auto">
          <a:xfrm>
            <a:off x="971550" y="188913"/>
            <a:ext cx="75612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FF00"/>
                </a:solidFill>
                <a:latin typeface="Garamond" pitchFamily="18" charset="0"/>
              </a:rPr>
              <a:t>Airvault </a:t>
            </a:r>
            <a:r>
              <a:rPr lang="fr-FR" sz="2800" b="1" i="1">
                <a:solidFill>
                  <a:srgbClr val="FFFF00"/>
                </a:solidFill>
                <a:latin typeface="Garamond" pitchFamily="18" charset="0"/>
              </a:rPr>
              <a:t>  </a:t>
            </a:r>
            <a:r>
              <a:rPr lang="fr-FR" sz="2800" b="1" i="1">
                <a:solidFill>
                  <a:srgbClr val="B87B00"/>
                </a:solidFill>
                <a:latin typeface="Garamond" pitchFamily="18" charset="0"/>
              </a:rPr>
              <a:t>l’église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800" b="1" i="1">
                <a:solidFill>
                  <a:srgbClr val="B87B00"/>
                </a:solidFill>
                <a:latin typeface="Garamond" pitchFamily="18" charset="0"/>
              </a:rPr>
              <a:t>abbatiale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800" b="1" i="1">
                <a:solidFill>
                  <a:srgbClr val="B87B00"/>
                </a:solidFill>
                <a:latin typeface="Garamond" pitchFamily="18" charset="0"/>
              </a:rPr>
              <a:t>Saint-Pierre, la nef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endParaRPr lang="fr-FR" sz="3200" b="1" i="1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Image 1" descr="049 258 Airvault, la tour-porte du château 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ZoneTexte 2"/>
          <p:cNvSpPr txBox="1">
            <a:spLocks noChangeArrowheads="1"/>
          </p:cNvSpPr>
          <p:nvPr/>
        </p:nvSpPr>
        <p:spPr bwMode="auto">
          <a:xfrm>
            <a:off x="179388" y="188913"/>
            <a:ext cx="57610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C000"/>
                </a:solidFill>
                <a:latin typeface="Garamond" pitchFamily="18" charset="0"/>
              </a:rPr>
              <a:t>Airvault </a:t>
            </a:r>
            <a:r>
              <a:rPr lang="fr-FR" sz="2800" b="1" i="1">
                <a:solidFill>
                  <a:srgbClr val="92D050"/>
                </a:solidFill>
                <a:latin typeface="Garamond" pitchFamily="18" charset="0"/>
              </a:rPr>
              <a:t>  la tour-porte du château</a:t>
            </a:r>
            <a:endParaRPr lang="fr-FR" sz="3200" b="1" i="1">
              <a:solidFill>
                <a:srgbClr val="FFC0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050 258 Airvault, la fontaine souterraine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ZoneTexte 2"/>
          <p:cNvSpPr txBox="1">
            <a:spLocks noChangeArrowheads="1"/>
          </p:cNvSpPr>
          <p:nvPr/>
        </p:nvSpPr>
        <p:spPr bwMode="auto">
          <a:xfrm>
            <a:off x="1979613" y="188913"/>
            <a:ext cx="5616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Airvault</a:t>
            </a:r>
            <a:r>
              <a:rPr lang="fr-FR" sz="3200" b="1" i="1" dirty="0">
                <a:solidFill>
                  <a:srgbClr val="11FFFF"/>
                </a:solidFill>
                <a:latin typeface="Garamond" pitchFamily="18" charset="0"/>
                <a:cs typeface="+mn-cs"/>
              </a:rPr>
              <a:t>   </a:t>
            </a:r>
            <a:r>
              <a:rPr lang="fr-FR" sz="2800" b="1" i="1" dirty="0">
                <a:solidFill>
                  <a:srgbClr val="5FBB3F"/>
                </a:solidFill>
                <a:latin typeface="Garamond" pitchFamily="18" charset="0"/>
                <a:cs typeface="+mn-cs"/>
              </a:rPr>
              <a:t>la fontaine souterraine</a:t>
            </a:r>
            <a:endParaRPr lang="fr-FR" sz="3200" b="1" i="1" dirty="0">
              <a:solidFill>
                <a:srgbClr val="11FFFF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Image 1" descr="051 258 Airvault, le pont de Vernay enjambant le Thouet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5650" y="188913"/>
            <a:ext cx="799306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Airvault </a:t>
            </a:r>
            <a:r>
              <a:rPr lang="fr-FR" sz="2800" b="1" i="1" dirty="0">
                <a:solidFill>
                  <a:schemeClr val="accent4">
                    <a:lumMod val="75000"/>
                  </a:schemeClr>
                </a:solidFill>
                <a:latin typeface="Garamond" pitchFamily="18" charset="0"/>
                <a:cs typeface="+mn-cs"/>
              </a:rPr>
              <a:t>  le pont de Vernay enjambant le Thouet</a:t>
            </a:r>
            <a:endParaRPr lang="fr-FR" sz="3200" b="1" i="1" dirty="0">
              <a:solidFill>
                <a:schemeClr val="accent3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Image 1" descr="052 258 Availles-Thouarsais, église Saint-Hilaire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6" name="ZoneTexte 2"/>
          <p:cNvSpPr txBox="1">
            <a:spLocks noChangeArrowheads="1"/>
          </p:cNvSpPr>
          <p:nvPr/>
        </p:nvSpPr>
        <p:spPr bwMode="auto">
          <a:xfrm>
            <a:off x="2484438" y="188913"/>
            <a:ext cx="38877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2DFF"/>
                </a:solidFill>
                <a:latin typeface="Garamond" pitchFamily="18" charset="0"/>
              </a:rPr>
              <a:t>Availles-Thouarsais </a:t>
            </a:r>
            <a:r>
              <a:rPr lang="fr-FR" sz="2800" b="1" i="1">
                <a:solidFill>
                  <a:srgbClr val="00B0F0"/>
                </a:solidFill>
                <a:latin typeface="Garamond" pitchFamily="18" charset="0"/>
              </a:rPr>
              <a:t>  église Saint-Hilaire</a:t>
            </a:r>
            <a:endParaRPr lang="fr-FR" sz="3200" b="1" i="1">
              <a:solidFill>
                <a:srgbClr val="FF2DFF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Image 1" descr="053 258 Boussais, église Saint-Hilaire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1188" y="260350"/>
            <a:ext cx="5329237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Boussais 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 église Saint-Hilaire</a:t>
            </a:r>
            <a:r>
              <a:rPr lang="fr-FR" sz="32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 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re 1"/>
          <p:cNvSpPr>
            <a:spLocks noGrp="1"/>
          </p:cNvSpPr>
          <p:nvPr>
            <p:ph type="title"/>
          </p:nvPr>
        </p:nvSpPr>
        <p:spPr>
          <a:xfrm>
            <a:off x="107950" y="188913"/>
            <a:ext cx="8928100" cy="792162"/>
          </a:xfrm>
        </p:spPr>
        <p:txBody>
          <a:bodyPr/>
          <a:lstStyle/>
          <a:p>
            <a:pPr>
              <a:defRPr/>
            </a:pPr>
            <a:r>
              <a:rPr lang="fr-FR" sz="2400" b="1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Cul-de-lampe</a:t>
            </a:r>
            <a:r>
              <a:rPr lang="fr-FR" sz="2800" b="1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fr-FR" sz="2400" b="1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sculpté</a:t>
            </a:r>
            <a:r>
              <a:rPr lang="fr-FR" sz="2800" b="1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fr-FR" sz="2800" b="1" i="1" dirty="0" smtClean="0">
                <a:solidFill>
                  <a:srgbClr val="B87B00"/>
                </a:solidFill>
                <a:latin typeface="Garamond" pitchFamily="18" charset="0"/>
              </a:rPr>
              <a:t>-Église Saint-Hilaire-</a:t>
            </a:r>
            <a:r>
              <a:rPr lang="fr-FR" sz="2800" b="1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fr-FR" sz="2400" b="1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Vitrail</a:t>
            </a:r>
            <a:r>
              <a:rPr lang="fr-FR" sz="2800" b="1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fr-FR" sz="2400" b="1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du</a:t>
            </a:r>
            <a:r>
              <a:rPr lang="fr-FR" sz="2800" b="1" i="1" dirty="0" smtClean="0">
                <a:solidFill>
                  <a:schemeClr val="bg2">
                    <a:lumMod val="50000"/>
                  </a:schemeClr>
                </a:solidFill>
                <a:latin typeface="Garamond" pitchFamily="18" charset="0"/>
              </a:rPr>
              <a:t> chœur </a:t>
            </a:r>
            <a:r>
              <a:rPr lang="fr-FR" sz="2800" b="1" i="1" dirty="0" smtClean="0">
                <a:solidFill>
                  <a:srgbClr val="00B050"/>
                </a:solidFill>
                <a:latin typeface="Garamond" pitchFamily="18" charset="0"/>
              </a:rPr>
              <a:t>Boussais</a:t>
            </a:r>
          </a:p>
        </p:txBody>
      </p:sp>
      <p:pic>
        <p:nvPicPr>
          <p:cNvPr id="69635" name="Espace réservé du contenu 4" descr="054 258 Boussais A1, église Saint-Hilaire, Cul-de-lampe sculpté     -Père Igor-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 rot="174910">
            <a:off x="250825" y="1052513"/>
            <a:ext cx="4176713" cy="5616575"/>
          </a:xfrm>
        </p:spPr>
      </p:pic>
      <p:pic>
        <p:nvPicPr>
          <p:cNvPr id="69636" name="Espace réservé du contenu 5" descr="054 258 Boussais A2, église Saint-Hilaire, vitrail du choeur      -Père Igor-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 rot="171595">
            <a:off x="4716463" y="1052513"/>
            <a:ext cx="4176712" cy="5616575"/>
          </a:xfrm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Image 1" descr="055 258 Irais, l'église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25209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Irais </a:t>
            </a:r>
            <a:r>
              <a:rPr lang="fr-FR" sz="2800" b="1" i="1" dirty="0">
                <a:solidFill>
                  <a:schemeClr val="tx2">
                    <a:lumMod val="75000"/>
                  </a:schemeClr>
                </a:solidFill>
                <a:latin typeface="Garamond" pitchFamily="18" charset="0"/>
                <a:cs typeface="+mn-cs"/>
              </a:rPr>
              <a:t>  l’église</a:t>
            </a:r>
            <a:endParaRPr lang="fr-FR" sz="3200" b="1" i="1" dirty="0">
              <a:solidFill>
                <a:srgbClr val="C000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Image 1" descr="056 258 Saint-Généroux,  vieux pont sur le Thouet, XIIe - XIIIe siècles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68313" y="188913"/>
            <a:ext cx="705643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02060"/>
                </a:solidFill>
                <a:latin typeface="Garamond" pitchFamily="18" charset="0"/>
                <a:cs typeface="+mn-cs"/>
              </a:rPr>
              <a:t>Saint-</a:t>
            </a:r>
            <a:r>
              <a:rPr lang="fr-FR" sz="3200" b="1" i="1" dirty="0" err="1">
                <a:solidFill>
                  <a:srgbClr val="002060"/>
                </a:solidFill>
                <a:latin typeface="Garamond" pitchFamily="18" charset="0"/>
                <a:cs typeface="+mn-cs"/>
              </a:rPr>
              <a:t>Généroux</a:t>
            </a:r>
            <a:r>
              <a:rPr lang="fr-FR" sz="32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vieux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pont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sur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le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Thouet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,</a:t>
            </a:r>
            <a:r>
              <a:rPr lang="fr-FR" sz="2800" b="1" i="1" dirty="0">
                <a:solidFill>
                  <a:srgbClr val="FFFF00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bg1">
                    <a:lumMod val="95000"/>
                  </a:schemeClr>
                </a:solidFill>
                <a:latin typeface="Garamond" pitchFamily="18" charset="0"/>
                <a:cs typeface="+mn-cs"/>
              </a:rPr>
              <a:t>.                              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4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XIIe-XIIIe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siècles</a:t>
            </a:r>
            <a:endParaRPr lang="fr-FR" sz="3200" b="1" i="1" dirty="0">
              <a:solidFill>
                <a:srgbClr val="0070C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Image 1" descr="059 258 Saint-Généroux, le vieux pont sur le Thouet, XIIe - XIIIe siècles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914400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8856662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Garamond" pitchFamily="18" charset="0"/>
                <a:cs typeface="+mn-cs"/>
              </a:rPr>
              <a:t>Saint-</a:t>
            </a:r>
            <a:r>
              <a:rPr lang="fr-FR" sz="3200" b="1" i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Garamond" pitchFamily="18" charset="0"/>
                <a:cs typeface="+mn-cs"/>
              </a:rPr>
              <a:t>Généroux</a:t>
            </a:r>
            <a:r>
              <a:rPr lang="fr-FR" sz="32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vieux pont sur le Thouet, </a:t>
            </a:r>
            <a:r>
              <a:rPr lang="fr-FR" sz="24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XIIe-XIIIe     </a:t>
            </a:r>
            <a:r>
              <a:rPr lang="fr-FR" sz="24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.                                                                  </a:t>
            </a:r>
            <a:r>
              <a:rPr lang="fr-FR" sz="2800" b="1" i="1" dirty="0">
                <a:solidFill>
                  <a:schemeClr val="bg1">
                    <a:lumMod val="95000"/>
                  </a:schemeClr>
                </a:solidFill>
                <a:latin typeface="Garamond" pitchFamily="18" charset="0"/>
                <a:cs typeface="+mn-cs"/>
              </a:rPr>
              <a:t>                     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  siècles </a:t>
            </a:r>
            <a:endParaRPr lang="fr-FR" sz="3200" b="1" i="1" dirty="0">
              <a:solidFill>
                <a:schemeClr val="tx1">
                  <a:lumMod val="50000"/>
                  <a:lumOff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1" descr="057 258 Saint-Généroux, l'église du Xe siècle, le chevet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900113" y="188913"/>
            <a:ext cx="770413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Saint-</a:t>
            </a:r>
            <a:r>
              <a:rPr lang="fr-FR" sz="3200" b="1" i="1" dirty="0" err="1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Généroux</a:t>
            </a:r>
            <a:r>
              <a:rPr lang="fr-FR" sz="32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 église du </a:t>
            </a:r>
            <a:r>
              <a:rPr lang="fr-FR" sz="24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Xe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siècle, le chevet</a:t>
            </a:r>
            <a:r>
              <a:rPr lang="fr-FR" sz="32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 1" descr="058 258 Saint-Généroux, la nef de l'église du Xe siècle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7" name="ZoneTexte 2"/>
          <p:cNvSpPr txBox="1">
            <a:spLocks noChangeArrowheads="1"/>
          </p:cNvSpPr>
          <p:nvPr/>
        </p:nvSpPr>
        <p:spPr bwMode="auto">
          <a:xfrm>
            <a:off x="827088" y="188913"/>
            <a:ext cx="77057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chemeClr val="bg1"/>
                </a:solidFill>
                <a:latin typeface="Garamond" pitchFamily="18" charset="0"/>
              </a:rPr>
              <a:t>Saint-Généroux 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 </a:t>
            </a:r>
            <a:r>
              <a:rPr lang="fr-FR" sz="2800" b="1" i="1">
                <a:solidFill>
                  <a:srgbClr val="11FFFF"/>
                </a:solidFill>
                <a:latin typeface="Garamond" pitchFamily="18" charset="0"/>
              </a:rPr>
              <a:t>la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800" b="1" i="1">
                <a:solidFill>
                  <a:srgbClr val="11FFFF"/>
                </a:solidFill>
                <a:latin typeface="Garamond" pitchFamily="18" charset="0"/>
              </a:rPr>
              <a:t>nef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800" b="1" i="1">
                <a:solidFill>
                  <a:srgbClr val="11FFFF"/>
                </a:solidFill>
                <a:latin typeface="Garamond" pitchFamily="18" charset="0"/>
              </a:rPr>
              <a:t>de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800" b="1" i="1">
                <a:solidFill>
                  <a:srgbClr val="11FFFF"/>
                </a:solidFill>
                <a:latin typeface="Garamond" pitchFamily="18" charset="0"/>
              </a:rPr>
              <a:t>l’église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800" b="1" i="1">
                <a:solidFill>
                  <a:srgbClr val="11FFFF"/>
                </a:solidFill>
                <a:latin typeface="Garamond" pitchFamily="18" charset="0"/>
              </a:rPr>
              <a:t>du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400" b="1" i="1">
                <a:solidFill>
                  <a:srgbClr val="11FFFF"/>
                </a:solidFill>
                <a:latin typeface="Garamond" pitchFamily="18" charset="0"/>
              </a:rPr>
              <a:t>Xe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</a:t>
            </a:r>
            <a:r>
              <a:rPr lang="fr-FR" sz="2800" b="1" i="1">
                <a:solidFill>
                  <a:srgbClr val="11FFFF"/>
                </a:solidFill>
                <a:latin typeface="Garamond" pitchFamily="18" charset="0"/>
              </a:rPr>
              <a:t>siècle</a:t>
            </a:r>
            <a:r>
              <a:rPr lang="fr-FR" sz="3200" b="1" i="1">
                <a:solidFill>
                  <a:schemeClr val="bg1"/>
                </a:solidFill>
                <a:latin typeface="Garamond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age 1" descr="060 258 Saint-Jouin-de-Marnes, vue générale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403350" y="188913"/>
            <a:ext cx="65532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  <a:cs typeface="+mn-cs"/>
              </a:rPr>
              <a:t>Saint-Jouin-de-Marnes </a:t>
            </a:r>
            <a:r>
              <a:rPr lang="fr-FR" sz="2800" b="1" i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vue générale</a:t>
            </a:r>
            <a:r>
              <a:rPr lang="fr-FR" sz="2800" b="1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</a:t>
            </a:r>
            <a:endParaRPr lang="fr-FR" sz="3200" b="1" i="1" dirty="0">
              <a:solidFill>
                <a:schemeClr val="accent5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Image 1" descr="061 258 Saint-Jouin-de-Marnes, l'église abbatiale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5" name="ZoneTexte 2"/>
          <p:cNvSpPr txBox="1">
            <a:spLocks noChangeArrowheads="1"/>
          </p:cNvSpPr>
          <p:nvPr/>
        </p:nvSpPr>
        <p:spPr bwMode="auto">
          <a:xfrm>
            <a:off x="179388" y="188913"/>
            <a:ext cx="71294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chemeClr val="bg1"/>
                </a:solidFill>
                <a:latin typeface="Garamond" pitchFamily="18" charset="0"/>
              </a:rPr>
              <a:t>Saint-Jouin-de-Marnes 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 l’église abbatiale</a:t>
            </a:r>
            <a:endParaRPr lang="fr-FR" sz="3200" b="1" i="1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 1" descr="062 258 Saint-Jouin-de-Marnes, l'église abbatiale, la nef 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9" name="ZoneTexte 2"/>
          <p:cNvSpPr txBox="1">
            <a:spLocks noChangeArrowheads="1"/>
          </p:cNvSpPr>
          <p:nvPr/>
        </p:nvSpPr>
        <p:spPr bwMode="auto">
          <a:xfrm>
            <a:off x="611188" y="188913"/>
            <a:ext cx="8137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2DFF"/>
                </a:solidFill>
                <a:latin typeface="Garamond" pitchFamily="18" charset="0"/>
              </a:rPr>
              <a:t>Saint-Jouin-de-Marnes </a:t>
            </a:r>
            <a:r>
              <a:rPr lang="fr-FR" sz="2800" b="1" i="1">
                <a:solidFill>
                  <a:srgbClr val="11FFFF"/>
                </a:solidFill>
                <a:latin typeface="Garamond" pitchFamily="18" charset="0"/>
              </a:rPr>
              <a:t>  </a:t>
            </a:r>
            <a:r>
              <a:rPr lang="fr-FR" sz="2800" b="1" i="1">
                <a:solidFill>
                  <a:srgbClr val="0FCFCF"/>
                </a:solidFill>
                <a:latin typeface="Garamond" pitchFamily="18" charset="0"/>
              </a:rPr>
              <a:t>l’église abbatiale, la nef</a:t>
            </a:r>
            <a:endParaRPr lang="fr-FR" sz="3200" b="1" i="1">
              <a:solidFill>
                <a:srgbClr val="0FCFCF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5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Image 1" descr="063 259 Gourgé, vue générale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39608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4">
                    <a:lumMod val="75000"/>
                  </a:schemeClr>
                </a:solidFill>
                <a:latin typeface="Garamond" pitchFamily="18" charset="0"/>
                <a:cs typeface="+mn-cs"/>
              </a:rPr>
              <a:t>Gourgé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 vue générale</a:t>
            </a:r>
            <a:r>
              <a:rPr lang="fr-FR" sz="3200" b="1" i="1" dirty="0">
                <a:solidFill>
                  <a:schemeClr val="accent4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Image 1" descr="064 259 Gourgé, église Saint-Hilaire, XIIe - XIIIe siècles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50825" y="188913"/>
            <a:ext cx="770572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Garamond" pitchFamily="18" charset="0"/>
                <a:cs typeface="+mn-cs"/>
              </a:rPr>
              <a:t>Gourgé</a:t>
            </a:r>
            <a:r>
              <a:rPr lang="fr-FR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4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 église Saint-Hilaire, </a:t>
            </a:r>
            <a:r>
              <a:rPr lang="fr-FR" sz="2400" b="1" i="1" dirty="0">
                <a:solidFill>
                  <a:schemeClr val="accent4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XIIe-XIIIe</a:t>
            </a:r>
            <a:r>
              <a:rPr lang="fr-FR" sz="2800" b="1" i="1" dirty="0">
                <a:solidFill>
                  <a:schemeClr val="accent4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siècles</a:t>
            </a:r>
            <a:endParaRPr lang="fr-FR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Image 1" descr="066 259 Gourgé A1, la nef de l'église Saint-Hilaire, XIIe - XIIIe siècles, (colonnes décorées des armoiries des seigneurs de Gourgé)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989138"/>
            <a:ext cx="3744912" cy="2738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FF2DFF"/>
                </a:solidFill>
                <a:latin typeface="Garamond" pitchFamily="18" charset="0"/>
                <a:cs typeface="+mn-cs"/>
              </a:rPr>
              <a:t>Gourgé </a:t>
            </a:r>
            <a:r>
              <a:rPr lang="fr-FR" sz="2800" b="1" i="1" dirty="0">
                <a:solidFill>
                  <a:srgbClr val="11FFFF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la</a:t>
            </a:r>
            <a:r>
              <a:rPr lang="fr-FR" sz="2800" b="1" i="1" dirty="0">
                <a:solidFill>
                  <a:srgbClr val="11FF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nef de l’église Saint-Hilaire, </a:t>
            </a:r>
            <a:r>
              <a:rPr lang="fr-FR" sz="24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XIIe-XIIIe  </a:t>
            </a:r>
            <a:r>
              <a:rPr lang="fr-FR" sz="28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siècles.                                 </a:t>
            </a:r>
            <a:r>
              <a:rPr lang="fr-FR" sz="28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.   </a:t>
            </a:r>
            <a:r>
              <a:rPr lang="fr-FR" sz="28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Colonnes décorées des armoiries des seigneurs de Gourgé.</a:t>
            </a:r>
            <a:endParaRPr lang="fr-FR" sz="2400" b="1" i="1" dirty="0">
              <a:solidFill>
                <a:srgbClr val="0FCFCF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Image 1" descr="066 259 Gourgé, la roue du moulin sur le Thouet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971550" y="188913"/>
            <a:ext cx="691356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1">
                    <a:lumMod val="50000"/>
                  </a:schemeClr>
                </a:solidFill>
                <a:latin typeface="Garamond" pitchFamily="18" charset="0"/>
                <a:cs typeface="+mn-cs"/>
              </a:rPr>
              <a:t>Gourgé</a:t>
            </a:r>
            <a:r>
              <a:rPr lang="fr-FR" sz="3200" b="1" i="1" dirty="0">
                <a:solidFill>
                  <a:srgbClr val="FFFF0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la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roue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du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moulin sur le Thouet</a:t>
            </a:r>
            <a:endParaRPr lang="fr-FR" sz="3200" b="1" i="1" dirty="0">
              <a:solidFill>
                <a:srgbClr val="7030A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Image 1" descr="067 259 Gourgé, le Thouet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700338" y="188913"/>
            <a:ext cx="345598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Gourgé</a:t>
            </a:r>
            <a:r>
              <a:rPr lang="fr-FR" sz="32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le</a:t>
            </a:r>
            <a:r>
              <a:rPr lang="fr-FR" sz="28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Thouet</a:t>
            </a:r>
            <a:endParaRPr lang="fr-FR" sz="3200" b="1" i="1" dirty="0">
              <a:solidFill>
                <a:schemeClr val="accent6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Image 1" descr="068 259 Gourgé, le pont roman sur le Thouet      -Père 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979613" y="188913"/>
            <a:ext cx="432117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02060"/>
                </a:solidFill>
                <a:latin typeface="Garamond" pitchFamily="18" charset="0"/>
                <a:cs typeface="+mn-cs"/>
              </a:rPr>
              <a:t>Gourgé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  pont roman sur  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.              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 le Thouet</a:t>
            </a:r>
            <a:endParaRPr lang="fr-FR" sz="3200" b="1" i="1" dirty="0">
              <a:solidFill>
                <a:srgbClr val="00206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Image 1" descr="069 259 Gourgé, pont roman sur le Thouet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42988" y="6165850"/>
            <a:ext cx="576103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Gourgé</a:t>
            </a:r>
            <a:r>
              <a:rPr lang="fr-FR" sz="32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 pont roman sur le Thouet</a:t>
            </a:r>
            <a:endParaRPr lang="fr-FR" sz="3200" b="1" i="1" dirty="0">
              <a:solidFill>
                <a:schemeClr val="tx1">
                  <a:lumMod val="65000"/>
                  <a:lumOff val="3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Image 1" descr="070 259 Maisontiers, le village vu par avion     -Smdi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619250" y="188913"/>
            <a:ext cx="61214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Maisontiers 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 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le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village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vu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par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avion</a:t>
            </a:r>
            <a:r>
              <a:rPr lang="fr-FR" sz="32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Image 1" descr="071 259 Maisontiers, le château XVe - XVIe siècles, vue aérienne    -Smdi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5" name="ZoneTexte 2"/>
          <p:cNvSpPr txBox="1">
            <a:spLocks noChangeArrowheads="1"/>
          </p:cNvSpPr>
          <p:nvPr/>
        </p:nvSpPr>
        <p:spPr bwMode="auto">
          <a:xfrm>
            <a:off x="107950" y="188913"/>
            <a:ext cx="89281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2DFF"/>
                </a:solidFill>
                <a:latin typeface="Garamond" pitchFamily="18" charset="0"/>
              </a:rPr>
              <a:t>Maisontiers </a:t>
            </a:r>
            <a:r>
              <a:rPr lang="fr-FR" sz="2800" b="1" i="1">
                <a:solidFill>
                  <a:srgbClr val="11FFFF"/>
                </a:solidFill>
                <a:latin typeface="Garamond" pitchFamily="18" charset="0"/>
              </a:rPr>
              <a:t>  le château </a:t>
            </a:r>
            <a:r>
              <a:rPr lang="fr-FR" sz="2400" b="1" i="1">
                <a:solidFill>
                  <a:srgbClr val="11FFFF"/>
                </a:solidFill>
                <a:latin typeface="Garamond" pitchFamily="18" charset="0"/>
              </a:rPr>
              <a:t>XVe-XVIe</a:t>
            </a:r>
            <a:r>
              <a:rPr lang="fr-FR" sz="2800" b="1" i="1">
                <a:solidFill>
                  <a:srgbClr val="11FFFF"/>
                </a:solidFill>
                <a:latin typeface="Garamond" pitchFamily="18" charset="0"/>
              </a:rPr>
              <a:t> siècles, vue aérienne</a:t>
            </a:r>
            <a:r>
              <a:rPr lang="fr-FR" sz="3200" b="1" i="1">
                <a:solidFill>
                  <a:srgbClr val="FF2DFF"/>
                </a:solidFill>
                <a:latin typeface="Garamond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5" name="Image 1" descr="072 259 Louin, lac du Cébron entre les communes de Louin et Saint-Loup-Lamairé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705643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 err="1">
                <a:solidFill>
                  <a:srgbClr val="0070C0"/>
                </a:solidFill>
                <a:latin typeface="Garamond" pitchFamily="18" charset="0"/>
                <a:cs typeface="+mn-cs"/>
              </a:rPr>
              <a:t>Louin</a:t>
            </a:r>
            <a:r>
              <a:rPr lang="fr-FR" sz="3200" b="1" i="1" dirty="0">
                <a:solidFill>
                  <a:srgbClr val="0070C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 lac du Cébron entre les communes    </a:t>
            </a:r>
            <a:r>
              <a:rPr lang="fr-FR" sz="2800" b="1" i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.         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   de </a:t>
            </a:r>
            <a:r>
              <a:rPr lang="fr-FR" sz="2800" b="1" i="1" dirty="0" err="1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Louin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et Saint-Loup-Lamairé</a:t>
            </a:r>
            <a:endParaRPr lang="fr-FR" sz="3200" b="1" i="1" dirty="0">
              <a:solidFill>
                <a:srgbClr val="0070C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Image 1" descr="073 259 Saint-Loup-Lamairé, maison ancienne      -Remi Jouan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331913" y="188913"/>
            <a:ext cx="684053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Saint-Loup-Lamairé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  maison ancienne</a:t>
            </a:r>
            <a:endParaRPr lang="fr-FR" sz="3200" b="1" i="1" dirty="0">
              <a:solidFill>
                <a:schemeClr val="accent3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Image 1" descr="074 259 Saint-Loup-Lamairé,  l'église Notre-Dame de l'Assomption, Saint-Loup-sur-Thouet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971550" y="188913"/>
            <a:ext cx="7561263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Saint-Loup-Lamairé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   église Notre-Dame de   l’Assomption, Saint-Loup-sur-Thouet</a:t>
            </a:r>
            <a:endParaRPr lang="fr-FR" sz="3200" b="1" i="1" dirty="0">
              <a:solidFill>
                <a:srgbClr val="B87B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Image 1" descr="075 259 Saint-Loup-Lamairé, les vitraux de l'église Notre-Dame de l'Assomption, Saint-Loup-sur-Thouet   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2513"/>
            <a:ext cx="9144000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8856662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8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Saint-Loup-Lamairé </a:t>
            </a:r>
            <a:r>
              <a:rPr lang="fr-FR" sz="24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4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vitraux de l’église Notre-Dame de l’Assomption, Saint-Loup-sur-Thouet</a:t>
            </a:r>
            <a:r>
              <a:rPr lang="fr-FR" sz="24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32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Image 1" descr="076 259 Saint-Loup-Lamairé, le château de Saint-Loup-sur-Thouet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5" name="ZoneTexte 2"/>
          <p:cNvSpPr txBox="1">
            <a:spLocks noChangeArrowheads="1"/>
          </p:cNvSpPr>
          <p:nvPr/>
        </p:nvSpPr>
        <p:spPr bwMode="auto">
          <a:xfrm>
            <a:off x="900113" y="188913"/>
            <a:ext cx="61198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7030A0"/>
                </a:solidFill>
                <a:latin typeface="Garamond" pitchFamily="18" charset="0"/>
              </a:rPr>
              <a:t>Saint-Loup-Lamairé </a:t>
            </a:r>
            <a:r>
              <a:rPr lang="fr-FR" sz="2800" b="1" i="1">
                <a:solidFill>
                  <a:srgbClr val="C00000"/>
                </a:solidFill>
                <a:latin typeface="Garamond" pitchFamily="18" charset="0"/>
              </a:rPr>
              <a:t>  le château de  </a:t>
            </a:r>
            <a:r>
              <a:rPr lang="fr-FR" sz="2800" b="1" i="1">
                <a:solidFill>
                  <a:schemeClr val="bg1"/>
                </a:solidFill>
                <a:latin typeface="Garamond" pitchFamily="18" charset="0"/>
              </a:rPr>
              <a:t>.                    </a:t>
            </a:r>
            <a:r>
              <a:rPr lang="fr-FR" sz="2800" b="1" i="1">
                <a:solidFill>
                  <a:srgbClr val="C00000"/>
                </a:solidFill>
                <a:latin typeface="Garamond" pitchFamily="18" charset="0"/>
              </a:rPr>
              <a:t>    Saint-Loup-sur-Thouet</a:t>
            </a:r>
            <a:endParaRPr lang="fr-FR" sz="3200" b="1" i="1">
              <a:solidFill>
                <a:srgbClr val="7030A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Image 1" descr="077 260 La Peyratte, église Notre-Dame du XIIe siècle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5650" y="188913"/>
            <a:ext cx="777716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La</a:t>
            </a:r>
            <a:r>
              <a:rPr lang="fr-FR" sz="3200" b="1" i="1" dirty="0">
                <a:solidFill>
                  <a:srgbClr val="FFC000"/>
                </a:solidFill>
                <a:cs typeface="+mn-cs"/>
              </a:rPr>
              <a:t> </a:t>
            </a:r>
            <a:r>
              <a:rPr lang="fr-FR" sz="32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Peyratte </a:t>
            </a:r>
            <a:r>
              <a:rPr lang="fr-FR" sz="2800" b="1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 église Notre-Dame du </a:t>
            </a:r>
            <a:r>
              <a:rPr lang="fr-FR" sz="2400" b="1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XIIe</a:t>
            </a:r>
            <a:r>
              <a:rPr lang="fr-FR" sz="2800" b="1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siècle</a:t>
            </a:r>
            <a:endParaRPr lang="fr-FR" sz="3200" b="1" i="1" dirty="0">
              <a:solidFill>
                <a:srgbClr val="FFC0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Image 1" descr="078 260 La Peyratte, église Notre-Dame, la nef et le choeur       -Père Igor-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84963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5">
                    <a:lumMod val="50000"/>
                  </a:schemeClr>
                </a:solidFill>
                <a:latin typeface="Garamond" pitchFamily="18" charset="0"/>
                <a:cs typeface="+mn-cs"/>
              </a:rPr>
              <a:t>La Peyratte </a:t>
            </a:r>
            <a:r>
              <a:rPr lang="fr-FR" sz="2800" b="1" i="1" dirty="0">
                <a:solidFill>
                  <a:srgbClr val="5FBB3F"/>
                </a:solidFill>
                <a:latin typeface="Garamond" pitchFamily="18" charset="0"/>
                <a:cs typeface="+mn-cs"/>
              </a:rPr>
              <a:t>  église Notre-Dame, la nef et le chœur</a:t>
            </a:r>
            <a:endParaRPr lang="fr-FR" sz="3200" b="1" i="1" dirty="0">
              <a:solidFill>
                <a:schemeClr val="accent5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Image 1" descr="079 260 La Peyratte A1, la croix hosannière du XIIe siècle 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7900" cy="674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859338" y="2565400"/>
            <a:ext cx="4105275" cy="1014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02060"/>
                </a:solidFill>
                <a:latin typeface="Garamond" pitchFamily="18" charset="0"/>
                <a:cs typeface="+mn-cs"/>
              </a:rPr>
              <a:t>La</a:t>
            </a:r>
            <a:r>
              <a:rPr lang="fr-FR" sz="3200" b="1" i="1" dirty="0">
                <a:solidFill>
                  <a:srgbClr val="FF2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3200" b="1" i="1" dirty="0">
                <a:solidFill>
                  <a:srgbClr val="002060"/>
                </a:solidFill>
                <a:latin typeface="Garamond" pitchFamily="18" charset="0"/>
                <a:cs typeface="+mn-cs"/>
              </a:rPr>
              <a:t>Peyratte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  la croix hosannière du 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XIIe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 siècle</a:t>
            </a:r>
            <a:endParaRPr lang="fr-FR" sz="3200" b="1" i="1" dirty="0">
              <a:solidFill>
                <a:srgbClr val="00206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Image 1" descr="080 260 Lhoumois, château de la Roche Faton, XVe - XVI e siècles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ZoneTexte 2"/>
          <p:cNvSpPr txBox="1">
            <a:spLocks noChangeArrowheads="1"/>
          </p:cNvSpPr>
          <p:nvPr/>
        </p:nvSpPr>
        <p:spPr bwMode="auto">
          <a:xfrm>
            <a:off x="107950" y="188913"/>
            <a:ext cx="89281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11FFFF"/>
                </a:solidFill>
                <a:latin typeface="Garamond" pitchFamily="18" charset="0"/>
              </a:rPr>
              <a:t>Lhoumois 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château de la Roche Faton, </a:t>
            </a:r>
            <a:r>
              <a:rPr lang="fr-FR" sz="2400" b="1" i="1">
                <a:solidFill>
                  <a:srgbClr val="FFC000"/>
                </a:solidFill>
                <a:latin typeface="Garamond" pitchFamily="18" charset="0"/>
              </a:rPr>
              <a:t>XVe-XVIe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siècles</a:t>
            </a:r>
            <a:r>
              <a:rPr lang="fr-FR" sz="3200" b="1" i="1">
                <a:solidFill>
                  <a:srgbClr val="11FFFF"/>
                </a:solidFill>
                <a:latin typeface="Garamond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1" name="Image 1" descr="081 260 Lhoumois, l'église Saint-Jean-Baptiste  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64801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FFFF00"/>
                </a:solidFill>
                <a:latin typeface="Garamond" pitchFamily="18" charset="0"/>
                <a:cs typeface="+mn-cs"/>
              </a:rPr>
              <a:t>Lhoumois </a:t>
            </a:r>
            <a:r>
              <a:rPr lang="fr-FR" sz="2800" b="1" i="1" dirty="0">
                <a:solidFill>
                  <a:schemeClr val="accent2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  église Saint-Jean-Baptiste</a:t>
            </a:r>
            <a:endParaRPr lang="fr-FR" sz="3200" b="1" i="1" dirty="0">
              <a:solidFill>
                <a:srgbClr val="FFFF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Image 1" descr="082 260 Lhoumois, église Saint-Jean-Baptiste, le triptyque des vitraux du choeur  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89281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Lhoumois </a:t>
            </a:r>
            <a:r>
              <a:rPr lang="fr-FR" sz="2800" b="1" i="1" dirty="0">
                <a:solidFill>
                  <a:srgbClr val="11FFFF"/>
                </a:solidFill>
                <a:latin typeface="Garamond" pitchFamily="18" charset="0"/>
                <a:cs typeface="+mn-cs"/>
              </a:rPr>
              <a:t>  église Saint-Jean-Baptiste, le triptyque des    </a:t>
            </a:r>
            <a:r>
              <a:rPr lang="fr-FR" sz="28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Garamond" pitchFamily="18" charset="0"/>
                <a:cs typeface="+mn-cs"/>
              </a:rPr>
              <a:t>.                                                               </a:t>
            </a:r>
            <a:r>
              <a:rPr lang="fr-FR" sz="2800" b="1" i="1" dirty="0">
                <a:solidFill>
                  <a:srgbClr val="11FFFF"/>
                </a:solidFill>
                <a:latin typeface="Garamond" pitchFamily="18" charset="0"/>
                <a:cs typeface="+mn-cs"/>
              </a:rPr>
              <a:t> vitraux du chœur</a:t>
            </a:r>
            <a:endParaRPr lang="fr-FR" sz="3200" b="1" i="1" dirty="0">
              <a:solidFill>
                <a:schemeClr val="accent6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29" name="Image 1" descr="083 260 Oroux, le château de Maurivet, du XVe au XIXe siècles  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842486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Croux</a:t>
            </a: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 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château</a:t>
            </a: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de</a:t>
            </a: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Maurivet,</a:t>
            </a: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du</a:t>
            </a: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XVe</a:t>
            </a: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au</a:t>
            </a: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4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XIXe</a:t>
            </a: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siècles</a:t>
            </a: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Image 1" descr="084 262 Beaulieu-sous-Parthenay, le château de la Guyonnière      -Zewan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7" name="ZoneTexte 2"/>
          <p:cNvSpPr txBox="1">
            <a:spLocks noChangeArrowheads="1"/>
          </p:cNvSpPr>
          <p:nvPr/>
        </p:nvSpPr>
        <p:spPr bwMode="auto">
          <a:xfrm>
            <a:off x="179388" y="188913"/>
            <a:ext cx="475297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C000"/>
                </a:solidFill>
                <a:latin typeface="Garamond" pitchFamily="18" charset="0"/>
              </a:rPr>
              <a:t>Beaulieu-sous-Parthenay   </a:t>
            </a:r>
            <a:r>
              <a:rPr lang="fr-FR" sz="2400" b="1" i="1">
                <a:solidFill>
                  <a:schemeClr val="bg1"/>
                </a:solidFill>
                <a:latin typeface="Garamond" pitchFamily="18" charset="0"/>
              </a:rPr>
              <a:t>Château de la Guyonnière</a:t>
            </a:r>
            <a:endParaRPr lang="fr-FR" sz="3200" b="1" i="1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Image 1" descr="085 264 Ardin, vue générale sur le village     -Symac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1" name="ZoneTexte 2"/>
          <p:cNvSpPr txBox="1">
            <a:spLocks noChangeArrowheads="1"/>
          </p:cNvSpPr>
          <p:nvPr/>
        </p:nvSpPr>
        <p:spPr bwMode="auto">
          <a:xfrm>
            <a:off x="179388" y="188913"/>
            <a:ext cx="55451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FF00"/>
                </a:solidFill>
                <a:latin typeface="Garamond" pitchFamily="18" charset="0"/>
              </a:rPr>
              <a:t>Ardin </a:t>
            </a:r>
            <a:r>
              <a:rPr lang="fr-FR" sz="2800" b="1" i="1">
                <a:solidFill>
                  <a:srgbClr val="B87B00"/>
                </a:solidFill>
                <a:latin typeface="Garamond" pitchFamily="18" charset="0"/>
              </a:rPr>
              <a:t>  vue générale sur le village</a:t>
            </a:r>
            <a:endParaRPr lang="fr-FR" sz="3200" b="1" i="1">
              <a:solidFill>
                <a:srgbClr val="FFFF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Image 1" descr="086 264 Faye-sur-Ardin, l'église       -Symac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43211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Faye-sur-Ardin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 l’église</a:t>
            </a:r>
            <a:endParaRPr lang="fr-FR" sz="3200" b="1" i="1" dirty="0">
              <a:solidFill>
                <a:schemeClr val="accent2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Image 1" descr="087 264 Faye-sur-Ardin, intérieur de l'église     -Symac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619250" y="188913"/>
            <a:ext cx="63373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Faye-sur-Ardin </a:t>
            </a:r>
            <a:r>
              <a:rPr lang="fr-FR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   intérieur de l’église</a:t>
            </a:r>
            <a:r>
              <a:rPr lang="fr-FR" sz="32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Image 1" descr="088 265 Champdeniers-Saint-Denis, le village       -Irish21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67691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Champdeniers-Saint-Denis </a:t>
            </a:r>
            <a:r>
              <a:rPr lang="fr-FR" sz="28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  le village</a:t>
            </a:r>
            <a:endParaRPr lang="fr-FR" sz="3200" b="1" i="1" dirty="0">
              <a:solidFill>
                <a:schemeClr val="bg1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Image 1" descr="089 265 Champdeniers-Saint-Denis, l'église Notre-Dame, la crypte       -MOSSOT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188913"/>
            <a:ext cx="82804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Champdeniers-Saint-Denis</a:t>
            </a:r>
            <a:r>
              <a:rPr lang="fr-FR" sz="3200" b="1" i="1" dirty="0">
                <a:solidFill>
                  <a:schemeClr val="accent5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église Notre-Dame,  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.                                                     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 la crypte</a:t>
            </a:r>
            <a:r>
              <a:rPr lang="fr-FR" sz="2800" b="1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</a:t>
            </a:r>
            <a:endParaRPr lang="fr-FR" sz="3200" b="1" i="1" dirty="0">
              <a:solidFill>
                <a:schemeClr val="accent5">
                  <a:lumMod val="20000"/>
                  <a:lumOff val="8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Image 1" descr="090 266 Augé, le village     -Zewan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211" name="ZoneTexte 2"/>
          <p:cNvSpPr txBox="1">
            <a:spLocks noChangeArrowheads="1"/>
          </p:cNvSpPr>
          <p:nvPr/>
        </p:nvSpPr>
        <p:spPr bwMode="auto">
          <a:xfrm>
            <a:off x="3203575" y="188913"/>
            <a:ext cx="2952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7030A0"/>
                </a:solidFill>
                <a:latin typeface="Garamond" pitchFamily="18" charset="0"/>
              </a:rPr>
              <a:t>Augé </a:t>
            </a:r>
            <a:r>
              <a:rPr lang="fr-FR" sz="2800" b="1" i="1">
                <a:solidFill>
                  <a:srgbClr val="0070C0"/>
                </a:solidFill>
                <a:latin typeface="Garamond" pitchFamily="18" charset="0"/>
              </a:rPr>
              <a:t>  le village</a:t>
            </a:r>
            <a:endParaRPr lang="fr-FR" sz="3200" b="1" i="1">
              <a:solidFill>
                <a:srgbClr val="7030A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Image 1" descr="091 266 Saint-Maixent-l'École, l'Hôtel de ville, dit Pied-Foulard      -MOSSOT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188913"/>
            <a:ext cx="8208963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5">
                    <a:lumMod val="50000"/>
                  </a:schemeClr>
                </a:solidFill>
                <a:latin typeface="Garamond" pitchFamily="18" charset="0"/>
                <a:cs typeface="+mn-cs"/>
              </a:rPr>
              <a:t>Saint-Maixent-l’École </a:t>
            </a:r>
            <a:r>
              <a:rPr lang="fr-FR" sz="28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l’Hôtel</a:t>
            </a:r>
            <a:r>
              <a:rPr lang="fr-FR" sz="28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de</a:t>
            </a:r>
            <a:r>
              <a:rPr lang="fr-FR" sz="28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ville, dit Hôtel   </a:t>
            </a:r>
            <a:r>
              <a:rPr lang="fr-FR" sz="28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.                                           </a:t>
            </a:r>
            <a:r>
              <a:rPr lang="fr-FR" sz="28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 de Pied-Foulard</a:t>
            </a:r>
            <a:r>
              <a:rPr lang="fr-FR" sz="2800" b="1" i="1" dirty="0">
                <a:solidFill>
                  <a:schemeClr val="accent3">
                    <a:lumMod val="75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3200" b="1" i="1" dirty="0">
                <a:solidFill>
                  <a:srgbClr val="FF2DFF"/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Image 1" descr="092 266 Saint-Maixent- l'École, maison à poivrière 'Petite tour en angle' , place du marché        -Zewan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1438"/>
            <a:ext cx="9144000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8928100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Saint-Maixent-l’École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  maison à poivrière (Petite</a:t>
            </a: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tour  </a:t>
            </a:r>
            <a:r>
              <a:rPr lang="fr-FR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.                                           </a:t>
            </a: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en</a:t>
            </a: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angle),</a:t>
            </a:r>
            <a:r>
              <a:rPr lang="fr-FR" sz="32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place</a:t>
            </a:r>
            <a:r>
              <a:rPr lang="fr-FR" sz="32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du</a:t>
            </a:r>
            <a:r>
              <a:rPr lang="fr-FR" sz="32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marché</a:t>
            </a:r>
            <a:endParaRPr lang="fr-FR" sz="2800" b="1" i="1" dirty="0">
              <a:solidFill>
                <a:schemeClr val="accent3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Image 1" descr="093 266 Saint-Maixent-l'École, porche de la caserne Canclaux    400x600      -Zewan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50825" y="2565400"/>
            <a:ext cx="4176713" cy="1446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Saint-Maixent-l’École </a:t>
            </a:r>
            <a:r>
              <a:rPr lang="fr-FR" sz="28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 porche de la caserne Canclaux</a:t>
            </a:r>
            <a:endParaRPr lang="fr-FR" sz="3200" b="1" i="1" dirty="0">
              <a:solidFill>
                <a:schemeClr val="accent6">
                  <a:lumMod val="60000"/>
                  <a:lumOff val="4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Image 1" descr="094 266 Saint-Maixent-l'École, crypte Saint-Maixent et Saint-Léger      -Mossot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84213" y="188913"/>
            <a:ext cx="80645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Saint-Maixent-l’École   </a:t>
            </a:r>
            <a:r>
              <a:rPr lang="fr-FR" sz="2800" b="1" i="1" dirty="0">
                <a:solidFill>
                  <a:schemeClr val="accent4">
                    <a:lumMod val="75000"/>
                  </a:schemeClr>
                </a:solidFill>
                <a:latin typeface="Garamond" pitchFamily="18" charset="0"/>
                <a:cs typeface="+mn-cs"/>
              </a:rPr>
              <a:t>crypte</a:t>
            </a:r>
            <a:r>
              <a:rPr lang="fr-FR" sz="32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4">
                    <a:lumMod val="75000"/>
                  </a:schemeClr>
                </a:solidFill>
                <a:latin typeface="Garamond" pitchFamily="18" charset="0"/>
                <a:cs typeface="+mn-cs"/>
              </a:rPr>
              <a:t>Saint-Maixent et   </a:t>
            </a:r>
            <a:r>
              <a:rPr lang="fr-FR" sz="2800" b="1" i="1" dirty="0">
                <a:solidFill>
                  <a:schemeClr val="accent6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.                                         </a:t>
            </a:r>
            <a:r>
              <a:rPr lang="fr-FR" sz="2800" b="1" i="1" dirty="0">
                <a:solidFill>
                  <a:schemeClr val="accent4">
                    <a:lumMod val="75000"/>
                  </a:schemeClr>
                </a:solidFill>
                <a:latin typeface="Garamond" pitchFamily="18" charset="0"/>
                <a:cs typeface="+mn-cs"/>
              </a:rPr>
              <a:t>    Saint-Léger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7" name="Image 1" descr="095 267 Exoudun, château féodal dit 'rasé', ses tours furent rasées sous l'ordre de Richelieu    -Zewan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051050" y="188913"/>
            <a:ext cx="69850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Exoudun 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château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féodal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dit « rasé », ses tours furent rasées sous l’ordre de Richelieu  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</a:t>
            </a:r>
            <a:endParaRPr lang="fr-FR" sz="3200" b="1" i="1" dirty="0">
              <a:solidFill>
                <a:srgbClr val="FFC0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1" name="Image 1" descr="095 BIS 267 La-Mothe-Saint-Héray, la mair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58324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La Mothe-Saint-</a:t>
            </a:r>
            <a:r>
              <a:rPr lang="fr-FR" sz="3200" b="1" i="1" dirty="0" err="1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Héray</a:t>
            </a:r>
            <a:r>
              <a:rPr lang="fr-FR" sz="32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 la mairie</a:t>
            </a:r>
            <a:endParaRPr lang="fr-FR" sz="3200" b="1" i="1" dirty="0">
              <a:solidFill>
                <a:schemeClr val="accent2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5" name="Image 1" descr="096 267 La Mothe-Saint-Héray, Orangerie ,XVIIe siècle, pavillon et canal       -Ngali5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79" name="ZoneTexte 2"/>
          <p:cNvSpPr txBox="1">
            <a:spLocks noChangeArrowheads="1"/>
          </p:cNvSpPr>
          <p:nvPr/>
        </p:nvSpPr>
        <p:spPr bwMode="auto">
          <a:xfrm>
            <a:off x="179388" y="188913"/>
            <a:ext cx="84248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chemeClr val="bg1"/>
                </a:solidFill>
                <a:latin typeface="Garamond" pitchFamily="18" charset="0"/>
              </a:rPr>
              <a:t>La Mothe-Saint-Héray </a:t>
            </a:r>
            <a:r>
              <a:rPr lang="fr-FR" sz="2800" b="1" i="1">
                <a:solidFill>
                  <a:srgbClr val="FFFF00"/>
                </a:solidFill>
                <a:latin typeface="Garamond" pitchFamily="18" charset="0"/>
              </a:rPr>
              <a:t>  Orangerie du </a:t>
            </a:r>
            <a:r>
              <a:rPr lang="fr-FR" sz="2400" b="1" i="1">
                <a:solidFill>
                  <a:srgbClr val="FFFF00"/>
                </a:solidFill>
                <a:latin typeface="Garamond" pitchFamily="18" charset="0"/>
              </a:rPr>
              <a:t>XVIIe</a:t>
            </a:r>
            <a:r>
              <a:rPr lang="fr-FR" sz="2800" b="1" i="1">
                <a:solidFill>
                  <a:srgbClr val="FFFF00"/>
                </a:solidFill>
                <a:latin typeface="Garamond" pitchFamily="18" charset="0"/>
              </a:rPr>
              <a:t> siècle</a:t>
            </a:r>
            <a:endParaRPr lang="fr-FR" sz="3200" b="1" i="1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Image 1" descr="097 267 La Mothe-Saint-Héray, la Rosière et son mari au balcon de la maison Des Rosières         -Ngali5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1438"/>
            <a:ext cx="9144000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68313" y="188913"/>
            <a:ext cx="835183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0B0F0"/>
                </a:solidFill>
                <a:latin typeface="Garamond" pitchFamily="18" charset="0"/>
                <a:cs typeface="+mn-cs"/>
              </a:rPr>
              <a:t>La Mothe-Saint-</a:t>
            </a:r>
            <a:r>
              <a:rPr lang="fr-FR" sz="3200" b="1" i="1" dirty="0" err="1">
                <a:solidFill>
                  <a:srgbClr val="00B0F0"/>
                </a:solidFill>
                <a:latin typeface="Garamond" pitchFamily="18" charset="0"/>
                <a:cs typeface="+mn-cs"/>
              </a:rPr>
              <a:t>Héray</a:t>
            </a:r>
            <a:r>
              <a:rPr lang="fr-FR" sz="3200" b="1" i="1" dirty="0">
                <a:solidFill>
                  <a:srgbClr val="00B0F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la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Rosière et son mari au   </a:t>
            </a:r>
            <a:r>
              <a:rPr lang="fr-FR" sz="2800" b="1" i="1" dirty="0">
                <a:solidFill>
                  <a:schemeClr val="bg1">
                    <a:lumMod val="85000"/>
                  </a:schemeClr>
                </a:solidFill>
                <a:latin typeface="Garamond" pitchFamily="18" charset="0"/>
                <a:cs typeface="+mn-cs"/>
              </a:rPr>
              <a:t>.                              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balcon de la maison des Rosières</a:t>
            </a:r>
            <a:r>
              <a:rPr lang="fr-F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 </a:t>
            </a:r>
            <a:endParaRPr lang="fr-FR" sz="3200" b="1" i="1" dirty="0">
              <a:solidFill>
                <a:srgbClr val="00B0F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3" name="Image 1" descr="098 267 La Mothe-Saint-Héray, la Sèvre Niortaise près de l'Orangerie        -Ngali5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395288" y="188913"/>
            <a:ext cx="849788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La Mothe-Saint-</a:t>
            </a:r>
            <a:r>
              <a:rPr lang="fr-FR" sz="3200" b="1" i="1" dirty="0" err="1">
                <a:solidFill>
                  <a:srgbClr val="00B050"/>
                </a:solidFill>
                <a:latin typeface="Garamond" pitchFamily="18" charset="0"/>
                <a:cs typeface="+mn-cs"/>
              </a:rPr>
              <a:t>Héray</a:t>
            </a:r>
            <a:r>
              <a:rPr lang="fr-FR" sz="32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 la Sèvre Niortaise près de    </a:t>
            </a:r>
            <a:r>
              <a:rPr lang="fr-FR" sz="28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.                                            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l’Orangerie</a:t>
            </a:r>
            <a:endParaRPr lang="fr-FR" sz="3200" b="1" i="1" dirty="0">
              <a:solidFill>
                <a:srgbClr val="00B05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Image 1" descr="097 BIS La Mothe-Saint-Héray, vallées des Grenats et de Chambrille     800x3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539750" y="188913"/>
            <a:ext cx="84963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La Mothe-Saint-Héray </a:t>
            </a:r>
            <a:r>
              <a:rPr lang="fr-FR" sz="28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  vallées des Grenats et de     </a:t>
            </a:r>
            <a:r>
              <a:rPr lang="fr-FR" sz="2800" b="1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.                                             </a:t>
            </a:r>
            <a:r>
              <a:rPr lang="fr-FR" sz="28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 Chambrille</a:t>
            </a:r>
            <a:endParaRPr lang="fr-FR" sz="3200" b="1" i="1" dirty="0">
              <a:solidFill>
                <a:schemeClr val="accent6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Image 1" descr="099 267 La Mothe-Saint-Héray A1,  vallée de Chambrille, un papillon         -Ngali5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52373">
            <a:off x="250825" y="187325"/>
            <a:ext cx="4176713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3" name="Image 2" descr="099 267 La Mothe-Saint-Héray A2, autre rencontre sur le Chemin de Chambrille       -Ngali5-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5417">
            <a:off x="4716463" y="188913"/>
            <a:ext cx="4222750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4" name="Image 3" descr="099 267 La Mothe-Saint-Héray A3, rencontre sur le Chemin de Chambrille       -Ngali5-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3429000"/>
            <a:ext cx="53276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258888" y="2924175"/>
            <a:ext cx="77057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La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Mothe-Saint-Héray </a:t>
            </a:r>
            <a:r>
              <a:rPr lang="fr-FR" sz="24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4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chemin de Chambrille</a:t>
            </a:r>
            <a:r>
              <a:rPr lang="fr-FR" sz="24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                 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308850" y="4221163"/>
            <a:ext cx="1727200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Garamond" pitchFamily="18" charset="0"/>
                <a:cs typeface="+mn-cs"/>
              </a:rPr>
              <a:t>Rencontres</a:t>
            </a:r>
            <a:r>
              <a:rPr lang="fr-FR" sz="24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400" b="1" i="1" dirty="0">
                <a:solidFill>
                  <a:schemeClr val="accent1">
                    <a:lumMod val="50000"/>
                  </a:schemeClr>
                </a:solidFill>
                <a:latin typeface="Garamond" pitchFamily="18" charset="0"/>
                <a:cs typeface="+mn-cs"/>
              </a:rPr>
              <a:t>diverses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Image 1" descr="100 267 La Mothe-Saint-Héray, la Dame de Chambrille      -Ngali5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11188" y="188913"/>
            <a:ext cx="80645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La Mothe-Saint-Héray  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la Dame de Chambrille</a:t>
            </a:r>
            <a:endParaRPr lang="fr-FR" sz="3200" b="1" i="1" dirty="0">
              <a:solidFill>
                <a:schemeClr val="bg2">
                  <a:lumMod val="2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09" name="Image 1" descr="101 267 Pamproux, la Halle    -Zewan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5650" y="188913"/>
            <a:ext cx="36718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Pamproux </a:t>
            </a:r>
            <a:r>
              <a:rPr lang="fr-FR" sz="2800" b="1" i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  <a:cs typeface="+mn-cs"/>
              </a:rPr>
              <a:t>  la Halle</a:t>
            </a:r>
            <a:endParaRPr lang="fr-FR" sz="3200" b="1" i="1" dirty="0">
              <a:solidFill>
                <a:schemeClr val="accent6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3" name="Image 1" descr="102 269 Celles-sur-Belle, l'abbaye royale Notre-Dame, XIIe siècle        -Zewan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554513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Celles-sur-Belle 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 l’abbaye royale Notre-Dame, </a:t>
            </a:r>
            <a:r>
              <a:rPr lang="fr-FR" sz="24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XIIe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siècle</a:t>
            </a:r>
            <a:endParaRPr lang="fr-FR" sz="3200" b="1" i="1" dirty="0">
              <a:solidFill>
                <a:schemeClr val="accent6">
                  <a:lumMod val="20000"/>
                  <a:lumOff val="8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Image 1" descr="103 269 Mougon, vue aérienne du village  vers 199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2150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116013" y="188913"/>
            <a:ext cx="6985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Mougon </a:t>
            </a:r>
            <a:r>
              <a:rPr lang="fr-FR" sz="28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  vue aérienne du village vers 1990</a:t>
            </a:r>
            <a:endParaRPr lang="fr-FR" sz="3200" b="1" i="1" dirty="0">
              <a:solidFill>
                <a:schemeClr val="bg2">
                  <a:lumMod val="2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Image 1" descr="104 270 Aiffres, l'espace Tartalin et l'église Saint-Pierre   800x411        -Jean-Julien Bault-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68413"/>
            <a:ext cx="914400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ZoneTexte 2"/>
          <p:cNvSpPr txBox="1">
            <a:spLocks noChangeArrowheads="1"/>
          </p:cNvSpPr>
          <p:nvPr/>
        </p:nvSpPr>
        <p:spPr bwMode="auto">
          <a:xfrm>
            <a:off x="827088" y="333375"/>
            <a:ext cx="7632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FF6DFF"/>
                </a:solidFill>
                <a:latin typeface="Garamond" pitchFamily="18" charset="0"/>
              </a:rPr>
              <a:t>Aiffres </a:t>
            </a:r>
            <a:r>
              <a:rPr lang="fr-FR" sz="2800" b="1" i="1">
                <a:solidFill>
                  <a:srgbClr val="C00000"/>
                </a:solidFill>
                <a:latin typeface="Garamond" pitchFamily="18" charset="0"/>
              </a:rPr>
              <a:t>  l’espace Tartalin et l’église Saint-Pierre</a:t>
            </a:r>
            <a:endParaRPr lang="fr-FR" sz="3200" b="1" i="1">
              <a:solidFill>
                <a:srgbClr val="FF6DFF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5" name="Image 1" descr="105 271 Coulon, place de la Coutume, Maison du Marais poitevin        -Ji-elle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619250" y="188913"/>
            <a:ext cx="6192838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FFFF00"/>
                </a:solidFill>
                <a:latin typeface="Garamond" pitchFamily="18" charset="0"/>
                <a:cs typeface="+mn-cs"/>
              </a:rPr>
              <a:t>Coulon </a:t>
            </a:r>
            <a:r>
              <a:rPr lang="fr-FR" sz="28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  Maison du marais poitevin,    </a:t>
            </a:r>
            <a:r>
              <a:rPr lang="fr-FR" sz="2800" b="1" i="1" dirty="0">
                <a:solidFill>
                  <a:schemeClr val="bg1">
                    <a:lumMod val="65000"/>
                  </a:schemeClr>
                </a:solidFill>
                <a:latin typeface="Garamond" pitchFamily="18" charset="0"/>
                <a:cs typeface="+mn-cs"/>
              </a:rPr>
              <a:t>.                </a:t>
            </a:r>
            <a:r>
              <a:rPr lang="fr-FR" sz="28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place de la Coutume</a:t>
            </a:r>
            <a:endParaRPr lang="fr-FR" sz="3200" b="1" i="1" dirty="0">
              <a:solidFill>
                <a:srgbClr val="FFFF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Image 1" descr="106 271 Coulon, bouses de vaches façonnées à la maison du Marais poitevin      -Ji-Elle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68313" y="188913"/>
            <a:ext cx="856773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Coulon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  bouses de vaches façonnées à la Maison du    </a:t>
            </a:r>
            <a:r>
              <a:rPr lang="fr-FR" sz="2800" b="1" i="1" dirty="0">
                <a:solidFill>
                  <a:schemeClr val="bg2">
                    <a:lumMod val="90000"/>
                  </a:schemeClr>
                </a:solidFill>
                <a:latin typeface="Garamond" pitchFamily="18" charset="0"/>
                <a:cs typeface="+mn-cs"/>
              </a:rPr>
              <a:t>.                                                             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 Marais poitevin   </a:t>
            </a:r>
            <a:endParaRPr lang="fr-FR" sz="3200" b="1" i="1" dirty="0">
              <a:solidFill>
                <a:schemeClr val="accent6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Image 1" descr="107 271 Coulon A1, récolte et façonnage des bouses de vache à la Maison du Marais poitevin    -Ji-Elle-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67" name="ZoneTexte 2"/>
          <p:cNvSpPr txBox="1">
            <a:spLocks noChangeArrowheads="1"/>
          </p:cNvSpPr>
          <p:nvPr/>
        </p:nvSpPr>
        <p:spPr bwMode="auto">
          <a:xfrm>
            <a:off x="4787900" y="2565400"/>
            <a:ext cx="424815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002060"/>
                </a:solidFill>
                <a:latin typeface="Garamond" pitchFamily="18" charset="0"/>
              </a:rPr>
              <a:t>Coulon </a:t>
            </a:r>
            <a:r>
              <a:rPr lang="fr-FR" sz="2800" b="1" i="1">
                <a:solidFill>
                  <a:srgbClr val="00B0F0"/>
                </a:solidFill>
                <a:latin typeface="Garamond" pitchFamily="18" charset="0"/>
              </a:rPr>
              <a:t>  ustensiles pour la collecte et le façonnage des bouses de vaches à la Maison du Marais poitevin</a:t>
            </a:r>
            <a:endParaRPr lang="fr-FR" sz="3200" b="1" i="1">
              <a:solidFill>
                <a:srgbClr val="00206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Image 1" descr="108 271 Coulon, reconstitution d'un intérieur maraichin à la maison du Maraîs poitevin        -Ji-Elle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68313" y="188913"/>
            <a:ext cx="84963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2">
                    <a:lumMod val="75000"/>
                  </a:schemeClr>
                </a:solidFill>
                <a:latin typeface="Garamond" pitchFamily="18" charset="0"/>
                <a:cs typeface="+mn-cs"/>
              </a:rPr>
              <a:t>Coulon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 reconstitution d’un intérieur maraichin à la    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.               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Maison du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Marais poitevin</a:t>
            </a:r>
            <a:endParaRPr lang="fr-FR" sz="3200" b="1" i="1" dirty="0">
              <a:solidFill>
                <a:schemeClr val="accent2">
                  <a:lumMod val="75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1" name="Image 1" descr="109 271 Coulon, Maison place de la Coutume     -Ji-Elle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827088" y="188913"/>
            <a:ext cx="63373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Coulon </a:t>
            </a:r>
            <a:r>
              <a:rPr lang="fr-FR" sz="28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maison</a:t>
            </a:r>
            <a:r>
              <a:rPr lang="fr-FR" sz="28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place de la Coutume</a:t>
            </a:r>
            <a:endParaRPr lang="fr-FR" sz="3200" b="1" i="1" dirty="0">
              <a:solidFill>
                <a:schemeClr val="accent6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5" name="Image 1" descr="110 271 Coulon, église de la Sainte-Trinité       -Ji-Elle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39" name="ZoneTexte 2"/>
          <p:cNvSpPr txBox="1">
            <a:spLocks noChangeArrowheads="1"/>
          </p:cNvSpPr>
          <p:nvPr/>
        </p:nvSpPr>
        <p:spPr bwMode="auto">
          <a:xfrm>
            <a:off x="107950" y="188913"/>
            <a:ext cx="5040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chemeClr val="bg1"/>
                </a:solidFill>
                <a:latin typeface="Garamond" pitchFamily="18" charset="0"/>
              </a:rPr>
              <a:t>Coulon </a:t>
            </a:r>
            <a:r>
              <a:rPr lang="fr-FR" sz="2800" b="1" i="1">
                <a:solidFill>
                  <a:srgbClr val="FFC000"/>
                </a:solidFill>
                <a:latin typeface="Garamond" pitchFamily="18" charset="0"/>
              </a:rPr>
              <a:t>  église Sainte-Trinité</a:t>
            </a:r>
            <a:endParaRPr lang="fr-FR" sz="3200" b="1" i="1">
              <a:solidFill>
                <a:schemeClr val="bg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49" name="Image 1" descr="111 271 Coulon, quai Louis Tardy, les barques plates pour la promenade 'dénommées Batais'     -Ji-Elle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900113" y="188913"/>
            <a:ext cx="734377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FFFF00"/>
                </a:solidFill>
                <a:latin typeface="Garamond" pitchFamily="18" charset="0"/>
                <a:cs typeface="+mn-cs"/>
              </a:rPr>
              <a:t>Coulon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 quai Louis Tardy, les barques plates   </a:t>
            </a:r>
            <a:r>
              <a:rPr lang="fr-FR" sz="2800" b="1" i="1" dirty="0">
                <a:solidFill>
                  <a:schemeClr val="bg1">
                    <a:lumMod val="65000"/>
                  </a:schemeClr>
                </a:solidFill>
                <a:latin typeface="Garamond" pitchFamily="18" charset="0"/>
                <a:cs typeface="+mn-cs"/>
              </a:rPr>
              <a:t>.  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    (dénommées Batais), pour la promenade </a:t>
            </a:r>
            <a:r>
              <a:rPr lang="fr-FR" b="1" i="1" dirty="0">
                <a:solidFill>
                  <a:srgbClr val="FFFF00"/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Image 1" descr="112 271 Coulon, promenade en barque plate dénommée  'Batais'       -Ji-Elle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89281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Coulon </a:t>
            </a:r>
            <a:r>
              <a:rPr lang="fr-FR" sz="28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  promenade en barque plate, dénommée Batais</a:t>
            </a:r>
            <a:endParaRPr lang="fr-FR" sz="3200" b="1" i="1" dirty="0">
              <a:solidFill>
                <a:srgbClr val="00B05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7" name="Image 1" descr="113 271 Niort, le centre ville     -dynamosquito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051050" y="188913"/>
            <a:ext cx="403383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Niort </a:t>
            </a:r>
            <a:r>
              <a:rPr lang="fr-FR" sz="28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   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le</a:t>
            </a:r>
            <a:r>
              <a:rPr lang="fr-FR" sz="28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centre</a:t>
            </a:r>
            <a:r>
              <a:rPr lang="fr-FR" sz="2800" b="1" i="1" dirty="0">
                <a:solidFill>
                  <a:schemeClr val="bg2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ville</a:t>
            </a:r>
            <a:endParaRPr lang="fr-FR" sz="3200" b="1" i="1" dirty="0">
              <a:solidFill>
                <a:srgbClr val="FF6DFF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1" name="Image 1" descr="114 271 Niort, quartier Du Guesclin et la caserne Du Guesclin       -Jeffdelonge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878522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Niort </a:t>
            </a:r>
            <a:r>
              <a:rPr lang="fr-FR" sz="28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quartier</a:t>
            </a:r>
            <a:r>
              <a:rPr lang="fr-FR" sz="28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Du</a:t>
            </a:r>
            <a:r>
              <a:rPr lang="fr-FR" sz="28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Guesclin et la caserne Du Guesclin</a:t>
            </a:r>
            <a:endParaRPr lang="fr-FR" sz="3200" b="1" i="1" dirty="0">
              <a:solidFill>
                <a:srgbClr val="FFC0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Image 1" descr="115 271 Niort, les anciens bains Juin       -Olivier Daroux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859" name="ZoneTexte 2"/>
          <p:cNvSpPr txBox="1">
            <a:spLocks noChangeArrowheads="1"/>
          </p:cNvSpPr>
          <p:nvPr/>
        </p:nvSpPr>
        <p:spPr bwMode="auto">
          <a:xfrm>
            <a:off x="2195513" y="188913"/>
            <a:ext cx="51847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11FFFF"/>
                </a:solidFill>
                <a:latin typeface="Garamond" pitchFamily="18" charset="0"/>
              </a:rPr>
              <a:t>Niort </a:t>
            </a:r>
            <a:r>
              <a:rPr lang="fr-FR" sz="2800" b="1" i="1">
                <a:solidFill>
                  <a:srgbClr val="FFFF00"/>
                </a:solidFill>
                <a:latin typeface="Garamond" pitchFamily="18" charset="0"/>
              </a:rPr>
              <a:t>  les anciens bains Juin</a:t>
            </a:r>
            <a:r>
              <a:rPr lang="fr-FR" sz="3200" b="1" i="1">
                <a:solidFill>
                  <a:srgbClr val="11FFFF"/>
                </a:solidFill>
                <a:latin typeface="Garamond" pitchFamily="18" charset="0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9" grpId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Titre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8424862" cy="647700"/>
          </a:xfrm>
        </p:spPr>
        <p:txBody>
          <a:bodyPr/>
          <a:lstStyle/>
          <a:p>
            <a:pPr>
              <a:defRPr/>
            </a:pPr>
            <a:r>
              <a:rPr lang="fr-FR" sz="2800" b="1" i="1" dirty="0" smtClean="0">
                <a:solidFill>
                  <a:srgbClr val="FF6DFF"/>
                </a:solidFill>
                <a:latin typeface="Garamond" pitchFamily="18" charset="0"/>
              </a:rPr>
              <a:t>Église Notre-Dame     </a:t>
            </a:r>
            <a:r>
              <a:rPr lang="fr-FR" sz="3200" b="1" i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</a:rPr>
              <a:t>Niort  </a:t>
            </a:r>
            <a:r>
              <a:rPr lang="fr-FR" sz="2800" b="1" i="1" dirty="0" smtClean="0">
                <a:solidFill>
                  <a:srgbClr val="FF6DFF"/>
                </a:solidFill>
                <a:latin typeface="Garamond" pitchFamily="18" charset="0"/>
              </a:rPr>
              <a:t>   Église Saint-André</a:t>
            </a:r>
          </a:p>
        </p:txBody>
      </p:sp>
      <p:pic>
        <p:nvPicPr>
          <p:cNvPr id="135171" name="Espace réservé du contenu 4" descr="116 271 Niort A1, église Notre-Dame    397x599        -Olivier Daroux-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 rot="21392021">
            <a:off x="250825" y="908050"/>
            <a:ext cx="4105275" cy="5689600"/>
          </a:xfrm>
        </p:spPr>
      </p:pic>
      <p:pic>
        <p:nvPicPr>
          <p:cNvPr id="135172" name="Espace réservé du contenu 5" descr="116 271 Niort A2, église Saint-André          -Olivier Daroux-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 rot="194762">
            <a:off x="4716463" y="908050"/>
            <a:ext cx="4176712" cy="5689600"/>
          </a:xfrm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8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2" grpId="0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Image 1" descr="117 271 Niort, intérieur de l'église Saint-André       -Remi Jouan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476375" y="115888"/>
            <a:ext cx="6480175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Niort </a:t>
            </a:r>
            <a:r>
              <a:rPr lang="fr-FR" sz="28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  intérieur de l’église Saint-André</a:t>
            </a:r>
            <a:endParaRPr lang="fr-FR" sz="3200" b="1" i="1" dirty="0">
              <a:solidFill>
                <a:schemeClr val="accent6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7" name="Image 1" descr="118 271 Niort, église Saint-Étienne     -Olivier Daroux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23850" y="188913"/>
            <a:ext cx="48958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Niort </a:t>
            </a:r>
            <a:r>
              <a:rPr lang="fr-FR" sz="24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église Saint-Étienne</a:t>
            </a:r>
            <a:r>
              <a:rPr lang="fr-FR" sz="24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</a:t>
            </a:r>
            <a:endParaRPr lang="fr-FR" sz="3200" b="1" i="1" dirty="0">
              <a:solidFill>
                <a:schemeClr val="bg1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itre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863600"/>
          </a:xfrm>
        </p:spPr>
        <p:txBody>
          <a:bodyPr/>
          <a:lstStyle/>
          <a:p>
            <a:pPr>
              <a:defRPr/>
            </a:pPr>
            <a:r>
              <a:rPr lang="fr-FR" sz="2800" b="1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Église Saint-Hilaire   </a:t>
            </a:r>
            <a:r>
              <a:rPr lang="fr-FR" sz="3200" b="1" i="1" dirty="0" smtClean="0">
                <a:solidFill>
                  <a:srgbClr val="C00000"/>
                </a:solidFill>
                <a:latin typeface="Garamond" pitchFamily="18" charset="0"/>
              </a:rPr>
              <a:t>Niort</a:t>
            </a:r>
            <a:r>
              <a:rPr lang="fr-FR" sz="2800" b="1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  Le pilori, ancien Hôtel de   </a:t>
            </a:r>
            <a:r>
              <a:rPr lang="fr-FR" sz="28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Garamond" pitchFamily="18" charset="0"/>
              </a:rPr>
              <a:t>.                                                                                    </a:t>
            </a:r>
            <a:r>
              <a:rPr lang="fr-FR" sz="2800" b="1" i="1" dirty="0" smtClean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</a:rPr>
              <a:t> ville</a:t>
            </a:r>
          </a:p>
        </p:txBody>
      </p:sp>
      <p:pic>
        <p:nvPicPr>
          <p:cNvPr id="138243" name="Espace réservé du contenu 4" descr="119 271 Niort B1, église Saint-Hilaire        -dynamosquito-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 rot="189750">
            <a:off x="250825" y="1125538"/>
            <a:ext cx="4176713" cy="5472112"/>
          </a:xfrm>
        </p:spPr>
      </p:pic>
      <p:pic>
        <p:nvPicPr>
          <p:cNvPr id="138244" name="Espace réservé du contenu 5" descr="119 271 Niort B2, le Pilori, ancien Hôtel de ville    480x600     -Accrochoc-.JPG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 rot="21407033">
            <a:off x="4716463" y="1125538"/>
            <a:ext cx="4176712" cy="5472112"/>
          </a:xfrm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4" grpId="0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5" name="Image 1" descr="120 271 Niort, le château dit 'Le Donjon' , XIIe siècle      -Flick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597693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FFFF00"/>
                </a:solidFill>
                <a:latin typeface="Garamond" pitchFamily="18" charset="0"/>
                <a:cs typeface="+mn-cs"/>
              </a:rPr>
              <a:t>Niort </a:t>
            </a:r>
            <a:r>
              <a:rPr lang="fr-FR" sz="2800" b="1" i="1" dirty="0">
                <a:solidFill>
                  <a:srgbClr val="002060"/>
                </a:solidFill>
                <a:latin typeface="Garamond" pitchFamily="18" charset="0"/>
                <a:cs typeface="+mn-cs"/>
              </a:rPr>
              <a:t>  le château dit « Le Donjon »,   </a:t>
            </a:r>
            <a:r>
              <a:rPr lang="fr-FR" sz="2800" b="1" i="1" dirty="0">
                <a:solidFill>
                  <a:schemeClr val="tx2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.           </a:t>
            </a:r>
            <a:r>
              <a:rPr lang="fr-FR" sz="2800" b="1" i="1" dirty="0">
                <a:solidFill>
                  <a:srgbClr val="00206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400" b="1" i="1" dirty="0">
                <a:solidFill>
                  <a:srgbClr val="002060"/>
                </a:solidFill>
                <a:latin typeface="Garamond" pitchFamily="18" charset="0"/>
                <a:cs typeface="+mn-cs"/>
              </a:rPr>
              <a:t>XIIe</a:t>
            </a:r>
            <a:r>
              <a:rPr lang="fr-FR" sz="2800" b="1" i="1" dirty="0">
                <a:solidFill>
                  <a:srgbClr val="002060"/>
                </a:solidFill>
                <a:latin typeface="Garamond" pitchFamily="18" charset="0"/>
                <a:cs typeface="+mn-cs"/>
              </a:rPr>
              <a:t> siècle </a:t>
            </a:r>
            <a:endParaRPr lang="fr-FR" sz="3200" b="1" i="1" dirty="0">
              <a:solidFill>
                <a:srgbClr val="FFFF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89" name="Image 1" descr="121 271 Niort, les Halles du XIXe siècle et le donjon      -Accrochoc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73437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Niort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les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Halles du </a:t>
            </a:r>
            <a:r>
              <a:rPr lang="fr-FR" sz="24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XIXe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 siècle et le donjon</a:t>
            </a:r>
            <a:r>
              <a:rPr lang="fr-FR" sz="32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3" name="Image 1" descr="122 271 Saint-Maxire, l'église du XIXe siècle          -Symac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7950" y="188913"/>
            <a:ext cx="3671888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5FBB3F"/>
                </a:solidFill>
                <a:latin typeface="Garamond" pitchFamily="18" charset="0"/>
                <a:cs typeface="+mn-cs"/>
              </a:rPr>
              <a:t>Saint-</a:t>
            </a:r>
            <a:r>
              <a:rPr lang="fr-FR" sz="3200" b="1" i="1" dirty="0" err="1">
                <a:solidFill>
                  <a:srgbClr val="5FBB3F"/>
                </a:solidFill>
                <a:latin typeface="Garamond" pitchFamily="18" charset="0"/>
                <a:cs typeface="+mn-cs"/>
              </a:rPr>
              <a:t>Maxire</a:t>
            </a:r>
            <a:r>
              <a:rPr lang="fr-FR" sz="3200" b="1" i="1" dirty="0">
                <a:solidFill>
                  <a:srgbClr val="5FBB3F"/>
                </a:solidFill>
                <a:latin typeface="Garamond" pitchFamily="18" charset="0"/>
                <a:cs typeface="+mn-cs"/>
              </a:rPr>
              <a:t>    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 l’église du </a:t>
            </a:r>
            <a:r>
              <a:rPr lang="fr-FR" sz="24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XIXe</a:t>
            </a:r>
            <a:r>
              <a:rPr lang="fr-FR" sz="28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siècle</a:t>
            </a:r>
            <a:r>
              <a:rPr lang="fr-FR" sz="3200" b="1" i="1" dirty="0">
                <a:solidFill>
                  <a:srgbClr val="5FBB3F"/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Image 1" descr="123 271 Sciecq, vue aérienne du village dans la boucle de la Sèvre Niortaise     -Joel Jarry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91440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68313" y="188913"/>
            <a:ext cx="84963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Sciecq 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vue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aérienne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du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village dans la boucle de la Sèvre Niortaise</a:t>
            </a:r>
            <a:r>
              <a:rPr lang="fr-FR" sz="2800" b="1" i="1" dirty="0">
                <a:solidFill>
                  <a:srgbClr val="B87B00"/>
                </a:solidFill>
                <a:latin typeface="Garamond" pitchFamily="18" charset="0"/>
                <a:cs typeface="+mn-cs"/>
              </a:rPr>
              <a:t> </a:t>
            </a:r>
            <a:endParaRPr lang="fr-FR" sz="3200" b="1" i="1" dirty="0">
              <a:solidFill>
                <a:srgbClr val="C000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1" name="Image 1" descr="124 272 Arçais, une élégante demeure      -Ji-Elle(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188913"/>
            <a:ext cx="52562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Arçais </a:t>
            </a:r>
            <a:r>
              <a:rPr lang="fr-FR" sz="28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 une élégante demeure</a:t>
            </a:r>
            <a:r>
              <a:rPr lang="fr-FR" sz="3200" b="1" i="1" dirty="0">
                <a:solidFill>
                  <a:schemeClr val="bg1"/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Image 1" descr="125 272 Arçais, le port      -Ji-Elle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348038" y="188913"/>
            <a:ext cx="280828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bg2">
                    <a:lumMod val="25000"/>
                  </a:schemeClr>
                </a:solidFill>
                <a:latin typeface="Garamond" pitchFamily="18" charset="0"/>
                <a:cs typeface="+mn-cs"/>
              </a:rPr>
              <a:t>Arçais </a:t>
            </a:r>
            <a:r>
              <a:rPr lang="fr-FR" sz="2800" b="1" i="1" dirty="0">
                <a:solidFill>
                  <a:schemeClr val="accent1">
                    <a:lumMod val="75000"/>
                  </a:schemeClr>
                </a:solidFill>
                <a:latin typeface="Garamond" pitchFamily="18" charset="0"/>
                <a:cs typeface="+mn-cs"/>
              </a:rPr>
              <a:t>  le port</a:t>
            </a:r>
            <a:r>
              <a:rPr lang="fr-FR" sz="32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09" name="Image 1" descr="126 274 Granzay-Gript, l'église de Granzay       -Symac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2051050" y="188913"/>
            <a:ext cx="3313113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Granzay-</a:t>
            </a:r>
            <a:r>
              <a:rPr lang="fr-FR" sz="3200" b="1" i="1" dirty="0" err="1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Gript</a:t>
            </a: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   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l’église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de</a:t>
            </a:r>
            <a:r>
              <a:rPr lang="fr-FR" sz="2800" b="1" i="1" dirty="0">
                <a:solidFill>
                  <a:srgbClr val="92D05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00B050"/>
                </a:solidFill>
                <a:latin typeface="Garamond" pitchFamily="18" charset="0"/>
                <a:cs typeface="+mn-cs"/>
              </a:rPr>
              <a:t>Granzay</a:t>
            </a:r>
            <a:r>
              <a:rPr lang="fr-FR" sz="3200" b="1" i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Image 1" descr="127 274 Granzay-Gript, intérieur de l'église de Granzay       -Symac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5650" y="188913"/>
            <a:ext cx="7777163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  <a:cs typeface="+mn-cs"/>
              </a:rPr>
              <a:t>Granzay-</a:t>
            </a:r>
            <a:r>
              <a:rPr lang="fr-FR" sz="3200" b="1" i="1" dirty="0" err="1">
                <a:solidFill>
                  <a:schemeClr val="accent5">
                    <a:lumMod val="75000"/>
                  </a:schemeClr>
                </a:solidFill>
                <a:latin typeface="Garamond" pitchFamily="18" charset="0"/>
                <a:cs typeface="+mn-cs"/>
              </a:rPr>
              <a:t>Gript</a:t>
            </a:r>
            <a:r>
              <a:rPr lang="fr-FR" sz="3200" b="1" i="1" dirty="0">
                <a:solidFill>
                  <a:schemeClr val="accent5">
                    <a:lumMod val="50000"/>
                  </a:schemeClr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intérieur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de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l’église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de</a:t>
            </a:r>
            <a:r>
              <a:rPr lang="fr-FR" sz="2800" b="1" i="1" dirty="0">
                <a:solidFill>
                  <a:srgbClr val="FF6DF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chemeClr val="accent2">
                    <a:lumMod val="50000"/>
                  </a:schemeClr>
                </a:solidFill>
                <a:latin typeface="Garamond" pitchFamily="18" charset="0"/>
                <a:cs typeface="+mn-cs"/>
              </a:rPr>
              <a:t>Granzay</a:t>
            </a:r>
            <a:endParaRPr lang="fr-FR" sz="3200" b="1" i="1" dirty="0">
              <a:solidFill>
                <a:schemeClr val="accent2">
                  <a:lumMod val="50000"/>
                </a:schemeClr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7" name="Image 1" descr="128 276 Melle, église saint-Hilaire, XIe - XIIe siècl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979613" y="188913"/>
            <a:ext cx="691356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Garamond" pitchFamily="18" charset="0"/>
                <a:cs typeface="+mn-cs"/>
              </a:rPr>
              <a:t>Melle </a:t>
            </a:r>
            <a:r>
              <a:rPr lang="fr-FR" sz="28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  église Saint-Hilaire, </a:t>
            </a:r>
            <a:r>
              <a:rPr lang="fr-FR" sz="24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XIe-XIIe</a:t>
            </a:r>
            <a:r>
              <a:rPr lang="fr-FR" sz="2800" b="1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itchFamily="18" charset="0"/>
                <a:cs typeface="+mn-cs"/>
              </a:rPr>
              <a:t> siècles </a:t>
            </a:r>
            <a:r>
              <a:rPr lang="fr-FR" sz="3200" b="1" i="1" dirty="0">
                <a:solidFill>
                  <a:srgbClr val="3FE95F"/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Image 1" descr="129 277 Chef-Boutonne, le château d'eau    -Jon Lanthanberg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63713" y="188913"/>
            <a:ext cx="576103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C00000"/>
                </a:solidFill>
                <a:latin typeface="Garamond" pitchFamily="18" charset="0"/>
                <a:cs typeface="+mn-cs"/>
              </a:rPr>
              <a:t>Chef-Boutonne </a:t>
            </a:r>
            <a:r>
              <a:rPr lang="fr-FR" sz="2800" b="1" i="1" dirty="0">
                <a:solidFill>
                  <a:schemeClr val="accent6">
                    <a:lumMod val="50000"/>
                  </a:schemeClr>
                </a:solidFill>
                <a:latin typeface="Garamond" pitchFamily="18" charset="0"/>
                <a:cs typeface="+mn-cs"/>
              </a:rPr>
              <a:t>  le château d’eau</a:t>
            </a:r>
            <a:endParaRPr lang="fr-FR" sz="3200" b="1" i="1" dirty="0">
              <a:solidFill>
                <a:srgbClr val="C0000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Image 1" descr="132 Chef-Boutonne, lavoir de la source la Bouton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0" y="188913"/>
            <a:ext cx="82804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chemeClr val="accent4">
                    <a:lumMod val="50000"/>
                  </a:schemeClr>
                </a:solidFill>
                <a:latin typeface="Garamond" pitchFamily="18" charset="0"/>
                <a:cs typeface="+mn-cs"/>
              </a:rPr>
              <a:t>Chef-Boutonne</a:t>
            </a:r>
            <a:r>
              <a:rPr lang="fr-FR" sz="32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  lavoir de la source La Boutonne</a:t>
            </a:r>
            <a:endParaRPr lang="fr-FR" sz="3200" b="1" i="1" dirty="0">
              <a:solidFill>
                <a:srgbClr val="7030A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29" name="Image 1" descr="130 277 Chef-Boutonne, le château de Javarzay du XVIe siècle, abritant le musée de la Coiffe    -Henri Moreau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619250" y="188913"/>
            <a:ext cx="6697663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0B0F0"/>
                </a:solidFill>
                <a:latin typeface="Garamond" pitchFamily="18" charset="0"/>
                <a:cs typeface="+mn-cs"/>
              </a:rPr>
              <a:t>Chef-Boutonne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 le château de Javarzay   </a:t>
            </a:r>
            <a:r>
              <a:rPr lang="fr-FR" sz="2800" b="1" i="1" dirty="0">
                <a:solidFill>
                  <a:schemeClr val="bg1">
                    <a:lumMod val="75000"/>
                  </a:schemeClr>
                </a:solidFill>
                <a:latin typeface="Garamond" pitchFamily="18" charset="0"/>
                <a:cs typeface="+mn-cs"/>
              </a:rPr>
              <a:t>.                              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du </a:t>
            </a:r>
            <a:r>
              <a:rPr lang="fr-FR" sz="24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XVIe</a:t>
            </a:r>
            <a:r>
              <a:rPr lang="fr-FR" sz="28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  <a:cs typeface="+mn-cs"/>
              </a:rPr>
              <a:t> siècle</a:t>
            </a:r>
            <a:endParaRPr lang="fr-FR" sz="3200" b="1" i="1" dirty="0">
              <a:solidFill>
                <a:srgbClr val="00B0F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Image 1" descr="133 277 Fontenille-Saint-Martin-d'Entraigues, l'église Saint-Martin-d'Entraigues, XIIe siècle        -Ludo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042988" y="115888"/>
            <a:ext cx="7345362" cy="1077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Fontenille-Saint-Martin-d’Entraigues     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 l’église Saint-Martin-d’Entraigues, </a:t>
            </a:r>
            <a:r>
              <a:rPr lang="fr-FR" sz="24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XIIe</a:t>
            </a:r>
            <a:r>
              <a:rPr lang="fr-FR" sz="2800" b="1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  <a:cs typeface="+mn-cs"/>
              </a:rPr>
              <a:t> siècle</a:t>
            </a:r>
            <a:r>
              <a:rPr lang="fr-FR" sz="3200" b="1" i="1" dirty="0">
                <a:solidFill>
                  <a:srgbClr val="FFC000"/>
                </a:solidFill>
                <a:latin typeface="Garamond" pitchFamily="18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7" name="Image 1" descr="132 277 Crézières, le lavoir     -Y.lombard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179388" y="6165850"/>
            <a:ext cx="3529012" cy="584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fr-FR" sz="3200" b="1" i="1" dirty="0">
                <a:solidFill>
                  <a:srgbClr val="002060"/>
                </a:solidFill>
                <a:latin typeface="Garamond" pitchFamily="18" charset="0"/>
                <a:cs typeface="+mn-cs"/>
              </a:rPr>
              <a:t>Crézières </a:t>
            </a:r>
            <a:r>
              <a:rPr lang="fr-FR" sz="28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 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le</a:t>
            </a:r>
            <a:r>
              <a:rPr lang="fr-FR" sz="2800" b="1" i="1" dirty="0">
                <a:solidFill>
                  <a:srgbClr val="0FCFCF"/>
                </a:solidFill>
                <a:latin typeface="Garamond" pitchFamily="18" charset="0"/>
                <a:cs typeface="+mn-cs"/>
              </a:rPr>
              <a:t> </a:t>
            </a:r>
            <a:r>
              <a:rPr lang="fr-FR" sz="2800" b="1" i="1" dirty="0">
                <a:solidFill>
                  <a:srgbClr val="7030A0"/>
                </a:solidFill>
                <a:latin typeface="Garamond" pitchFamily="18" charset="0"/>
                <a:cs typeface="+mn-cs"/>
              </a:rPr>
              <a:t>lavoir</a:t>
            </a:r>
            <a:endParaRPr lang="fr-FR" sz="3200" b="1" i="1" dirty="0">
              <a:solidFill>
                <a:srgbClr val="7030A0"/>
              </a:solidFill>
              <a:latin typeface="Garamond" pitchFamily="18" charset="0"/>
              <a:cs typeface="+mn-cs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Image 1" descr="134 278 Sauzé-Vaussais,  pigeonnier de la poste royale    -rosie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0291" name="ZoneTexte 2"/>
          <p:cNvSpPr txBox="1">
            <a:spLocks noChangeArrowheads="1"/>
          </p:cNvSpPr>
          <p:nvPr/>
        </p:nvSpPr>
        <p:spPr bwMode="auto">
          <a:xfrm>
            <a:off x="900113" y="188913"/>
            <a:ext cx="75596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 b="1" i="1">
                <a:solidFill>
                  <a:srgbClr val="002060"/>
                </a:solidFill>
                <a:latin typeface="Garamond" pitchFamily="18" charset="0"/>
              </a:rPr>
              <a:t>Sauzé-Vaussais </a:t>
            </a:r>
            <a:r>
              <a:rPr lang="fr-FR" sz="2800" b="1" i="1">
                <a:solidFill>
                  <a:srgbClr val="00B0F0"/>
                </a:solidFill>
                <a:latin typeface="Garamond" pitchFamily="18" charset="0"/>
              </a:rPr>
              <a:t>  pigeonnier de la poste royale</a:t>
            </a:r>
            <a:endParaRPr lang="fr-FR" sz="3200" b="1" i="1">
              <a:solidFill>
                <a:srgbClr val="00206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40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5" name="Image 1" descr="135 FIN 999 259 Gourgé, le Thouet   TITRE POSSIBLE ....   -Père Igor-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3779838" y="2636838"/>
            <a:ext cx="720725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4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F</a:t>
            </a:r>
            <a:endParaRPr lang="fr-FR" sz="40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+mn-cs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500563" y="2636838"/>
            <a:ext cx="647700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4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I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5148263" y="2636838"/>
            <a:ext cx="936625" cy="769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4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cs typeface="+mn-cs"/>
              </a:rPr>
              <a:t>N</a:t>
            </a:r>
          </a:p>
        </p:txBody>
      </p:sp>
      <p:pic>
        <p:nvPicPr>
          <p:cNvPr id="154639" name="Picture 15" descr="A + 2 -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5661025"/>
            <a:ext cx="1333500" cy="952500"/>
          </a:xfrm>
          <a:prstGeom prst="rect">
            <a:avLst/>
          </a:prstGeom>
          <a:noFill/>
        </p:spPr>
      </p:pic>
      <p:pic>
        <p:nvPicPr>
          <p:cNvPr id="154640" name="Picture 16" descr="Perroquet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5805488"/>
            <a:ext cx="1458912" cy="825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907</Words>
  <Application>Microsoft Office PowerPoint</Application>
  <PresentationFormat>Affichage à l'écran (4:3)</PresentationFormat>
  <Paragraphs>141</Paragraphs>
  <Slides>137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137</vt:i4>
      </vt:variant>
    </vt:vector>
  </HeadingPairs>
  <TitlesOfParts>
    <vt:vector size="141" baseType="lpstr">
      <vt:lpstr>Arial</vt:lpstr>
      <vt:lpstr>Calibri</vt:lpstr>
      <vt:lpstr>Garamond</vt:lpstr>
      <vt:lpstr>Thème Office</vt:lpstr>
      <vt:lpstr>Présentation PowerPoint</vt:lpstr>
      <vt:lpstr>Présentation PowerPoint</vt:lpstr>
      <vt:lpstr>Présentation PowerPoint</vt:lpstr>
      <vt:lpstr>Présentation PowerPoint</vt:lpstr>
      <vt:lpstr>Église Saint-Pierre, la nef   Louzy    Pigeonnier                                        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La nef de l’église   Sainte-Verge   La chaire de l’église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Église Saint-Laon, la nef   Thouars   Église Saint-Laon, vitrail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Cul-de-lampe sculpté -Église Saint-Hilaire- Vitrail du chœur Boussais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Église Notre-Dame     Niort     Église Saint-André</vt:lpstr>
      <vt:lpstr>Présentation PowerPoint</vt:lpstr>
      <vt:lpstr>Présentation PowerPoint</vt:lpstr>
      <vt:lpstr>Église Saint-Hilaire   Niort   Le pilori, ancien Hôtel de   .                                                                                     ville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deux Sèvres</dc:title>
  <dc:creator/>
  <cp:lastModifiedBy/>
  <cp:revision>443</cp:revision>
  <dcterms:created xsi:type="dcterms:W3CDTF">2011-02-11T06:30:38Z</dcterms:created>
  <dcterms:modified xsi:type="dcterms:W3CDTF">2026-01-04T18:58:09Z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