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7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71" autoAdjust="0"/>
    <p:restoredTop sz="94660"/>
  </p:normalViewPr>
  <p:slideViewPr>
    <p:cSldViewPr snapToGrid="0">
      <p:cViewPr varScale="1">
        <p:scale>
          <a:sx n="63" d="100"/>
          <a:sy n="63" d="100"/>
        </p:scale>
        <p:origin x="461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E14160-CAFC-19F8-ED20-D351D05A9D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C011DD8-20A6-49A7-9D2A-B1F2CBED72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BC3DC16-B4DC-5CC1-085A-3614DDEAB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05/01/2026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8C4A152-BD99-2842-2136-FB1C059C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B8AABC8-BE52-2736-1E46-8C39E8150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21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FC4796-199F-6D1B-1674-D08B52876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E48CFB7-1CC6-9DFF-66D0-E624EE7F82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8B9B1E-3C22-4ACE-B6F4-EDAE06537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05/01/2026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FF9691-F84E-402F-F90B-0ACFBFF06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CD4DF1D-9A03-26D9-3EDD-E883B75356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1134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508E3E-EDFC-E804-1DD8-F4DDF8803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669CDD5-72F5-924D-F564-DAFBE7F788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ADF8E4-2979-15F8-F634-BF71481C25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05/01/2026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964761F-08D2-4432-A6F8-552375830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FBE31FB-74B9-BFC7-1841-136C75711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13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EB4C78-260D-4C2F-58C9-33B03E206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6074B0C-E885-A1CC-F553-B525209B88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245B8EC-1DFA-DC87-E67D-6ACE6D0361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08243C2-2D00-5B68-083F-7C61EC13B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05/01/2026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EA2F89B-E255-D280-467A-45033DC9C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538ADF1-6C0C-DAD7-2DDE-ABF5EDF0D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93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DF8B94-4D96-D911-CDFB-8E0C89441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1DD3938-AB50-43D0-FCE9-E8EB2CA595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A56FD29-EEF3-2B1B-1DCA-BEF3B5B66E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40B1F8C-E7B0-F702-C64E-5CE315F9F3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CDEF5A8-49AB-F503-63B2-7E2D69BF80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82A7B62-9A3B-39BB-0780-68DADCAEF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05/01/2026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8AC4179-3EDA-9878-5010-70A071E10C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ABFC0FB-570E-4E43-2A28-723452D15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8590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918D90-2FD8-5B99-CFAA-DB82B898F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5573F36-AEB2-C58F-8475-E400A6A2A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05/01/2026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4228E34-F962-F5DB-589D-A1DCAB836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16273D0-CCBF-24ED-A1D7-3E9C0C2E2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79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DD2D57B-B0C2-B8AD-3F91-16FE2BD09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05/01/2026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AA2270E-D018-C27C-EC1D-A2495E385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64707E4-F119-ADFD-3DEC-6AF4C0609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17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CC3454-F008-C39C-2AB2-7952832D4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15A1579-8699-934B-1F4B-B5E43AE97E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BF96D33-06AF-9767-89CC-CF0B00F2C4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0F3ECF5-186A-9AD9-0091-26D15E45D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05/01/2026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0032F8F-40EB-DDE7-DCF3-9507FBA18F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4E5685D-0385-F436-8FA5-7463368ABA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522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B222B3-63D0-2E9E-B8D3-0F01BC339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2C8FD2A-C5C8-F5A6-2F35-F7DCA8435C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B63DD69-7C5F-FDCF-0237-9C17BA0D07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F9E3B9E-999D-2961-B379-E415A70C0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05/01/2026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1B9D2D6-BA35-7E27-73D6-EF944A043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7817904-2CD0-ADF3-9ACC-1C702178B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3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3B5355-F8FA-2B46-49D3-BAE7FDE0B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330652A-31D6-2DFD-E919-DE7150BFC9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0EA1AA4-00C6-4916-E929-1E6C7362D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05/01/2026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75A2CEB-01B4-0D35-3B3B-C966386C4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E5B5ED2-EABD-4382-1AC9-60DBE90BE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4459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BC1D75A-864C-F01C-40AD-CCF494C8D9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057B65-03C9-2DE4-C674-F81CD1520B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C88B65-240D-11AD-BE9A-E44D08683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34267-0850-4345-A36D-DE03F74CB36B}" type="datetimeFigureOut">
              <a:rPr lang="fr-FR" smtClean="0"/>
              <a:t>05/01/2026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850A4C3-56CD-0417-4B89-302D7AFCA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B47F7B-30CA-6D75-302B-997FB22C7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669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2687C3D-5833-EFC3-A769-BA711FD96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18ACF33-EDA8-459D-EE5C-02E6128B4E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0AF4EA-9943-C057-0B1B-816AFD7F89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0A34267-0850-4345-A36D-DE03F74CB36B}" type="datetimeFigureOut">
              <a:rPr lang="fr-FR" smtClean="0"/>
              <a:t>05/01/2026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BA2AB4-0087-D012-0E64-FAD762DD66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CC454CF-5DE1-927F-48EC-B153A4F660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573C8A1-19F7-4132-A017-4536745E1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111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iture, arbre&#10;&#10;Le contenu généré par l’IA peut être incorrect.">
            <a:extLst>
              <a:ext uri="{FF2B5EF4-FFF2-40B4-BE49-F238E27FC236}">
                <a16:creationId xmlns:a16="http://schemas.microsoft.com/office/drawing/2014/main" id="{9117C4D3-6B33-CC83-B9D1-CABF65F3F6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382" y="279000"/>
            <a:ext cx="9459235" cy="6300000"/>
          </a:xfrm>
          <a:prstGeom prst="rect">
            <a:avLst/>
          </a:prstGeom>
          <a:ln w="38100" cap="sq">
            <a:solidFill>
              <a:srgbClr val="FF0000"/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4FB08DF-8996-A58A-C1CD-5FFCA62EDD38}"/>
              </a:ext>
            </a:extLst>
          </p:cNvPr>
          <p:cNvSpPr txBox="1"/>
          <p:nvPr/>
        </p:nvSpPr>
        <p:spPr>
          <a:xfrm>
            <a:off x="3816096" y="279000"/>
            <a:ext cx="57058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Dakar – Sénégal N°2 Suite et fin</a:t>
            </a:r>
          </a:p>
        </p:txBody>
      </p:sp>
    </p:spTree>
    <p:extLst>
      <p:ext uri="{BB962C8B-B14F-4D97-AF65-F5344CB8AC3E}">
        <p14:creationId xmlns:p14="http://schemas.microsoft.com/office/powerpoint/2010/main" val="2643429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  <p:sndAc>
          <p:stSnd loop="1">
            <p:snd r:embed="rId2" name="Richard Clayderman - Souvenirs D'Enfance (Official Video).wav"/>
          </p:stSnd>
        </p:sndAc>
      </p:transition>
    </mc:Choice>
    <mc:Fallback xmlns="">
      <p:transition spd="slow" advClick="0" advTm="12000">
        <p:fade/>
        <p:sndAc>
          <p:stSnd loop="1">
            <p:snd r:embed="rId4" name="Richard Clayderman - Souvenirs D'Enfance (Official Vide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5344B5-86C1-CA63-170A-145675DD29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044A5465-1462-DD0C-60B2-BC35F5540C1B}"/>
              </a:ext>
            </a:extLst>
          </p:cNvPr>
          <p:cNvSpPr txBox="1"/>
          <p:nvPr/>
        </p:nvSpPr>
        <p:spPr>
          <a:xfrm>
            <a:off x="499872" y="441960"/>
            <a:ext cx="1137513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dirty="0"/>
              <a:t>La ville de Dakar (en wolof : </a:t>
            </a:r>
            <a:r>
              <a:rPr lang="fr-FR" sz="4400" b="1" dirty="0" err="1"/>
              <a:t>Ndakaaru</a:t>
            </a:r>
            <a:r>
              <a:rPr lang="fr-FR" sz="4400" b="1" dirty="0"/>
              <a:t>) est la capitale de la république du Sénégal et de la région de Dakar. Elle compte 1 056 009 habitants[2] sur les 3 630 000 habitants (estimation 2018[3]) que compte l'ensemble de la région de Dakar. C'est une des quatre communes historiques du Sénégal et la capitale de l'Afrique-Occidentale française (AOF) de 1902 à 1960.</a:t>
            </a:r>
          </a:p>
        </p:txBody>
      </p:sp>
    </p:spTree>
    <p:extLst>
      <p:ext uri="{BB962C8B-B14F-4D97-AF65-F5344CB8AC3E}">
        <p14:creationId xmlns:p14="http://schemas.microsoft.com/office/powerpoint/2010/main" val="294298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35B2A1-CE15-A1E6-1B14-828AC16162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norama, Zone résidentielle&#10;&#10;Le contenu généré par l’IA peut être incorrect.">
            <a:extLst>
              <a:ext uri="{FF2B5EF4-FFF2-40B4-BE49-F238E27FC236}">
                <a16:creationId xmlns:a16="http://schemas.microsoft.com/office/drawing/2014/main" id="{E314508B-725B-73D1-75A3-748B5DDFE4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00" y="1228163"/>
            <a:ext cx="11484000" cy="4100149"/>
          </a:xfrm>
          <a:prstGeom prst="rect">
            <a:avLst/>
          </a:prstGeom>
          <a:ln w="38100" cap="sq">
            <a:solidFill>
              <a:srgbClr val="FF0000"/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991533-A9B1-41F8-E2F6-408F723CC3C1}"/>
              </a:ext>
            </a:extLst>
          </p:cNvPr>
          <p:cNvSpPr txBox="1"/>
          <p:nvPr/>
        </p:nvSpPr>
        <p:spPr>
          <a:xfrm>
            <a:off x="2340864" y="5328312"/>
            <a:ext cx="77906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Au-dessus de l'hôpital Madeleine. Dommage que je n'aie pas pu faire un panoramique vers la droite.</a:t>
            </a:r>
          </a:p>
        </p:txBody>
      </p:sp>
    </p:spTree>
    <p:extLst>
      <p:ext uri="{BB962C8B-B14F-4D97-AF65-F5344CB8AC3E}">
        <p14:creationId xmlns:p14="http://schemas.microsoft.com/office/powerpoint/2010/main" val="2674254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B6FA61-FD31-0443-AAF3-D3A8CD5DA5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uage&#10;&#10;Le contenu généré par l’IA peut être incorrect.">
            <a:extLst>
              <a:ext uri="{FF2B5EF4-FFF2-40B4-BE49-F238E27FC236}">
                <a16:creationId xmlns:a16="http://schemas.microsoft.com/office/drawing/2014/main" id="{9559149B-02A5-61D9-6F33-BFC3F7B45E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344" y="279000"/>
            <a:ext cx="8400000" cy="6300000"/>
          </a:xfrm>
          <a:prstGeom prst="rect">
            <a:avLst/>
          </a:prstGeom>
          <a:ln w="38100" cap="sq">
            <a:solidFill>
              <a:srgbClr val="FF0000"/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67FCCE-89A3-87A2-0047-804094443A87}"/>
              </a:ext>
            </a:extLst>
          </p:cNvPr>
          <p:cNvSpPr txBox="1"/>
          <p:nvPr/>
        </p:nvSpPr>
        <p:spPr>
          <a:xfrm>
            <a:off x="8948928" y="3341499"/>
            <a:ext cx="34015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L'île de Gorée, comprenant une municipalité et des monuments. A droite, le fort d'Estrées.</a:t>
            </a:r>
          </a:p>
        </p:txBody>
      </p:sp>
    </p:spTree>
    <p:extLst>
      <p:ext uri="{BB962C8B-B14F-4D97-AF65-F5344CB8AC3E}">
        <p14:creationId xmlns:p14="http://schemas.microsoft.com/office/powerpoint/2010/main" val="3240397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B0C6A9-58B9-1704-BE94-EA4A59107C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94A369CB-44F9-7178-61FB-74A70C3B61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736" y="279000"/>
            <a:ext cx="8400000" cy="6300000"/>
          </a:xfrm>
          <a:prstGeom prst="rect">
            <a:avLst/>
          </a:prstGeom>
          <a:ln w="38100" cap="sq">
            <a:solidFill>
              <a:srgbClr val="FF0000"/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DFB2AF-E4AD-DD8E-5AB8-381F37F79D87}"/>
              </a:ext>
            </a:extLst>
          </p:cNvPr>
          <p:cNvSpPr txBox="1"/>
          <p:nvPr/>
        </p:nvSpPr>
        <p:spPr>
          <a:xfrm>
            <a:off x="243840" y="4255008"/>
            <a:ext cx="33487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Palais présidentiel à Dakar.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56092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C1DA6E-35C2-4FDC-68BF-E21AFCA211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sol&#10;&#10;Le contenu généré par l’IA peut être incorrect.">
            <a:extLst>
              <a:ext uri="{FF2B5EF4-FFF2-40B4-BE49-F238E27FC236}">
                <a16:creationId xmlns:a16="http://schemas.microsoft.com/office/drawing/2014/main" id="{373F3016-FB59-37D3-1A7E-CB892CC6A3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FF0000"/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8F959D-73A0-B4DF-48B0-9BA0819059EA}"/>
              </a:ext>
            </a:extLst>
          </p:cNvPr>
          <p:cNvSpPr txBox="1"/>
          <p:nvPr/>
        </p:nvSpPr>
        <p:spPr>
          <a:xfrm>
            <a:off x="4374330" y="6117335"/>
            <a:ext cx="50694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Une gare tout en couleur</a:t>
            </a:r>
          </a:p>
        </p:txBody>
      </p:sp>
    </p:spTree>
    <p:extLst>
      <p:ext uri="{BB962C8B-B14F-4D97-AF65-F5344CB8AC3E}">
        <p14:creationId xmlns:p14="http://schemas.microsoft.com/office/powerpoint/2010/main" val="1740084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D0762F-6898-E40B-092E-460A5F7A0B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ive, côte&#10;&#10;Le contenu généré par l’IA peut être incorrect.">
            <a:extLst>
              <a:ext uri="{FF2B5EF4-FFF2-40B4-BE49-F238E27FC236}">
                <a16:creationId xmlns:a16="http://schemas.microsoft.com/office/drawing/2014/main" id="{CDB7B163-1349-621D-062C-F3C4CC0579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00B050"/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6D0D1B-6C83-8D79-A3E9-06A24C04420A}"/>
              </a:ext>
            </a:extLst>
          </p:cNvPr>
          <p:cNvSpPr txBox="1"/>
          <p:nvPr/>
        </p:nvSpPr>
        <p:spPr>
          <a:xfrm>
            <a:off x="7949184" y="6179928"/>
            <a:ext cx="2852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 Baie de Ngor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72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FF389C-5391-8D3D-D3C5-E5FAC85554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rive&#10;&#10;Le contenu généré par l’IA peut être incorrect.">
            <a:extLst>
              <a:ext uri="{FF2B5EF4-FFF2-40B4-BE49-F238E27FC236}">
                <a16:creationId xmlns:a16="http://schemas.microsoft.com/office/drawing/2014/main" id="{66F01C01-77E4-7AB6-5A38-76ECC60FAF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44" y="549000"/>
            <a:ext cx="11170912" cy="5760000"/>
          </a:xfrm>
          <a:prstGeom prst="rect">
            <a:avLst/>
          </a:prstGeom>
          <a:ln w="38100" cap="sq">
            <a:solidFill>
              <a:srgbClr val="FF0000"/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8222E6-5637-3DD6-E971-36453654A96F}"/>
              </a:ext>
            </a:extLst>
          </p:cNvPr>
          <p:cNvSpPr txBox="1"/>
          <p:nvPr/>
        </p:nvSpPr>
        <p:spPr>
          <a:xfrm>
            <a:off x="5096256" y="5847335"/>
            <a:ext cx="7217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Plage à Dakar.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2898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CDDA27-8D07-86F5-9198-1D84474C18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, Véhicule terrestre, roue&#10;&#10;Le contenu généré par l’IA peut être incorrect.">
            <a:extLst>
              <a:ext uri="{FF2B5EF4-FFF2-40B4-BE49-F238E27FC236}">
                <a16:creationId xmlns:a16="http://schemas.microsoft.com/office/drawing/2014/main" id="{C83053CC-5E55-7A3A-827E-117A797FAC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76" y="279000"/>
            <a:ext cx="8400000" cy="6300000"/>
          </a:xfrm>
          <a:prstGeom prst="rect">
            <a:avLst/>
          </a:prstGeom>
          <a:ln w="38100" cap="sq">
            <a:solidFill>
              <a:srgbClr val="FF0000"/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4EB654-AEB2-7157-DE4F-3515383F2217}"/>
              </a:ext>
            </a:extLst>
          </p:cNvPr>
          <p:cNvSpPr txBox="1"/>
          <p:nvPr/>
        </p:nvSpPr>
        <p:spPr>
          <a:xfrm>
            <a:off x="8827008" y="3925824"/>
            <a:ext cx="32064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Une rue encombrée de détritus, à Dakar.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2550305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60D0D7-E9E8-AC9F-B96D-E82F517472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éhicule, plein air, bus, transport&#10;&#10;Le contenu généré par l’IA peut être incorrect.">
            <a:extLst>
              <a:ext uri="{FF2B5EF4-FFF2-40B4-BE49-F238E27FC236}">
                <a16:creationId xmlns:a16="http://schemas.microsoft.com/office/drawing/2014/main" id="{0AB653DE-2ECE-F991-2886-CEBCD098C1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8625" y="279000"/>
            <a:ext cx="8394750" cy="6300000"/>
          </a:xfrm>
          <a:prstGeom prst="rect">
            <a:avLst/>
          </a:prstGeom>
          <a:ln w="38100" cap="sq">
            <a:solidFill>
              <a:srgbClr val="FF0000"/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9D0F95-68A6-703F-6EF7-12BEE07C8934}"/>
              </a:ext>
            </a:extLst>
          </p:cNvPr>
          <p:cNvSpPr txBox="1"/>
          <p:nvPr/>
        </p:nvSpPr>
        <p:spPr>
          <a:xfrm>
            <a:off x="7534656" y="6149231"/>
            <a:ext cx="4986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Taxi et bus à Dakar.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35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9FF0AB-3FE3-95A9-C40E-A1E32F2311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 commercial, bâtiment, grand&#10;&#10;Le contenu généré par l’IA peut être incorrect.">
            <a:extLst>
              <a:ext uri="{FF2B5EF4-FFF2-40B4-BE49-F238E27FC236}">
                <a16:creationId xmlns:a16="http://schemas.microsoft.com/office/drawing/2014/main" id="{4477C43B-985A-385A-4E02-FA95EE3BCF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00" y="618997"/>
            <a:ext cx="11556000" cy="5620005"/>
          </a:xfrm>
          <a:prstGeom prst="rect">
            <a:avLst/>
          </a:prstGeom>
          <a:ln w="38100" cap="sq">
            <a:solidFill>
              <a:srgbClr val="FF0000"/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01163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B77F16-004D-0AF1-E305-B56814884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Le contenu généré par l’IA peut être incorrect.">
            <a:extLst>
              <a:ext uri="{FF2B5EF4-FFF2-40B4-BE49-F238E27FC236}">
                <a16:creationId xmlns:a16="http://schemas.microsoft.com/office/drawing/2014/main" id="{3C380BF0-EF11-C5D3-C458-AA78DFE517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FF0000"/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ADD07A-3DCE-B2D9-F59B-6DF384D0A5C4}"/>
              </a:ext>
            </a:extLst>
          </p:cNvPr>
          <p:cNvSpPr txBox="1"/>
          <p:nvPr/>
        </p:nvSpPr>
        <p:spPr>
          <a:xfrm>
            <a:off x="4267200" y="6134098"/>
            <a:ext cx="3864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Dakar_-_Hôtel_de_ville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06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D6C929-7AA4-D284-EA28-761913DF55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véhicule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0FF89A0A-7964-3B03-D16E-3CDD811B2A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955" y="279000"/>
            <a:ext cx="9453704" cy="6300000"/>
          </a:xfrm>
          <a:prstGeom prst="rect">
            <a:avLst/>
          </a:prstGeom>
          <a:ln w="38100" cap="sq">
            <a:solidFill>
              <a:srgbClr val="FF0000"/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CC3F797-AC5A-9BB8-2505-CEF44FC66343}"/>
              </a:ext>
            </a:extLst>
          </p:cNvPr>
          <p:cNvSpPr txBox="1"/>
          <p:nvPr/>
        </p:nvSpPr>
        <p:spPr>
          <a:xfrm>
            <a:off x="353083" y="3685032"/>
            <a:ext cx="2023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Musée des civilisation noires.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70053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88E423-F7AF-0416-F192-58D6457273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bâtiment, herbe&#10;&#10;Le contenu généré par l’IA peut être incorrect.">
            <a:extLst>
              <a:ext uri="{FF2B5EF4-FFF2-40B4-BE49-F238E27FC236}">
                <a16:creationId xmlns:a16="http://schemas.microsoft.com/office/drawing/2014/main" id="{21BCD340-0F77-2BE0-F45F-EDDA893E40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FF0000"/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9A33DD3-83F8-AB03-A114-44A6CA235069}"/>
              </a:ext>
            </a:extLst>
          </p:cNvPr>
          <p:cNvSpPr txBox="1"/>
          <p:nvPr/>
        </p:nvSpPr>
        <p:spPr>
          <a:xfrm>
            <a:off x="2852928" y="6117335"/>
            <a:ext cx="6656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Bibliothèque de l'université Cheikh-Anta-Diop.</a:t>
            </a:r>
          </a:p>
        </p:txBody>
      </p:sp>
    </p:spTree>
    <p:extLst>
      <p:ext uri="{BB962C8B-B14F-4D97-AF65-F5344CB8AC3E}">
        <p14:creationId xmlns:p14="http://schemas.microsoft.com/office/powerpoint/2010/main" val="244407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C70425-9E12-D825-7F4B-BA50907B73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exte, voiture&#10;&#10;Le contenu généré par l’IA peut être incorrect.">
            <a:extLst>
              <a:ext uri="{FF2B5EF4-FFF2-40B4-BE49-F238E27FC236}">
                <a16:creationId xmlns:a16="http://schemas.microsoft.com/office/drawing/2014/main" id="{CE500D40-645D-1C96-D824-2580313153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000" y="855000"/>
            <a:ext cx="11440000" cy="5148000"/>
          </a:xfrm>
          <a:prstGeom prst="rect">
            <a:avLst/>
          </a:prstGeom>
          <a:ln w="38100" cap="sq">
            <a:solidFill>
              <a:srgbClr val="FF0000"/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D45F43-3AF7-D87B-C661-772440D85705}"/>
              </a:ext>
            </a:extLst>
          </p:cNvPr>
          <p:cNvSpPr txBox="1"/>
          <p:nvPr/>
        </p:nvSpPr>
        <p:spPr>
          <a:xfrm>
            <a:off x="3096768" y="6109007"/>
            <a:ext cx="8314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Chambre_de_Commerce_de_Dakar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575917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F12C61-9A3A-7336-23BC-7886B6F97A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lmier, nuage&#10;&#10;Le contenu généré par l’IA peut être incorrect.">
            <a:extLst>
              <a:ext uri="{FF2B5EF4-FFF2-40B4-BE49-F238E27FC236}">
                <a16:creationId xmlns:a16="http://schemas.microsoft.com/office/drawing/2014/main" id="{CAA633FE-3815-C413-463D-385F1F4C69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FF0000"/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CA6040-CCD1-F75D-810F-776B45EC52AF}"/>
              </a:ext>
            </a:extLst>
          </p:cNvPr>
          <p:cNvSpPr txBox="1"/>
          <p:nvPr/>
        </p:nvSpPr>
        <p:spPr>
          <a:xfrm>
            <a:off x="3182112" y="6117335"/>
            <a:ext cx="6254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Musée_d'art_africain_Théodore_Monod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514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807659-9FE9-EE03-B473-E2B6A3B8FB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BA5FDCB5-2DDB-26F1-7B2C-0E2C3E6171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058" y="279000"/>
            <a:ext cx="4725000" cy="6300000"/>
          </a:xfrm>
          <a:prstGeom prst="rect">
            <a:avLst/>
          </a:prstGeom>
          <a:ln w="38100" cap="sq">
            <a:solidFill>
              <a:srgbClr val="FF0000"/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0A18ED-F059-BAE2-8C26-3D1080579D4F}"/>
              </a:ext>
            </a:extLst>
          </p:cNvPr>
          <p:cNvSpPr txBox="1"/>
          <p:nvPr/>
        </p:nvSpPr>
        <p:spPr>
          <a:xfrm>
            <a:off x="8327136" y="3681984"/>
            <a:ext cx="31577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Musée_d'art_africain_Théodore_Monod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02315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DF5F70-24F0-84F6-24CE-D3E95733E3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3A0B1218-184E-CAC4-B3A0-E1E7E1E3A6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7" y="279000"/>
            <a:ext cx="8391260" cy="6300000"/>
          </a:xfrm>
          <a:prstGeom prst="rect">
            <a:avLst/>
          </a:prstGeom>
          <a:ln w="38100" cap="sq">
            <a:solidFill>
              <a:srgbClr val="FF0000"/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633304-E801-9888-F4AF-63BEEEE7D232}"/>
              </a:ext>
            </a:extLst>
          </p:cNvPr>
          <p:cNvSpPr txBox="1"/>
          <p:nvPr/>
        </p:nvSpPr>
        <p:spPr>
          <a:xfrm>
            <a:off x="1109472" y="3913632"/>
            <a:ext cx="2938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Mosquée de la Divinité.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1456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93ABCD-E9FE-711E-B781-AE5FDCB597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hotographie aérienne, Vue plongeante&#10;&#10;Le contenu généré par l’IA peut être incorrect.">
            <a:extLst>
              <a:ext uri="{FF2B5EF4-FFF2-40B4-BE49-F238E27FC236}">
                <a16:creationId xmlns:a16="http://schemas.microsoft.com/office/drawing/2014/main" id="{A806CE26-A003-ED43-D358-377640815D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32" y="279000"/>
            <a:ext cx="9450000" cy="6300000"/>
          </a:xfrm>
          <a:prstGeom prst="rect">
            <a:avLst/>
          </a:prstGeom>
          <a:ln w="38100" cap="sq">
            <a:solidFill>
              <a:srgbClr val="FF0000"/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AEFB95-F243-11D1-9CC3-C5E86F55E4B3}"/>
              </a:ext>
            </a:extLst>
          </p:cNvPr>
          <p:cNvSpPr txBox="1"/>
          <p:nvPr/>
        </p:nvSpPr>
        <p:spPr>
          <a:xfrm>
            <a:off x="10046208" y="3291840"/>
            <a:ext cx="173796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2400" b="1"/>
              <a:t>Mosquée Massalikul Jinaan.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53274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75B052-9C10-9436-3012-82759199F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voiture&#10;&#10;Le contenu généré par l’IA peut être incorrect.">
            <a:extLst>
              <a:ext uri="{FF2B5EF4-FFF2-40B4-BE49-F238E27FC236}">
                <a16:creationId xmlns:a16="http://schemas.microsoft.com/office/drawing/2014/main" id="{AFD30543-18DA-BFBF-A2BA-5938BE4923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058" y="279000"/>
            <a:ext cx="4725000" cy="6300000"/>
          </a:xfrm>
          <a:prstGeom prst="rect">
            <a:avLst/>
          </a:prstGeom>
          <a:ln w="38100" cap="sq">
            <a:solidFill>
              <a:srgbClr val="FF0000"/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5021DB-B8D9-2423-7A1B-4CC1A3840EF5}"/>
              </a:ext>
            </a:extLst>
          </p:cNvPr>
          <p:cNvSpPr txBox="1"/>
          <p:nvPr/>
        </p:nvSpPr>
        <p:spPr>
          <a:xfrm>
            <a:off x="1146048" y="3721609"/>
            <a:ext cx="207264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FR" sz="2400" b="1" dirty="0"/>
              <a:t>Paroisse Notre-Dame du Liban.</a:t>
            </a:r>
          </a:p>
        </p:txBody>
      </p:sp>
    </p:spTree>
    <p:extLst>
      <p:ext uri="{BB962C8B-B14F-4D97-AF65-F5344CB8AC3E}">
        <p14:creationId xmlns:p14="http://schemas.microsoft.com/office/powerpoint/2010/main" val="3394652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FCC8F3-D00F-110A-5723-1874C28136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éhicule, pneu, roue, plein air&#10;&#10;Le contenu généré par l’IA peut être incorrect.">
            <a:extLst>
              <a:ext uri="{FF2B5EF4-FFF2-40B4-BE49-F238E27FC236}">
                <a16:creationId xmlns:a16="http://schemas.microsoft.com/office/drawing/2014/main" id="{474608B0-632B-BA0F-0DDF-32AD90F0F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648" y="241715"/>
            <a:ext cx="8408763" cy="6300000"/>
          </a:xfrm>
          <a:prstGeom prst="rect">
            <a:avLst/>
          </a:prstGeom>
          <a:ln w="38100" cap="sq">
            <a:solidFill>
              <a:srgbClr val="FF0000"/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767597-B75A-A451-E3A9-503907EFBBE9}"/>
              </a:ext>
            </a:extLst>
          </p:cNvPr>
          <p:cNvSpPr txBox="1"/>
          <p:nvPr/>
        </p:nvSpPr>
        <p:spPr>
          <a:xfrm>
            <a:off x="2677998" y="6154620"/>
            <a:ext cx="6412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Arrivée du Rallye Dakar au Lac Rose en 2004.</a:t>
            </a:r>
          </a:p>
        </p:txBody>
      </p:sp>
    </p:spTree>
    <p:extLst>
      <p:ext uri="{BB962C8B-B14F-4D97-AF65-F5344CB8AC3E}">
        <p14:creationId xmlns:p14="http://schemas.microsoft.com/office/powerpoint/2010/main" val="349576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1DEA5F-815C-3328-4727-B6DF3E4F74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arbre&#10;&#10;Le contenu généré par l’IA peut être incorrect.">
            <a:extLst>
              <a:ext uri="{FF2B5EF4-FFF2-40B4-BE49-F238E27FC236}">
                <a16:creationId xmlns:a16="http://schemas.microsoft.com/office/drawing/2014/main" id="{8C1FFE98-09ED-CA3D-6FE2-B4B7C20FAB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FF0000"/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4B9EE0-2CF1-4723-65F1-537BE2DA850D}"/>
              </a:ext>
            </a:extLst>
          </p:cNvPr>
          <p:cNvSpPr txBox="1"/>
          <p:nvPr/>
        </p:nvSpPr>
        <p:spPr>
          <a:xfrm>
            <a:off x="4230624" y="6193536"/>
            <a:ext cx="7351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Place de l’indépendance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701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788FD7-EF0D-A6C0-F96B-AAFC97E7D3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rive&#10;&#10;Le contenu généré par l’IA peut être incorrect.">
            <a:extLst>
              <a:ext uri="{FF2B5EF4-FFF2-40B4-BE49-F238E27FC236}">
                <a16:creationId xmlns:a16="http://schemas.microsoft.com/office/drawing/2014/main" id="{5EE9431B-07DE-8E96-0E63-D567DE99EC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2831" y="279000"/>
            <a:ext cx="8426338" cy="6300000"/>
          </a:xfrm>
          <a:prstGeom prst="rect">
            <a:avLst/>
          </a:prstGeom>
          <a:ln w="38100" cap="sq">
            <a:solidFill>
              <a:srgbClr val="FF0000"/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CF2FEE-DB53-8052-0E58-6E2D12E7EBC5}"/>
              </a:ext>
            </a:extLst>
          </p:cNvPr>
          <p:cNvSpPr txBox="1"/>
          <p:nvPr/>
        </p:nvSpPr>
        <p:spPr>
          <a:xfrm>
            <a:off x="4120896" y="6202679"/>
            <a:ext cx="375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Pointe des Almadies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29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7D7E8B-0A3D-16B3-D5C2-5AA65B144E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ge, sol&#10;&#10;Le contenu généré par l’IA peut être incorrect.">
            <a:extLst>
              <a:ext uri="{FF2B5EF4-FFF2-40B4-BE49-F238E27FC236}">
                <a16:creationId xmlns:a16="http://schemas.microsoft.com/office/drawing/2014/main" id="{8B536B92-CB4F-3489-EB70-FF7A409C18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656" y="279000"/>
            <a:ext cx="9450000" cy="6300000"/>
          </a:xfrm>
          <a:prstGeom prst="rect">
            <a:avLst/>
          </a:prstGeom>
          <a:ln w="38100" cap="sq">
            <a:solidFill>
              <a:srgbClr val="FF0000"/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1499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E4586-8EB7-1B53-9FA6-BFBCED1D3E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aison, bâtiment&#10;&#10;Le contenu généré par l’IA peut être incorrect.">
            <a:extLst>
              <a:ext uri="{FF2B5EF4-FFF2-40B4-BE49-F238E27FC236}">
                <a16:creationId xmlns:a16="http://schemas.microsoft.com/office/drawing/2014/main" id="{C1A5D90A-CE13-36DF-967B-D7ECFDCC49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8089" y="279000"/>
            <a:ext cx="7835821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24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575D81-A937-F25C-5691-8AC7848DA4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enêtre&#10;&#10;Le contenu généré par l’IA peut être incorrect.">
            <a:extLst>
              <a:ext uri="{FF2B5EF4-FFF2-40B4-BE49-F238E27FC236}">
                <a16:creationId xmlns:a16="http://schemas.microsoft.com/office/drawing/2014/main" id="{F1B15244-3BC6-97A7-C35E-045EE4B8DB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38100" cap="sq">
            <a:solidFill>
              <a:srgbClr val="FF0000"/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4238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680D5F-2ABF-140A-064C-4386FC89A5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ville&#10;&#10;Le contenu généré par l’IA peut être incorrect.">
            <a:extLst>
              <a:ext uri="{FF2B5EF4-FFF2-40B4-BE49-F238E27FC236}">
                <a16:creationId xmlns:a16="http://schemas.microsoft.com/office/drawing/2014/main" id="{81A6EDF9-FFF6-37CB-27AE-20E4C4D50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38100" cap="sq">
            <a:solidFill>
              <a:srgbClr val="FF0000"/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50763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1DA232-953E-F811-67D9-A8190401C8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mbarcation, plein air, bateau, sol&#10;&#10;Le contenu généré par l’IA peut être incorrect.">
            <a:extLst>
              <a:ext uri="{FF2B5EF4-FFF2-40B4-BE49-F238E27FC236}">
                <a16:creationId xmlns:a16="http://schemas.microsoft.com/office/drawing/2014/main" id="{7BE2F439-6489-49B7-5D9F-68E61E53AD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38100" cap="sq">
            <a:solidFill>
              <a:srgbClr val="FF0000"/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93134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29093E-4559-AB8D-9D35-F2AF7BC2F8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magasin, Poubelle, Magasin&#10;&#10;Le contenu généré par l’IA peut être incorrect.">
            <a:extLst>
              <a:ext uri="{FF2B5EF4-FFF2-40B4-BE49-F238E27FC236}">
                <a16:creationId xmlns:a16="http://schemas.microsoft.com/office/drawing/2014/main" id="{205CFABB-377F-1C85-2811-237C9491C6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358" y="279000"/>
            <a:ext cx="9457284" cy="6300000"/>
          </a:xfrm>
          <a:prstGeom prst="rect">
            <a:avLst/>
          </a:prstGeom>
          <a:ln w="38100" cap="sq">
            <a:solidFill>
              <a:srgbClr val="FF0000"/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6607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117761-24D0-F380-CD9C-E7864AE4AC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ateau&#10;&#10;Le contenu généré par l’IA peut être incorrect.">
            <a:extLst>
              <a:ext uri="{FF2B5EF4-FFF2-40B4-BE49-F238E27FC236}">
                <a16:creationId xmlns:a16="http://schemas.microsoft.com/office/drawing/2014/main" id="{3842D5E1-F13D-FC2E-E776-E78C057D25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296" y="279000"/>
            <a:ext cx="8400000" cy="6300000"/>
          </a:xfrm>
          <a:prstGeom prst="rect">
            <a:avLst/>
          </a:prstGeom>
          <a:ln w="38100" cap="sq">
            <a:solidFill>
              <a:srgbClr val="FF0000"/>
            </a:solidFill>
            <a:prstDash val="sysDash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26327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225581-83F6-AF0E-FBE2-3193A0C3E7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bébé, fleur&#10;&#10;Le contenu généré par l’IA peut être incorrect.">
            <a:extLst>
              <a:ext uri="{FF2B5EF4-FFF2-40B4-BE49-F238E27FC236}">
                <a16:creationId xmlns:a16="http://schemas.microsoft.com/office/drawing/2014/main" id="{0484055A-D1E8-5626-50D9-0FE2D1DB40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714750" cy="3019425"/>
          </a:xfrm>
          <a:prstGeom prst="rect">
            <a:avLst/>
          </a:prstGeom>
        </p:spPr>
      </p:pic>
      <p:pic>
        <p:nvPicPr>
          <p:cNvPr id="5" name="Image 4" descr="Une image contenant Visage humain, habits, personne, fleur&#10;&#10;Le contenu généré par l’IA peut être incorrect.">
            <a:extLst>
              <a:ext uri="{FF2B5EF4-FFF2-40B4-BE49-F238E27FC236}">
                <a16:creationId xmlns:a16="http://schemas.microsoft.com/office/drawing/2014/main" id="{67D7E54F-55BB-408A-63F3-093DD67EC3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7250" y="-1"/>
            <a:ext cx="3714750" cy="301942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D8CAD5A-1438-38A4-9411-BFDB0FE5E3BD}"/>
              </a:ext>
            </a:extLst>
          </p:cNvPr>
          <p:cNvSpPr txBox="1"/>
          <p:nvPr/>
        </p:nvSpPr>
        <p:spPr>
          <a:xfrm>
            <a:off x="4056126" y="555604"/>
            <a:ext cx="49049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Lorient Vous A Proposé </a:t>
            </a:r>
          </a:p>
          <a:p>
            <a:r>
              <a:rPr lang="fr-FR" sz="2800" b="1" dirty="0">
                <a:solidFill>
                  <a:srgbClr val="FFC000"/>
                </a:solidFill>
              </a:rPr>
              <a:t>Le Sénégal N°2 -Afrique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3167F60-4117-6B81-592B-ED915E9DD59F}"/>
              </a:ext>
            </a:extLst>
          </p:cNvPr>
          <p:cNvSpPr txBox="1"/>
          <p:nvPr/>
        </p:nvSpPr>
        <p:spPr>
          <a:xfrm>
            <a:off x="3474720" y="1816608"/>
            <a:ext cx="5657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Sur La suggestion De </a:t>
            </a:r>
            <a:r>
              <a:rPr lang="fr-FR" sz="2800" b="1" dirty="0" err="1">
                <a:solidFill>
                  <a:srgbClr val="FFC000"/>
                </a:solidFill>
              </a:rPr>
              <a:t>JacKDidier</a:t>
            </a:r>
            <a:endParaRPr lang="fr-FR" sz="2800" b="1" dirty="0">
              <a:solidFill>
                <a:srgbClr val="FFC00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1DD74E1C-4B40-77E3-C5C9-BC954933B880}"/>
              </a:ext>
            </a:extLst>
          </p:cNvPr>
          <p:cNvSpPr txBox="1"/>
          <p:nvPr/>
        </p:nvSpPr>
        <p:spPr>
          <a:xfrm>
            <a:off x="3795522" y="2816352"/>
            <a:ext cx="5218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Les Images Et Le son Du net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2B80249-65EA-28D0-A43B-508EB37DA36B}"/>
              </a:ext>
            </a:extLst>
          </p:cNvPr>
          <p:cNvSpPr txBox="1"/>
          <p:nvPr/>
        </p:nvSpPr>
        <p:spPr>
          <a:xfrm>
            <a:off x="5580126" y="3816096"/>
            <a:ext cx="4100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C0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656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switch dir="r"/>
      </p:transition>
    </mc:Choice>
    <mc:Fallback xmlns=""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253</Words>
  <Application>Microsoft Office PowerPoint</Application>
  <PresentationFormat>Grand écran</PresentationFormat>
  <Paragraphs>27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2025-12-12T13:49:45Z</dcterms:created>
  <dcterms:modified xsi:type="dcterms:W3CDTF">2026-01-05T10:00:50Z</dcterms:modified>
</cp:coreProperties>
</file>