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77" autoAdjust="0"/>
    <p:restoredTop sz="94660"/>
  </p:normalViewPr>
  <p:slideViewPr>
    <p:cSldViewPr snapToGrid="0">
      <p:cViewPr varScale="1">
        <p:scale>
          <a:sx n="63" d="100"/>
          <a:sy n="63" d="100"/>
        </p:scale>
        <p:origin x="341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BA1107-7F25-4A07-BD55-DAAF54D8AE97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84D9E7-E0E8-4ACA-B2EC-3D2EFC757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286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84D9E7-E0E8-4ACA-B2EC-3D2EFC757CD6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035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nature&#10;&#10;Le contenu généré par l’IA peut être incorrect.">
            <a:extLst>
              <a:ext uri="{FF2B5EF4-FFF2-40B4-BE49-F238E27FC236}">
                <a16:creationId xmlns:a16="http://schemas.microsoft.com/office/drawing/2014/main" id="{578D2439-C79C-CB95-2BF8-53A3C325B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23" y="279000"/>
            <a:ext cx="10391754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5DE686-D16B-C0EB-4072-96A3BC3A1007}"/>
              </a:ext>
            </a:extLst>
          </p:cNvPr>
          <p:cNvSpPr txBox="1"/>
          <p:nvPr/>
        </p:nvSpPr>
        <p:spPr>
          <a:xfrm>
            <a:off x="2182368" y="6055780"/>
            <a:ext cx="8156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 panoramique du phare des Mamelle Dakar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DE19EF2-6B40-948F-C26D-82C2A4025FE9}"/>
              </a:ext>
            </a:extLst>
          </p:cNvPr>
          <p:cNvSpPr txBox="1"/>
          <p:nvPr/>
        </p:nvSpPr>
        <p:spPr>
          <a:xfrm>
            <a:off x="4572000" y="279000"/>
            <a:ext cx="6851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Sénégal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  <p:sndAc>
          <p:stSnd loop="1">
            <p:snd r:embed="rId2" name="Jahman X-press - ARVA (clip officiel).wav"/>
          </p:stSnd>
        </p:sndAc>
      </p:transition>
    </mc:Choice>
    <mc:Fallback>
      <p:transition spd="slow" advClick="0" advTm="12000">
        <p:fade/>
        <p:sndAc>
          <p:stSnd loop="1">
            <p:snd r:embed="rId2" name="Jahman X-press - ARVA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9028F81-C7F7-5F61-4363-C79A216F8722}"/>
              </a:ext>
            </a:extLst>
          </p:cNvPr>
          <p:cNvSpPr txBox="1"/>
          <p:nvPr/>
        </p:nvSpPr>
        <p:spPr>
          <a:xfrm>
            <a:off x="85344" y="335845"/>
            <a:ext cx="12192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Le Sénégal, en forme longue la république du Sénégal[7], est un État d'Afrique de l'Ouest bordé à l'ouest par l'Océan Atlantique. Les pays qui lui sont frontaliers sont la Mauritanie au nord, le Mali à l'est, la Guinée au sud-est, la Guinée-Bissau au sud-ouest, et enfin la Gambie, qui est presque entièrement enclavée au sein du territoire sénégalais dans l'embouchure du fleuve Gambie.</a:t>
            </a: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mbarcation, transport, ciel&#10;&#10;Le contenu généré par l’IA peut être incorrect.">
            <a:extLst>
              <a:ext uri="{FF2B5EF4-FFF2-40B4-BE49-F238E27FC236}">
                <a16:creationId xmlns:a16="http://schemas.microsoft.com/office/drawing/2014/main" id="{64E1B9F7-8DEE-5806-F68F-BB9EB4086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848" y="279000"/>
            <a:ext cx="9934303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roue, ciel&#10;&#10;Le contenu généré par l’IA peut être incorrect.">
            <a:extLst>
              <a:ext uri="{FF2B5EF4-FFF2-40B4-BE49-F238E27FC236}">
                <a16:creationId xmlns:a16="http://schemas.microsoft.com/office/drawing/2014/main" id="{2636FC30-2C2D-7130-40AE-F40476E595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1698" y="279000"/>
            <a:ext cx="9413241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érien, Photographie aérienne, herbe, Vue plongeante&#10;&#10;Le contenu généré par l’IA peut être incorrect.">
            <a:extLst>
              <a:ext uri="{FF2B5EF4-FFF2-40B4-BE49-F238E27FC236}">
                <a16:creationId xmlns:a16="http://schemas.microsoft.com/office/drawing/2014/main" id="{9DB2C929-AF7E-9F7E-54C7-1490462E9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428625"/>
            <a:ext cx="11232000" cy="58968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ive&#10;&#10;Le contenu généré par l’IA peut être incorrect.">
            <a:extLst>
              <a:ext uri="{FF2B5EF4-FFF2-40B4-BE49-F238E27FC236}">
                <a16:creationId xmlns:a16="http://schemas.microsoft.com/office/drawing/2014/main" id="{C29D2075-2C52-4419-DC07-4EF6F6C2E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590" y="837000"/>
            <a:ext cx="11042819" cy="5184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9E9A89-DF43-5843-A83A-26DB3A339D56}"/>
              </a:ext>
            </a:extLst>
          </p:cNvPr>
          <p:cNvSpPr txBox="1"/>
          <p:nvPr/>
        </p:nvSpPr>
        <p:spPr>
          <a:xfrm>
            <a:off x="4681728" y="5581276"/>
            <a:ext cx="399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Saint-Louis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able, Relief éolien, Sahara&#10;&#10;Le contenu généré par l’IA peut être incorrect.">
            <a:extLst>
              <a:ext uri="{FF2B5EF4-FFF2-40B4-BE49-F238E27FC236}">
                <a16:creationId xmlns:a16="http://schemas.microsoft.com/office/drawing/2014/main" id="{647DC9F8-DCB7-9980-D087-A1B7A8392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093A8C-C69B-6452-28B8-4B6A61B95B7B}"/>
              </a:ext>
            </a:extLst>
          </p:cNvPr>
          <p:cNvSpPr txBox="1"/>
          <p:nvPr/>
        </p:nvSpPr>
        <p:spPr>
          <a:xfrm>
            <a:off x="4401312" y="6103244"/>
            <a:ext cx="6583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Désert de Lompoul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ge, palmier, Arecales&#10;&#10;Le contenu généré par l’IA peut être incorrect.">
            <a:extLst>
              <a:ext uri="{FF2B5EF4-FFF2-40B4-BE49-F238E27FC236}">
                <a16:creationId xmlns:a16="http://schemas.microsoft.com/office/drawing/2014/main" id="{5C4DE6EF-6D72-E9D3-86F1-7D71ACD8A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E5F9F1-B2D6-9676-DF51-D2E5A4E7988E}"/>
              </a:ext>
            </a:extLst>
          </p:cNvPr>
          <p:cNvSpPr txBox="1"/>
          <p:nvPr/>
        </p:nvSpPr>
        <p:spPr>
          <a:xfrm>
            <a:off x="5376672" y="6117335"/>
            <a:ext cx="2292096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Cap Skirring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AE6990B1-11A3-01FD-9254-3AFD59945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188" y="279000"/>
            <a:ext cx="4914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303391-95D3-8D1D-F4F6-5C25834CBFBE}"/>
              </a:ext>
            </a:extLst>
          </p:cNvPr>
          <p:cNvSpPr txBox="1"/>
          <p:nvPr/>
        </p:nvSpPr>
        <p:spPr>
          <a:xfrm>
            <a:off x="4840224" y="6090534"/>
            <a:ext cx="4376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. Kédougou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Arecales, ciel&#10;&#10;Le contenu généré par l’IA peut être incorrect.">
            <a:extLst>
              <a:ext uri="{FF2B5EF4-FFF2-40B4-BE49-F238E27FC236}">
                <a16:creationId xmlns:a16="http://schemas.microsoft.com/office/drawing/2014/main" id="{DECECD40-3314-E297-D3EA-B58F2B3EA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331" y="279000"/>
            <a:ext cx="9461338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26ABD6-E04F-4732-957F-F717618170F1}"/>
              </a:ext>
            </a:extLst>
          </p:cNvPr>
          <p:cNvSpPr txBox="1"/>
          <p:nvPr/>
        </p:nvSpPr>
        <p:spPr>
          <a:xfrm>
            <a:off x="4474464" y="6055780"/>
            <a:ext cx="6595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 sa capitale, Dakar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embarcation&#10;&#10;Le contenu généré par l’IA peut être incorrect.">
            <a:extLst>
              <a:ext uri="{FF2B5EF4-FFF2-40B4-BE49-F238E27FC236}">
                <a16:creationId xmlns:a16="http://schemas.microsoft.com/office/drawing/2014/main" id="{68098D87-2725-BDA9-CBA3-CA1658E4F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670" y="279000"/>
            <a:ext cx="9512659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D84B70-7195-7146-D655-3CAA16EAE994}"/>
              </a:ext>
            </a:extLst>
          </p:cNvPr>
          <p:cNvSpPr txBox="1"/>
          <p:nvPr/>
        </p:nvSpPr>
        <p:spPr>
          <a:xfrm>
            <a:off x="1339670" y="6055780"/>
            <a:ext cx="2022422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/>
              <a:t>Saint-Louis</a:t>
            </a:r>
          </a:p>
        </p:txBody>
      </p:sp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ce de marché, marché, Nourriture locale, Vente&#10;&#10;Le contenu généré par l’IA peut être incorrect.">
            <a:extLst>
              <a:ext uri="{FF2B5EF4-FFF2-40B4-BE49-F238E27FC236}">
                <a16:creationId xmlns:a16="http://schemas.microsoft.com/office/drawing/2014/main" id="{0DD4F3B4-B741-0F71-8073-3807963A0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0999" y="279000"/>
            <a:ext cx="9450001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FB499A-9AD6-3D73-4998-928665B544BA}"/>
              </a:ext>
            </a:extLst>
          </p:cNvPr>
          <p:cNvSpPr txBox="1"/>
          <p:nvPr/>
        </p:nvSpPr>
        <p:spPr>
          <a:xfrm>
            <a:off x="1370999" y="279000"/>
            <a:ext cx="4315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-marches-hauts-en-couleur</a:t>
            </a:r>
          </a:p>
        </p:txBody>
      </p:sp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ompe, racine&#10;&#10;Le contenu généré par l’IA peut être incorrect.">
            <a:extLst>
              <a:ext uri="{FF2B5EF4-FFF2-40B4-BE49-F238E27FC236}">
                <a16:creationId xmlns:a16="http://schemas.microsoft.com/office/drawing/2014/main" id="{E06C88DA-6B49-6771-6E3F-FCB4CD863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9" y="279000"/>
            <a:ext cx="9445382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95F68C-9658-49A9-BDC1-34837F364092}"/>
              </a:ext>
            </a:extLst>
          </p:cNvPr>
          <p:cNvSpPr txBox="1"/>
          <p:nvPr/>
        </p:nvSpPr>
        <p:spPr>
          <a:xfrm>
            <a:off x="4303776" y="6244596"/>
            <a:ext cx="5803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région de Kédougou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lat, légume, tomate&#10;&#10;Le contenu généré par l’IA peut être incorrect.">
            <a:extLst>
              <a:ext uri="{FF2B5EF4-FFF2-40B4-BE49-F238E27FC236}">
                <a16:creationId xmlns:a16="http://schemas.microsoft.com/office/drawing/2014/main" id="{41E8D012-EB71-4D34-D3FB-FC81D1070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188" y="279000"/>
            <a:ext cx="94454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E434EB-8288-6879-58A1-FA942311C412}"/>
              </a:ext>
            </a:extLst>
          </p:cNvPr>
          <p:cNvSpPr txBox="1"/>
          <p:nvPr/>
        </p:nvSpPr>
        <p:spPr>
          <a:xfrm>
            <a:off x="6766560" y="6117335"/>
            <a:ext cx="4905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plat national du Sénégal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ol, plein air, bâtiment, habits&#10;&#10;Le contenu généré par l’IA peut être incorrect.">
            <a:extLst>
              <a:ext uri="{FF2B5EF4-FFF2-40B4-BE49-F238E27FC236}">
                <a16:creationId xmlns:a16="http://schemas.microsoft.com/office/drawing/2014/main" id="{47535007-FA5C-1095-AAC8-7036C804F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7377" y="279000"/>
            <a:ext cx="8917246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ol&#10;&#10;Le contenu généré par l’IA peut être incorrect.">
            <a:extLst>
              <a:ext uri="{FF2B5EF4-FFF2-40B4-BE49-F238E27FC236}">
                <a16:creationId xmlns:a16="http://schemas.microsoft.com/office/drawing/2014/main" id="{4F18EF9A-B420-A9EB-AEC8-C99CCAC243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88" y="279000"/>
            <a:ext cx="4723424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A7E1B9-6E6F-594C-7C05-270680C4BA1A}"/>
              </a:ext>
            </a:extLst>
          </p:cNvPr>
          <p:cNvSpPr txBox="1"/>
          <p:nvPr/>
        </p:nvSpPr>
        <p:spPr>
          <a:xfrm>
            <a:off x="426720" y="3572256"/>
            <a:ext cx="3011424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Les rues pleines de charmes de l’île aux coquillages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bovin, sol&#10;&#10;Le contenu généré par l’IA peut être incorrect.">
            <a:extLst>
              <a:ext uri="{FF2B5EF4-FFF2-40B4-BE49-F238E27FC236}">
                <a16:creationId xmlns:a16="http://schemas.microsoft.com/office/drawing/2014/main" id="{356B9E21-FAEE-8BD1-93E3-E0624273C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bâtiment, sol&#10;&#10;Le contenu généré par l’IA peut être incorrect.">
            <a:extLst>
              <a:ext uri="{FF2B5EF4-FFF2-40B4-BE49-F238E27FC236}">
                <a16:creationId xmlns:a16="http://schemas.microsoft.com/office/drawing/2014/main" id="{84BCCED2-01FC-3437-4DB8-44C032281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296" y="390144"/>
            <a:ext cx="8400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arbre&#10;&#10;Le contenu généré par l’IA peut être incorrect.">
            <a:extLst>
              <a:ext uri="{FF2B5EF4-FFF2-40B4-BE49-F238E27FC236}">
                <a16:creationId xmlns:a16="http://schemas.microsoft.com/office/drawing/2014/main" id="{226E7BA6-F9D6-7AD5-3FFC-586AFADFA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66700"/>
            <a:ext cx="9525000" cy="63246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paysage&#10;&#10;Le contenu généré par l’IA peut être incorrect.">
            <a:extLst>
              <a:ext uri="{FF2B5EF4-FFF2-40B4-BE49-F238E27FC236}">
                <a16:creationId xmlns:a16="http://schemas.microsoft.com/office/drawing/2014/main" id="{3DD62ED3-03D1-F0BC-B12C-062872B3F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1451" y="279000"/>
            <a:ext cx="9589098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CCA08C-12B8-E385-FB21-694C1F021083}"/>
              </a:ext>
            </a:extLst>
          </p:cNvPr>
          <p:cNvSpPr txBox="1"/>
          <p:nvPr/>
        </p:nvSpPr>
        <p:spPr>
          <a:xfrm>
            <a:off x="2860571" y="5748003"/>
            <a:ext cx="7266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Rebta, aussi appelé Lac Rose, est l'un des sites touristiques les plus visités du pays.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age, eau, ciel&#10;&#10;Le contenu généré par l’IA peut être incorrect.">
            <a:extLst>
              <a:ext uri="{FF2B5EF4-FFF2-40B4-BE49-F238E27FC236}">
                <a16:creationId xmlns:a16="http://schemas.microsoft.com/office/drawing/2014/main" id="{4F922F4E-94D6-F099-ADF7-4D7D5C81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947" y="297000"/>
            <a:ext cx="11126106" cy="6264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BCE65B-30B1-DCDD-B6EE-71E1FCB67FC3}"/>
              </a:ext>
            </a:extLst>
          </p:cNvPr>
          <p:cNvSpPr txBox="1"/>
          <p:nvPr/>
        </p:nvSpPr>
        <p:spPr>
          <a:xfrm>
            <a:off x="2060448" y="5606893"/>
            <a:ext cx="8071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lac Rebta, aussi appelé Lac Rose, est l'un des sites touristiques les plus visités du pays.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transpor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8A323CBF-0145-ECE0-53E2-27ADFDED5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3"/>
            <a:ext cx="9525000" cy="6353175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AF903BA-2A9D-DCDF-EEAD-D8F712F46F5E}"/>
              </a:ext>
            </a:extLst>
          </p:cNvPr>
          <p:cNvSpPr txBox="1"/>
          <p:nvPr/>
        </p:nvSpPr>
        <p:spPr>
          <a:xfrm>
            <a:off x="5023104" y="6166675"/>
            <a:ext cx="6998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Saint-Louis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arbre, habits&#10;&#10;Le contenu généré par l’IA peut être incorrect.">
            <a:extLst>
              <a:ext uri="{FF2B5EF4-FFF2-40B4-BE49-F238E27FC236}">
                <a16:creationId xmlns:a16="http://schemas.microsoft.com/office/drawing/2014/main" id="{03B54238-11E6-54CA-5048-1DEF16EAE0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975" y="279000"/>
            <a:ext cx="11190049" cy="630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BFC051-E99F-EECA-0108-C9A574216C51}"/>
              </a:ext>
            </a:extLst>
          </p:cNvPr>
          <p:cNvSpPr txBox="1"/>
          <p:nvPr/>
        </p:nvSpPr>
        <p:spPr>
          <a:xfrm>
            <a:off x="5071320" y="6140194"/>
            <a:ext cx="498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Casamance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435B6E89-766E-77A6-6802-FA091908F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oiseau aquatique, oiseau, eau&#10;&#10;Le contenu généré par l’IA peut être incorrect.">
            <a:extLst>
              <a:ext uri="{FF2B5EF4-FFF2-40B4-BE49-F238E27FC236}">
                <a16:creationId xmlns:a16="http://schemas.microsoft.com/office/drawing/2014/main" id="{B9634FAA-9E29-8970-8D4A-61AB3F75C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975" y="279000"/>
            <a:ext cx="11190049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0C56BD-BCCD-31C7-B4A3-9711B8E81D5D}"/>
              </a:ext>
            </a:extLst>
          </p:cNvPr>
          <p:cNvSpPr txBox="1"/>
          <p:nvPr/>
        </p:nvSpPr>
        <p:spPr>
          <a:xfrm>
            <a:off x="3169920" y="6096000"/>
            <a:ext cx="5681472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 Le parc national des oiseaux de Djoudj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482B5DEF-F64A-A8DB-0513-5AB5694EB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543CA8-6EDF-CA7C-DB7A-25E3D6C0A508}"/>
              </a:ext>
            </a:extLst>
          </p:cNvPr>
          <p:cNvSpPr txBox="1"/>
          <p:nvPr/>
        </p:nvSpPr>
        <p:spPr>
          <a:xfrm>
            <a:off x="5132832" y="6059424"/>
            <a:ext cx="165811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Kédougou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Le contenu généré par l’IA peut être incorrect.">
            <a:extLst>
              <a:ext uri="{FF2B5EF4-FFF2-40B4-BE49-F238E27FC236}">
                <a16:creationId xmlns:a16="http://schemas.microsoft.com/office/drawing/2014/main" id="{4EFE04A2-A353-84FD-60EC-216D9EE3D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61" y="279000"/>
            <a:ext cx="9445277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ECE308-894C-A90D-A714-2D4E248F2218}"/>
              </a:ext>
            </a:extLst>
          </p:cNvPr>
          <p:cNvSpPr txBox="1"/>
          <p:nvPr/>
        </p:nvSpPr>
        <p:spPr>
          <a:xfrm>
            <a:off x="4194048" y="6117335"/>
            <a:ext cx="408432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cercles mégalithiques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Le contenu généré par l’IA peut être incorrect.">
            <a:extLst>
              <a:ext uri="{FF2B5EF4-FFF2-40B4-BE49-F238E27FC236}">
                <a16:creationId xmlns:a16="http://schemas.microsoft.com/office/drawing/2014/main" id="{E79C6519-7A6B-0515-840F-02EE41B7D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61" y="279000"/>
            <a:ext cx="9445277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A314FA-CE44-C010-0D1F-34451818DDC9}"/>
              </a:ext>
            </a:extLst>
          </p:cNvPr>
          <p:cNvSpPr txBox="1"/>
          <p:nvPr/>
        </p:nvSpPr>
        <p:spPr>
          <a:xfrm>
            <a:off x="4998720" y="6117335"/>
            <a:ext cx="1901952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 Carabane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plage, ciel&#10;&#10;Le contenu généré par l’IA peut être incorrect.">
            <a:extLst>
              <a:ext uri="{FF2B5EF4-FFF2-40B4-BE49-F238E27FC236}">
                <a16:creationId xmlns:a16="http://schemas.microsoft.com/office/drawing/2014/main" id="{762B072E-33BE-A83E-5F9C-D0D59462E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75" y="279000"/>
            <a:ext cx="10621049" cy="6300000"/>
          </a:xfrm>
          <a:prstGeom prst="rect">
            <a:avLst/>
          </a:prstGeom>
          <a:ln w="38100" cap="sq">
            <a:solidFill>
              <a:srgbClr val="C000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136A6DF-E0D0-E89B-CC99-EB7CF899C761}"/>
              </a:ext>
            </a:extLst>
          </p:cNvPr>
          <p:cNvSpPr txBox="1"/>
          <p:nvPr/>
        </p:nvSpPr>
        <p:spPr>
          <a:xfrm>
            <a:off x="4730496" y="5994225"/>
            <a:ext cx="5839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Plage De Dakar</a:t>
            </a:r>
          </a:p>
        </p:txBody>
      </p:sp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bébé, fleur&#10;&#10;Le contenu généré par l’IA peut être incorrect.">
            <a:extLst>
              <a:ext uri="{FF2B5EF4-FFF2-40B4-BE49-F238E27FC236}">
                <a16:creationId xmlns:a16="http://schemas.microsoft.com/office/drawing/2014/main" id="{6E8DDBBA-42C7-B584-FC4E-ECC570EAC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3019425"/>
          </a:xfrm>
          <a:prstGeom prst="rect">
            <a:avLst/>
          </a:prstGeom>
        </p:spPr>
      </p:pic>
      <p:pic>
        <p:nvPicPr>
          <p:cNvPr id="5" name="Image 4" descr="Une image contenant Visage humain, habits, personne, fleur&#10;&#10;Le contenu généré par l’IA peut être incorrect.">
            <a:extLst>
              <a:ext uri="{FF2B5EF4-FFF2-40B4-BE49-F238E27FC236}">
                <a16:creationId xmlns:a16="http://schemas.microsoft.com/office/drawing/2014/main" id="{945F73A0-0963-DD39-B7FE-D5B7E3FFAE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1906" y="-1"/>
            <a:ext cx="3714750" cy="301942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51CDF22-099D-E8F7-9699-4EDC80BD2B61}"/>
              </a:ext>
            </a:extLst>
          </p:cNvPr>
          <p:cNvSpPr txBox="1"/>
          <p:nvPr/>
        </p:nvSpPr>
        <p:spPr>
          <a:xfrm>
            <a:off x="3523488" y="432493"/>
            <a:ext cx="46489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Lorient Vous A Proposé</a:t>
            </a:r>
          </a:p>
          <a:p>
            <a:r>
              <a:rPr lang="fr-FR" sz="3200" b="1" dirty="0">
                <a:solidFill>
                  <a:srgbClr val="FFC000"/>
                </a:solidFill>
              </a:rPr>
              <a:t>   Le Sénégal – Afrique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DC92785-0723-231F-E184-4D9A1D8B36D0}"/>
              </a:ext>
            </a:extLst>
          </p:cNvPr>
          <p:cNvSpPr txBox="1"/>
          <p:nvPr/>
        </p:nvSpPr>
        <p:spPr>
          <a:xfrm>
            <a:off x="3169920" y="2198883"/>
            <a:ext cx="664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E6164B1-9FBF-E0E0-4767-6C4CCD230204}"/>
              </a:ext>
            </a:extLst>
          </p:cNvPr>
          <p:cNvSpPr txBox="1"/>
          <p:nvPr/>
        </p:nvSpPr>
        <p:spPr>
          <a:xfrm>
            <a:off x="5193792" y="3102400"/>
            <a:ext cx="5758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honeycomb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196</Words>
  <Application>Microsoft Office PowerPoint</Application>
  <PresentationFormat>Grand écran</PresentationFormat>
  <Paragraphs>27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2025-12-12T13:49:45Z</dcterms:created>
  <dcterms:modified xsi:type="dcterms:W3CDTF">2026-01-04T10:20:10Z</dcterms:modified>
</cp:coreProperties>
</file>