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61" r:id="rId3"/>
    <p:sldId id="258" r:id="rId4"/>
    <p:sldId id="264" r:id="rId5"/>
    <p:sldId id="262" r:id="rId6"/>
    <p:sldId id="259" r:id="rId7"/>
    <p:sldId id="260" r:id="rId8"/>
    <p:sldId id="265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WliYXj4Je1l8TpQWaX5Aw==" hashData="LmbeGG38kZR1vsiyFpJKCfW0ZoLTNM89oR3DfwupWdlG7UpZ4FCjvRTXCFvT435Q+HPMFLfd9Ba8HzKJFEnq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DD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 cstate="email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83586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172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 cstate="email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2908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662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99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042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76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fr-FR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88979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88097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16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7921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7A17EE-F8C4-4EB5-BD5B-DC10E2E62272}" type="datetimeFigureOut">
              <a:rPr lang="fr-FR" smtClean="0"/>
              <a:t>18/12/2025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C0A066A-341F-4001-B537-18D469221A35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3069146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1085" y="393036"/>
            <a:ext cx="11456239" cy="609217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485" y="4793119"/>
            <a:ext cx="1298448" cy="1444752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03" y="827962"/>
            <a:ext cx="2924175" cy="2667000"/>
          </a:xfrm>
          <a:prstGeom prst="rect">
            <a:avLst/>
          </a:prstGeom>
        </p:spPr>
      </p:pic>
      <p:pic>
        <p:nvPicPr>
          <p:cNvPr id="5" name="Image 4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0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04404" y="19437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65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000">
        <p14:doors dir="ver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832764" y="2493648"/>
            <a:ext cx="47244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L’Orgueil</a:t>
            </a:r>
            <a:r>
              <a:rPr lang="fr-FR" dirty="0">
                <a:latin typeface="Algerian" panose="04020705040A02060702" pitchFamily="82" charset="0"/>
              </a:rPr>
              <a:t> </a:t>
            </a:r>
            <a:endParaRPr lang="fr-FR" dirty="0" smtClean="0">
              <a:latin typeface="Algerian" panose="04020705040A02060702" pitchFamily="82" charset="0"/>
            </a:endParaRPr>
          </a:p>
          <a:p>
            <a:r>
              <a:rPr lang="fr-FR" dirty="0" smtClean="0">
                <a:latin typeface="Algerian" panose="04020705040A02060702" pitchFamily="82" charset="0"/>
              </a:rPr>
              <a:t>se </a:t>
            </a:r>
            <a:r>
              <a:rPr lang="fr-FR" dirty="0">
                <a:latin typeface="Algerian" panose="04020705040A02060702" pitchFamily="82" charset="0"/>
              </a:rPr>
              <a:t>dresse plus haut que les autres.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Il parle fort</a:t>
            </a:r>
          </a:p>
          <a:p>
            <a:r>
              <a:rPr lang="fr-FR" dirty="0">
                <a:latin typeface="Algerian" panose="04020705040A02060702" pitchFamily="82" charset="0"/>
              </a:rPr>
              <a:t>et n’écoute plus.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À force de se croire au sommet,</a:t>
            </a:r>
          </a:p>
          <a:p>
            <a:r>
              <a:rPr lang="fr-FR" dirty="0">
                <a:latin typeface="Algerian" panose="04020705040A02060702" pitchFamily="82" charset="0"/>
              </a:rPr>
              <a:t>il finit seul.</a:t>
            </a:r>
          </a:p>
          <a:p>
            <a:pPr>
              <a:spcAft>
                <a:spcPts val="0"/>
              </a:spcAft>
            </a:pPr>
            <a:endParaRPr lang="fr-FR" dirty="0">
              <a:latin typeface="Algerian" panose="04020705040A02060702" pitchFamily="82" charset="0"/>
              <a:ea typeface="Calibri" panose="020F0502020204030204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40" l="3371" r="949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1658" y="369917"/>
            <a:ext cx="4356000" cy="596438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51444" y="6149633"/>
            <a:ext cx="11128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lgerian" panose="04020705040A02060702" pitchFamily="82" charset="0"/>
                <a:ea typeface="Times New Roman" panose="02020603050405020304" pitchFamily="18" charset="0"/>
              </a:rPr>
              <a:t>Orgueil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49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18910" y="2382765"/>
            <a:ext cx="551133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</a:rPr>
              <a:t>L’Avarice</a:t>
            </a:r>
            <a:r>
              <a:rPr lang="fr-FR" dirty="0" smtClean="0">
                <a:latin typeface="Algerian" panose="04020705040A02060702" pitchFamily="82" charset="0"/>
                <a:ea typeface="Times New Roman" panose="02020603050405020304" pitchFamily="18" charset="0"/>
              </a:rPr>
              <a:t>,</a:t>
            </a:r>
          </a:p>
          <a:p>
            <a:r>
              <a:rPr lang="fr-FR" dirty="0">
                <a:latin typeface="Algerian" panose="04020705040A02060702" pitchFamily="82" charset="0"/>
              </a:rPr>
              <a:t>serre les poings.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  <a:endParaRPr lang="fr-FR" dirty="0" smtClean="0">
              <a:latin typeface="Algerian" panose="04020705040A02060702" pitchFamily="82" charset="0"/>
            </a:endParaRPr>
          </a:p>
          <a:p>
            <a:r>
              <a:rPr lang="fr-FR" dirty="0" smtClean="0">
                <a:latin typeface="Algerian" panose="04020705040A02060702" pitchFamily="82" charset="0"/>
              </a:rPr>
              <a:t>Elle </a:t>
            </a:r>
            <a:r>
              <a:rPr lang="fr-FR" dirty="0">
                <a:latin typeface="Algerian" panose="04020705040A02060702" pitchFamily="82" charset="0"/>
              </a:rPr>
              <a:t>garde,</a:t>
            </a:r>
          </a:p>
          <a:p>
            <a:r>
              <a:rPr lang="fr-FR" dirty="0">
                <a:latin typeface="Algerian" panose="04020705040A02060702" pitchFamily="82" charset="0"/>
              </a:rPr>
              <a:t>accumule,</a:t>
            </a:r>
          </a:p>
          <a:p>
            <a:r>
              <a:rPr lang="fr-FR" dirty="0">
                <a:latin typeface="Algerian" panose="04020705040A02060702" pitchFamily="82" charset="0"/>
              </a:rPr>
              <a:t>retient.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De peur de manquer,</a:t>
            </a:r>
          </a:p>
          <a:p>
            <a:r>
              <a:rPr lang="fr-FR" dirty="0">
                <a:latin typeface="Algerian" panose="04020705040A02060702" pitchFamily="82" charset="0"/>
              </a:rPr>
              <a:t>elle s’appauvrit elle-même.</a:t>
            </a:r>
          </a:p>
          <a:p>
            <a:pPr>
              <a:spcAft>
                <a:spcPts val="0"/>
              </a:spcAft>
            </a:pP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fr-FR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18" b="96949" l="2491" r="9889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8598" y="376441"/>
            <a:ext cx="4449409" cy="604692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027244" y="6054035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lgerian" panose="04020705040A02060702" pitchFamily="82" charset="0"/>
              </a:rPr>
              <a:t>Avarice</a:t>
            </a:r>
          </a:p>
        </p:txBody>
      </p:sp>
    </p:spTree>
    <p:extLst>
      <p:ext uri="{BB962C8B-B14F-4D97-AF65-F5344CB8AC3E}">
        <p14:creationId xmlns:p14="http://schemas.microsoft.com/office/powerpoint/2010/main" val="4109617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394">
        <p14:doors dir="vert"/>
      </p:transition>
    </mc:Choice>
    <mc:Fallback>
      <p:transition spd="slow" advTm="83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23957" y="2646678"/>
            <a:ext cx="504028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</a:rPr>
              <a:t>L’Envie,</a:t>
            </a:r>
          </a:p>
          <a:p>
            <a:r>
              <a:rPr lang="fr-FR" dirty="0">
                <a:latin typeface="Algerian" panose="04020705040A02060702" pitchFamily="82" charset="0"/>
              </a:rPr>
              <a:t>regarde ailleurs.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Elle compare,</a:t>
            </a:r>
          </a:p>
          <a:p>
            <a:r>
              <a:rPr lang="fr-FR" dirty="0">
                <a:latin typeface="Algerian" panose="04020705040A02060702" pitchFamily="82" charset="0"/>
              </a:rPr>
              <a:t>mesure,</a:t>
            </a:r>
          </a:p>
          <a:p>
            <a:r>
              <a:rPr lang="fr-FR" dirty="0">
                <a:latin typeface="Algerian" panose="04020705040A02060702" pitchFamily="82" charset="0"/>
              </a:rPr>
              <a:t>se ronge.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Elle ne veut pas ce qu’elle a,</a:t>
            </a:r>
          </a:p>
          <a:p>
            <a:r>
              <a:rPr lang="fr-FR" dirty="0">
                <a:latin typeface="Algerian" panose="04020705040A02060702" pitchFamily="82" charset="0"/>
              </a:rPr>
              <a:t>seulement ce que l’autre possède.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94" b="98578" l="3098" r="9714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0971" y="371650"/>
            <a:ext cx="4704732" cy="587952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31204" y="6066505"/>
            <a:ext cx="824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lgerian" panose="04020705040A02060702" pitchFamily="82" charset="0"/>
              </a:rPr>
              <a:t>Envie</a:t>
            </a:r>
          </a:p>
        </p:txBody>
      </p:sp>
    </p:spTree>
    <p:extLst>
      <p:ext uri="{BB962C8B-B14F-4D97-AF65-F5344CB8AC3E}">
        <p14:creationId xmlns:p14="http://schemas.microsoft.com/office/powerpoint/2010/main" val="222863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722">
        <p14:doors dir="vert"/>
      </p:transition>
    </mc:Choice>
    <mc:Fallback>
      <p:transition spd="slow" advTm="87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23708" y="2778959"/>
            <a:ext cx="44916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</a:rPr>
              <a:t>La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</a:rPr>
              <a:t>Colère</a:t>
            </a:r>
            <a:r>
              <a:rPr lang="fr-FR" dirty="0" smtClean="0">
                <a:latin typeface="Algerian" panose="04020705040A02060702" pitchFamily="82" charset="0"/>
                <a:ea typeface="Times New Roman" panose="02020603050405020304" pitchFamily="18" charset="0"/>
              </a:rPr>
              <a:t>,</a:t>
            </a:r>
          </a:p>
          <a:p>
            <a:r>
              <a:rPr lang="fr-FR" dirty="0">
                <a:latin typeface="Algerian" panose="04020705040A02060702" pitchFamily="82" charset="0"/>
              </a:rPr>
              <a:t>brûle vite.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Elle parle avant de penser,</a:t>
            </a:r>
          </a:p>
          <a:p>
            <a:r>
              <a:rPr lang="fr-FR" dirty="0">
                <a:latin typeface="Algerian" panose="04020705040A02060702" pitchFamily="82" charset="0"/>
              </a:rPr>
              <a:t>frappe avant de comprendre.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Quand le feu retombe,</a:t>
            </a:r>
          </a:p>
          <a:p>
            <a:r>
              <a:rPr lang="fr-FR" dirty="0">
                <a:latin typeface="Algerian" panose="04020705040A02060702" pitchFamily="82" charset="0"/>
              </a:rPr>
              <a:t>il ne reste que des cendres</a:t>
            </a:r>
            <a:endParaRPr lang="fr-FR" dirty="0">
              <a:latin typeface="Algerian" panose="04020705040A02060702" pitchFamily="82" charset="0"/>
              <a:ea typeface="Calibri" panose="020F0502020204030204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30" b="98566" l="1534" r="9739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2796" y="382383"/>
            <a:ext cx="4247393" cy="5918664"/>
          </a:xfrm>
          <a:prstGeom prst="rect">
            <a:avLst/>
          </a:prstGeom>
          <a:effectLst>
            <a:glow rad="127000">
              <a:srgbClr val="F7DDAC"/>
            </a:glow>
          </a:effectLst>
        </p:spPr>
      </p:pic>
      <p:sp>
        <p:nvSpPr>
          <p:cNvPr id="6" name="Rectangle 5"/>
          <p:cNvSpPr/>
          <p:nvPr/>
        </p:nvSpPr>
        <p:spPr>
          <a:xfrm>
            <a:off x="1994172" y="6116381"/>
            <a:ext cx="10246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lgerian" panose="04020705040A02060702" pitchFamily="82" charset="0"/>
              </a:rPr>
              <a:t>Colère</a:t>
            </a:r>
          </a:p>
        </p:txBody>
      </p:sp>
    </p:spTree>
    <p:extLst>
      <p:ext uri="{BB962C8B-B14F-4D97-AF65-F5344CB8AC3E}">
        <p14:creationId xmlns:p14="http://schemas.microsoft.com/office/powerpoint/2010/main" val="1019336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865">
        <p14:doors dir="vert"/>
      </p:transition>
    </mc:Choice>
    <mc:Fallback>
      <p:transition spd="slow" advTm="98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49819" y="2754021"/>
            <a:ext cx="55214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</a:rPr>
              <a:t>La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</a:rPr>
              <a:t>Luxure</a:t>
            </a:r>
            <a:r>
              <a:rPr lang="fr-FR" dirty="0" smtClean="0">
                <a:latin typeface="Algerian" panose="04020705040A02060702" pitchFamily="82" charset="0"/>
                <a:ea typeface="Times New Roman" panose="02020603050405020304" pitchFamily="18" charset="0"/>
              </a:rPr>
              <a:t>,</a:t>
            </a:r>
          </a:p>
          <a:p>
            <a:r>
              <a:rPr lang="fr-FR" dirty="0">
                <a:latin typeface="Algerian" panose="04020705040A02060702" pitchFamily="82" charset="0"/>
              </a:rPr>
              <a:t>confond désir et besoin.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Elle cherche le corps</a:t>
            </a:r>
          </a:p>
          <a:p>
            <a:r>
              <a:rPr lang="fr-FR" dirty="0">
                <a:latin typeface="Algerian" panose="04020705040A02060702" pitchFamily="82" charset="0"/>
              </a:rPr>
              <a:t>sans voir l’âme.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Elle promet l’intensité,</a:t>
            </a:r>
          </a:p>
          <a:p>
            <a:r>
              <a:rPr lang="fr-FR" dirty="0">
                <a:latin typeface="Algerian" panose="04020705040A02060702" pitchFamily="82" charset="0"/>
              </a:rPr>
              <a:t>mais oublie la profondeur.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09" b="98369" l="2752" r="963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2067" y="357448"/>
            <a:ext cx="4542442" cy="5893724"/>
          </a:xfrm>
          <a:prstGeom prst="rect">
            <a:avLst/>
          </a:prstGeom>
          <a:effectLst>
            <a:glow rad="127000">
              <a:srgbClr val="F7DDAC"/>
            </a:glow>
          </a:effectLst>
        </p:spPr>
      </p:pic>
      <p:sp>
        <p:nvSpPr>
          <p:cNvPr id="6" name="Rectangle 5"/>
          <p:cNvSpPr/>
          <p:nvPr/>
        </p:nvSpPr>
        <p:spPr>
          <a:xfrm>
            <a:off x="2042756" y="6137163"/>
            <a:ext cx="10406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lgerian" panose="04020705040A02060702" pitchFamily="82" charset="0"/>
              </a:rPr>
              <a:t>Luxure</a:t>
            </a:r>
          </a:p>
        </p:txBody>
      </p:sp>
    </p:spTree>
    <p:extLst>
      <p:ext uri="{BB962C8B-B14F-4D97-AF65-F5344CB8AC3E}">
        <p14:creationId xmlns:p14="http://schemas.microsoft.com/office/powerpoint/2010/main" val="173038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852">
        <p14:doors dir="vert"/>
      </p:transition>
    </mc:Choice>
    <mc:Fallback>
      <p:transition spd="slow" advTm="88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202588" y="5998217"/>
            <a:ext cx="187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Algerian" panose="04020705040A02060702" pitchFamily="82" charset="0"/>
              </a:rPr>
              <a:t>Gourmandise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6184900" y="2460536"/>
            <a:ext cx="504613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</a:rPr>
              <a:t>La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</a:rPr>
              <a:t>Gourmandise</a:t>
            </a:r>
            <a:r>
              <a:rPr lang="fr-FR" dirty="0" smtClean="0">
                <a:latin typeface="Algerian" panose="04020705040A02060702" pitchFamily="82" charset="0"/>
                <a:ea typeface="Times New Roman" panose="02020603050405020304" pitchFamily="18" charset="0"/>
              </a:rPr>
              <a:t>,</a:t>
            </a:r>
          </a:p>
          <a:p>
            <a:r>
              <a:rPr lang="fr-FR" dirty="0">
                <a:latin typeface="Algerian" panose="04020705040A02060702" pitchFamily="82" charset="0"/>
              </a:rPr>
              <a:t>ne connaît pas la mesure.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Elle veut plus,</a:t>
            </a:r>
          </a:p>
          <a:p>
            <a:r>
              <a:rPr lang="fr-FR" dirty="0">
                <a:latin typeface="Algerian" panose="04020705040A02060702" pitchFamily="82" charset="0"/>
              </a:rPr>
              <a:t>encore,</a:t>
            </a:r>
          </a:p>
          <a:p>
            <a:r>
              <a:rPr lang="fr-FR" dirty="0">
                <a:latin typeface="Algerian" panose="04020705040A02060702" pitchFamily="82" charset="0"/>
              </a:rPr>
              <a:t>toujours.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À force de remplir le vide,</a:t>
            </a:r>
          </a:p>
          <a:p>
            <a:r>
              <a:rPr lang="fr-FR" dirty="0">
                <a:latin typeface="Algerian" panose="04020705040A02060702" pitchFamily="82" charset="0"/>
              </a:rPr>
              <a:t>elle l’agrandit.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93" b="98388" l="2311" r="957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0776" y="390698"/>
            <a:ext cx="4945995" cy="597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59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354">
        <p14:doors dir="vert"/>
      </p:transition>
    </mc:Choice>
    <mc:Fallback>
      <p:transition spd="slow" advTm="83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702301" y="2690336"/>
            <a:ext cx="5384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</a:rPr>
              <a:t>La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</a:rPr>
              <a:t>Paresse</a:t>
            </a:r>
            <a:r>
              <a:rPr lang="fr-FR" dirty="0" smtClean="0">
                <a:latin typeface="Algerian" panose="04020705040A02060702" pitchFamily="82" charset="0"/>
                <a:ea typeface="Times New Roman" panose="02020603050405020304" pitchFamily="18" charset="0"/>
              </a:rPr>
              <a:t>,</a:t>
            </a:r>
          </a:p>
          <a:p>
            <a:r>
              <a:rPr lang="fr-FR" dirty="0">
                <a:latin typeface="Algerian" panose="04020705040A02060702" pitchFamily="82" charset="0"/>
              </a:rPr>
              <a:t>s’étire dans le temps.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Elle laisse passer le présent</a:t>
            </a:r>
          </a:p>
          <a:p>
            <a:r>
              <a:rPr lang="fr-FR" dirty="0">
                <a:latin typeface="Algerian" panose="04020705040A02060702" pitchFamily="82" charset="0"/>
              </a:rPr>
              <a:t>pendant que les heures glissent.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En fuyant l’effort et la peur,</a:t>
            </a:r>
          </a:p>
          <a:p>
            <a:r>
              <a:rPr lang="fr-FR" dirty="0">
                <a:latin typeface="Algerian" panose="04020705040A02060702" pitchFamily="82" charset="0"/>
              </a:rPr>
              <a:t>elle remet la vie à demain.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55" b="97697" l="6584" r="931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3576" y="396641"/>
            <a:ext cx="4925005" cy="587115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22806" y="6020786"/>
            <a:ext cx="1186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lgerian" panose="04020705040A02060702" pitchFamily="82" charset="0"/>
                <a:ea typeface="Times New Roman" panose="02020603050405020304" pitchFamily="18" charset="0"/>
              </a:rPr>
              <a:t>Paresse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51836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277">
        <p14:doors dir="vert"/>
      </p:transition>
    </mc:Choice>
    <mc:Fallback>
      <p:transition spd="slow" advTm="82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77388" y="2124133"/>
            <a:ext cx="70246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>
                <a:latin typeface="Algerian" panose="04020705040A02060702" pitchFamily="82" charset="0"/>
                <a:ea typeface="Times New Roman" panose="02020603050405020304" pitchFamily="18" charset="0"/>
              </a:rPr>
              <a:t>Sept travers</a:t>
            </a:r>
            <a:r>
              <a:rPr lang="fr-FR" dirty="0"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endParaRPr lang="fr-FR" dirty="0" smtClean="0">
              <a:latin typeface="Algerian" panose="04020705040A02060702" pitchFamily="82" charset="0"/>
              <a:ea typeface="Times New Roman" panose="02020603050405020304" pitchFamily="18" charset="0"/>
            </a:endParaRPr>
          </a:p>
          <a:p>
            <a:r>
              <a:rPr lang="fr-FR" dirty="0">
                <a:latin typeface="Algerian" panose="04020705040A02060702" pitchFamily="82" charset="0"/>
              </a:rPr>
              <a:t>Rien de surnaturel.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Juste l’humain</a:t>
            </a:r>
          </a:p>
          <a:p>
            <a:r>
              <a:rPr lang="fr-FR" dirty="0">
                <a:latin typeface="Algerian" panose="04020705040A02060702" pitchFamily="82" charset="0"/>
              </a:rPr>
              <a:t>face à lui-même.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Ces péchés ne condamnent pas.</a:t>
            </a:r>
          </a:p>
          <a:p>
            <a:r>
              <a:rPr lang="fr-FR" dirty="0">
                <a:latin typeface="Algerian" panose="04020705040A02060702" pitchFamily="82" charset="0"/>
              </a:rPr>
              <a:t>Ils révèlent.</a:t>
            </a:r>
          </a:p>
          <a:p>
            <a:r>
              <a:rPr lang="fr-FR" dirty="0">
                <a:latin typeface="Algerian" panose="04020705040A02060702" pitchFamily="82" charset="0"/>
              </a:rPr>
              <a:t> </a:t>
            </a:r>
          </a:p>
          <a:p>
            <a:r>
              <a:rPr lang="fr-FR" dirty="0">
                <a:latin typeface="Algerian" panose="04020705040A02060702" pitchFamily="82" charset="0"/>
              </a:rPr>
              <a:t>Les reconnaître,</a:t>
            </a:r>
          </a:p>
          <a:p>
            <a:r>
              <a:rPr lang="fr-FR" dirty="0">
                <a:latin typeface="Algerian" panose="04020705040A02060702" pitchFamily="82" charset="0"/>
              </a:rPr>
              <a:t>c’est déjà avancer.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027" y="4784806"/>
            <a:ext cx="1298448" cy="14447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388" y="414684"/>
            <a:ext cx="2700000" cy="153049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064030" y="5860226"/>
            <a:ext cx="4081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Images du NET: Texte de SAM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968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305">
        <p14:doors dir="vert"/>
      </p:transition>
    </mc:Choice>
    <mc:Fallback>
      <p:transition spd="slow" advTm="83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556</TotalTime>
  <Words>251</Words>
  <Application>Microsoft Office PowerPoint</Application>
  <PresentationFormat>Grand écran</PresentationFormat>
  <Paragraphs>79</Paragraphs>
  <Slides>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Algerian</vt:lpstr>
      <vt:lpstr>Calibri</vt:lpstr>
      <vt:lpstr>Garamond</vt:lpstr>
      <vt:lpstr>Times New Roman</vt:lpstr>
      <vt:lpstr>Savon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20</cp:revision>
  <dcterms:created xsi:type="dcterms:W3CDTF">2025-12-14T20:01:47Z</dcterms:created>
  <dcterms:modified xsi:type="dcterms:W3CDTF">2025-12-18T08:59:15Z</dcterms:modified>
</cp:coreProperties>
</file>