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sldIdLst>
    <p:sldId id="27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WuFHYQEmQ/wg05NPT0lsg==" hashData="mgJZMWudF0l8wXQoRmn6+uxJNg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00FF"/>
    <a:srgbClr val="FFCCFF"/>
    <a:srgbClr val="E7E2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57" d="100"/>
          <a:sy n="57" d="100"/>
        </p:scale>
        <p:origin x="1056"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lvl1pPr>
              <a:defRPr/>
            </a:lvl1pPr>
          </a:lstStyle>
          <a:p>
            <a:pPr>
              <a:defRPr/>
            </a:pPr>
            <a:fld id="{8225954F-E771-4F3D-BFC6-F77641B568B0}" type="datetimeFigureOut">
              <a:rPr lang="fr-CA"/>
              <a:pPr>
                <a:defRPr/>
              </a:pPr>
              <a:t>2025-12-19</a:t>
            </a:fld>
            <a:endParaRPr lang="fr-CA"/>
          </a:p>
        </p:txBody>
      </p:sp>
      <p:sp>
        <p:nvSpPr>
          <p:cNvPr id="5" name="Footer Placeholder 4"/>
          <p:cNvSpPr>
            <a:spLocks noGrp="1"/>
          </p:cNvSpPr>
          <p:nvPr>
            <p:ph type="ftr" sz="quarter" idx="11"/>
          </p:nvPr>
        </p:nvSpPr>
        <p:spPr/>
        <p:txBody>
          <a:bodyPr/>
          <a:lstStyle>
            <a:lvl1pPr>
              <a:defRPr/>
            </a:lvl1pPr>
          </a:lstStyle>
          <a:p>
            <a:pPr>
              <a:defRPr/>
            </a:pPr>
            <a:endParaRPr lang="fr-CA"/>
          </a:p>
        </p:txBody>
      </p:sp>
      <p:sp>
        <p:nvSpPr>
          <p:cNvPr id="6" name="Slide Number Placeholder 5"/>
          <p:cNvSpPr>
            <a:spLocks noGrp="1"/>
          </p:cNvSpPr>
          <p:nvPr>
            <p:ph type="sldNum" sz="quarter" idx="12"/>
          </p:nvPr>
        </p:nvSpPr>
        <p:spPr/>
        <p:txBody>
          <a:bodyPr/>
          <a:lstStyle>
            <a:lvl1pPr>
              <a:defRPr/>
            </a:lvl1pPr>
          </a:lstStyle>
          <a:p>
            <a:pPr>
              <a:defRPr/>
            </a:pPr>
            <a:fld id="{F99FB782-0ADB-4E87-A6D0-9F8D48AAFE48}" type="slidenum">
              <a:rPr lang="fr-CA"/>
              <a:pPr>
                <a:defRPr/>
              </a:pPr>
              <a:t>‹N°›</a:t>
            </a:fld>
            <a:endParaRPr lang="fr-CA"/>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lvl1pPr>
              <a:defRPr/>
            </a:lvl1pPr>
          </a:lstStyle>
          <a:p>
            <a:pPr>
              <a:defRPr/>
            </a:pPr>
            <a:fld id="{59B1F29C-5561-4161-9F4C-E01775C2DDDA}" type="datetimeFigureOut">
              <a:rPr lang="fr-CA"/>
              <a:pPr>
                <a:defRPr/>
              </a:pPr>
              <a:t>2025-12-19</a:t>
            </a:fld>
            <a:endParaRPr lang="fr-CA"/>
          </a:p>
        </p:txBody>
      </p:sp>
      <p:sp>
        <p:nvSpPr>
          <p:cNvPr id="5" name="Footer Placeholder 4"/>
          <p:cNvSpPr>
            <a:spLocks noGrp="1"/>
          </p:cNvSpPr>
          <p:nvPr>
            <p:ph type="ftr" sz="quarter" idx="11"/>
          </p:nvPr>
        </p:nvSpPr>
        <p:spPr/>
        <p:txBody>
          <a:bodyPr/>
          <a:lstStyle>
            <a:lvl1pPr>
              <a:defRPr/>
            </a:lvl1pPr>
          </a:lstStyle>
          <a:p>
            <a:pPr>
              <a:defRPr/>
            </a:pPr>
            <a:endParaRPr lang="fr-CA"/>
          </a:p>
        </p:txBody>
      </p:sp>
      <p:sp>
        <p:nvSpPr>
          <p:cNvPr id="6" name="Slide Number Placeholder 5"/>
          <p:cNvSpPr>
            <a:spLocks noGrp="1"/>
          </p:cNvSpPr>
          <p:nvPr>
            <p:ph type="sldNum" sz="quarter" idx="12"/>
          </p:nvPr>
        </p:nvSpPr>
        <p:spPr/>
        <p:txBody>
          <a:bodyPr/>
          <a:lstStyle>
            <a:lvl1pPr>
              <a:defRPr/>
            </a:lvl1pPr>
          </a:lstStyle>
          <a:p>
            <a:pPr>
              <a:defRPr/>
            </a:pPr>
            <a:fld id="{598654CA-42F5-4725-943C-58AA45BDEF62}" type="slidenum">
              <a:rPr lang="fr-CA"/>
              <a:pPr>
                <a:defRPr/>
              </a:pPr>
              <a:t>‹N°›</a:t>
            </a:fld>
            <a:endParaRPr lang="fr-CA"/>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lvl1pPr>
              <a:defRPr/>
            </a:lvl1pPr>
          </a:lstStyle>
          <a:p>
            <a:pPr>
              <a:defRPr/>
            </a:pPr>
            <a:fld id="{6A58A8F9-9246-4A7E-A39A-AB852DB7A3B6}" type="datetimeFigureOut">
              <a:rPr lang="fr-CA"/>
              <a:pPr>
                <a:defRPr/>
              </a:pPr>
              <a:t>2025-12-19</a:t>
            </a:fld>
            <a:endParaRPr lang="fr-CA"/>
          </a:p>
        </p:txBody>
      </p:sp>
      <p:sp>
        <p:nvSpPr>
          <p:cNvPr id="5" name="Footer Placeholder 4"/>
          <p:cNvSpPr>
            <a:spLocks noGrp="1"/>
          </p:cNvSpPr>
          <p:nvPr>
            <p:ph type="ftr" sz="quarter" idx="11"/>
          </p:nvPr>
        </p:nvSpPr>
        <p:spPr/>
        <p:txBody>
          <a:bodyPr/>
          <a:lstStyle>
            <a:lvl1pPr>
              <a:defRPr/>
            </a:lvl1pPr>
          </a:lstStyle>
          <a:p>
            <a:pPr>
              <a:defRPr/>
            </a:pPr>
            <a:endParaRPr lang="fr-CA"/>
          </a:p>
        </p:txBody>
      </p:sp>
      <p:sp>
        <p:nvSpPr>
          <p:cNvPr id="6" name="Slide Number Placeholder 5"/>
          <p:cNvSpPr>
            <a:spLocks noGrp="1"/>
          </p:cNvSpPr>
          <p:nvPr>
            <p:ph type="sldNum" sz="quarter" idx="12"/>
          </p:nvPr>
        </p:nvSpPr>
        <p:spPr/>
        <p:txBody>
          <a:bodyPr/>
          <a:lstStyle>
            <a:lvl1pPr>
              <a:defRPr/>
            </a:lvl1pPr>
          </a:lstStyle>
          <a:p>
            <a:pPr>
              <a:defRPr/>
            </a:pPr>
            <a:fld id="{91ADA03F-BDEF-4AE1-8D83-D77DCCE8DC5B}" type="slidenum">
              <a:rPr lang="fr-CA"/>
              <a:pPr>
                <a:defRPr/>
              </a:pPr>
              <a:t>‹N°›</a:t>
            </a:fld>
            <a:endParaRPr lang="fr-CA"/>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3"/>
          <p:cNvSpPr>
            <a:spLocks noGrp="1"/>
          </p:cNvSpPr>
          <p:nvPr>
            <p:ph type="dt" sz="half" idx="10"/>
          </p:nvPr>
        </p:nvSpPr>
        <p:spPr/>
        <p:txBody>
          <a:bodyPr/>
          <a:lstStyle>
            <a:lvl1pPr>
              <a:defRPr/>
            </a:lvl1pPr>
          </a:lstStyle>
          <a:p>
            <a:pPr>
              <a:defRPr/>
            </a:pPr>
            <a:fld id="{6861CD2E-5F36-446A-BBAE-8C797D8ACA8D}" type="datetimeFigureOut">
              <a:rPr lang="fr-CA"/>
              <a:pPr>
                <a:defRPr/>
              </a:pPr>
              <a:t>2025-12-19</a:t>
            </a:fld>
            <a:endParaRPr lang="fr-CA"/>
          </a:p>
        </p:txBody>
      </p:sp>
      <p:sp>
        <p:nvSpPr>
          <p:cNvPr id="6" name="Footer Placeholder 4"/>
          <p:cNvSpPr>
            <a:spLocks noGrp="1"/>
          </p:cNvSpPr>
          <p:nvPr>
            <p:ph type="ftr" sz="quarter" idx="11"/>
          </p:nvPr>
        </p:nvSpPr>
        <p:spPr/>
        <p:txBody>
          <a:bodyPr/>
          <a:lstStyle>
            <a:lvl1pPr>
              <a:defRPr/>
            </a:lvl1pPr>
          </a:lstStyle>
          <a:p>
            <a:pPr>
              <a:defRPr/>
            </a:pPr>
            <a:endParaRPr lang="fr-CA"/>
          </a:p>
        </p:txBody>
      </p:sp>
      <p:sp>
        <p:nvSpPr>
          <p:cNvPr id="7" name="Slide Number Placeholder 5"/>
          <p:cNvSpPr>
            <a:spLocks noGrp="1"/>
          </p:cNvSpPr>
          <p:nvPr>
            <p:ph type="sldNum" sz="quarter" idx="12"/>
          </p:nvPr>
        </p:nvSpPr>
        <p:spPr/>
        <p:txBody>
          <a:bodyPr/>
          <a:lstStyle>
            <a:lvl1pPr>
              <a:defRPr/>
            </a:lvl1pPr>
          </a:lstStyle>
          <a:p>
            <a:pPr>
              <a:defRPr/>
            </a:pPr>
            <a:fld id="{0ED10801-B25F-4ED4-A8A1-CF3B536D66F7}" type="slidenum">
              <a:rPr lang="fr-CA"/>
              <a:pPr>
                <a:defRPr/>
              </a:pPr>
              <a:t>‹N°›</a:t>
            </a:fld>
            <a:endParaRPr lang="fr-CA"/>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3"/>
          <p:cNvSpPr>
            <a:spLocks noGrp="1"/>
          </p:cNvSpPr>
          <p:nvPr>
            <p:ph type="dt" sz="half" idx="10"/>
          </p:nvPr>
        </p:nvSpPr>
        <p:spPr/>
        <p:txBody>
          <a:bodyPr/>
          <a:lstStyle>
            <a:lvl1pPr>
              <a:defRPr/>
            </a:lvl1pPr>
          </a:lstStyle>
          <a:p>
            <a:pPr>
              <a:defRPr/>
            </a:pPr>
            <a:fld id="{4A4AACE5-5D3C-437A-B968-1A5CE47EA89C}" type="datetimeFigureOut">
              <a:rPr lang="fr-CA"/>
              <a:pPr>
                <a:defRPr/>
              </a:pPr>
              <a:t>2025-12-19</a:t>
            </a:fld>
            <a:endParaRPr lang="fr-CA"/>
          </a:p>
        </p:txBody>
      </p:sp>
      <p:sp>
        <p:nvSpPr>
          <p:cNvPr id="8" name="Footer Placeholder 4"/>
          <p:cNvSpPr>
            <a:spLocks noGrp="1"/>
          </p:cNvSpPr>
          <p:nvPr>
            <p:ph type="ftr" sz="quarter" idx="11"/>
          </p:nvPr>
        </p:nvSpPr>
        <p:spPr/>
        <p:txBody>
          <a:bodyPr/>
          <a:lstStyle>
            <a:lvl1pPr>
              <a:defRPr/>
            </a:lvl1pPr>
          </a:lstStyle>
          <a:p>
            <a:pPr>
              <a:defRPr/>
            </a:pPr>
            <a:endParaRPr lang="fr-CA"/>
          </a:p>
        </p:txBody>
      </p:sp>
      <p:sp>
        <p:nvSpPr>
          <p:cNvPr id="9" name="Slide Number Placeholder 5"/>
          <p:cNvSpPr>
            <a:spLocks noGrp="1"/>
          </p:cNvSpPr>
          <p:nvPr>
            <p:ph type="sldNum" sz="quarter" idx="12"/>
          </p:nvPr>
        </p:nvSpPr>
        <p:spPr/>
        <p:txBody>
          <a:bodyPr/>
          <a:lstStyle>
            <a:lvl1pPr>
              <a:defRPr/>
            </a:lvl1pPr>
          </a:lstStyle>
          <a:p>
            <a:pPr>
              <a:defRPr/>
            </a:pPr>
            <a:fld id="{A4B7DE6B-BCDF-4EEE-BA2F-F30510A5ED72}" type="slidenum">
              <a:rPr lang="fr-CA"/>
              <a:pPr>
                <a:defRPr/>
              </a:pPr>
              <a:t>‹N°›</a:t>
            </a:fld>
            <a:endParaRPr lang="fr-CA"/>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3"/>
          <p:cNvSpPr>
            <a:spLocks noGrp="1"/>
          </p:cNvSpPr>
          <p:nvPr>
            <p:ph type="dt" sz="half" idx="10"/>
          </p:nvPr>
        </p:nvSpPr>
        <p:spPr/>
        <p:txBody>
          <a:bodyPr/>
          <a:lstStyle>
            <a:lvl1pPr>
              <a:defRPr/>
            </a:lvl1pPr>
          </a:lstStyle>
          <a:p>
            <a:pPr>
              <a:defRPr/>
            </a:pPr>
            <a:fld id="{6019A587-A3DC-4D23-B8C1-5A029DF82AC6}" type="datetimeFigureOut">
              <a:rPr lang="fr-CA"/>
              <a:pPr>
                <a:defRPr/>
              </a:pPr>
              <a:t>2025-12-19</a:t>
            </a:fld>
            <a:endParaRPr lang="fr-CA"/>
          </a:p>
        </p:txBody>
      </p:sp>
      <p:sp>
        <p:nvSpPr>
          <p:cNvPr id="4" name="Footer Placeholder 4"/>
          <p:cNvSpPr>
            <a:spLocks noGrp="1"/>
          </p:cNvSpPr>
          <p:nvPr>
            <p:ph type="ftr" sz="quarter" idx="11"/>
          </p:nvPr>
        </p:nvSpPr>
        <p:spPr/>
        <p:txBody>
          <a:bodyPr/>
          <a:lstStyle>
            <a:lvl1pPr>
              <a:defRPr/>
            </a:lvl1pPr>
          </a:lstStyle>
          <a:p>
            <a:pPr>
              <a:defRPr/>
            </a:pPr>
            <a:endParaRPr lang="fr-CA"/>
          </a:p>
        </p:txBody>
      </p:sp>
      <p:sp>
        <p:nvSpPr>
          <p:cNvPr id="5" name="Slide Number Placeholder 5"/>
          <p:cNvSpPr>
            <a:spLocks noGrp="1"/>
          </p:cNvSpPr>
          <p:nvPr>
            <p:ph type="sldNum" sz="quarter" idx="12"/>
          </p:nvPr>
        </p:nvSpPr>
        <p:spPr/>
        <p:txBody>
          <a:bodyPr/>
          <a:lstStyle>
            <a:lvl1pPr>
              <a:defRPr/>
            </a:lvl1pPr>
          </a:lstStyle>
          <a:p>
            <a:pPr>
              <a:defRPr/>
            </a:pPr>
            <a:fld id="{76A8D6B1-97C7-4EFD-AE20-F1C8B1EFF6B8}" type="slidenum">
              <a:rPr lang="fr-CA"/>
              <a:pPr>
                <a:defRPr/>
              </a:pPr>
              <a:t>‹N°›</a:t>
            </a:fld>
            <a:endParaRPr lang="fr-CA"/>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4530858-2F43-4243-AD9E-B2782ADFCDE7}" type="datetimeFigureOut">
              <a:rPr lang="fr-CA"/>
              <a:pPr>
                <a:defRPr/>
              </a:pPr>
              <a:t>2025-12-19</a:t>
            </a:fld>
            <a:endParaRPr lang="fr-CA"/>
          </a:p>
        </p:txBody>
      </p:sp>
      <p:sp>
        <p:nvSpPr>
          <p:cNvPr id="3" name="Footer Placeholder 4"/>
          <p:cNvSpPr>
            <a:spLocks noGrp="1"/>
          </p:cNvSpPr>
          <p:nvPr>
            <p:ph type="ftr" sz="quarter" idx="11"/>
          </p:nvPr>
        </p:nvSpPr>
        <p:spPr/>
        <p:txBody>
          <a:bodyPr/>
          <a:lstStyle>
            <a:lvl1pPr>
              <a:defRPr/>
            </a:lvl1pPr>
          </a:lstStyle>
          <a:p>
            <a:pPr>
              <a:defRPr/>
            </a:pPr>
            <a:endParaRPr lang="fr-CA"/>
          </a:p>
        </p:txBody>
      </p:sp>
      <p:sp>
        <p:nvSpPr>
          <p:cNvPr id="4" name="Slide Number Placeholder 5"/>
          <p:cNvSpPr>
            <a:spLocks noGrp="1"/>
          </p:cNvSpPr>
          <p:nvPr>
            <p:ph type="sldNum" sz="quarter" idx="12"/>
          </p:nvPr>
        </p:nvSpPr>
        <p:spPr/>
        <p:txBody>
          <a:bodyPr/>
          <a:lstStyle>
            <a:lvl1pPr>
              <a:defRPr/>
            </a:lvl1pPr>
          </a:lstStyle>
          <a:p>
            <a:pPr>
              <a:defRPr/>
            </a:pPr>
            <a:fld id="{20AE1CE2-0055-48F8-8BF9-181056F1D12E}" type="slidenum">
              <a:rPr lang="fr-CA"/>
              <a:pPr>
                <a:defRPr/>
              </a:pPr>
              <a:t>‹N°›</a:t>
            </a:fld>
            <a:endParaRPr lang="fr-CA"/>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3"/>
          <p:cNvSpPr>
            <a:spLocks noGrp="1"/>
          </p:cNvSpPr>
          <p:nvPr>
            <p:ph type="dt" sz="half" idx="10"/>
          </p:nvPr>
        </p:nvSpPr>
        <p:spPr/>
        <p:txBody>
          <a:bodyPr/>
          <a:lstStyle>
            <a:lvl1pPr>
              <a:defRPr/>
            </a:lvl1pPr>
          </a:lstStyle>
          <a:p>
            <a:pPr>
              <a:defRPr/>
            </a:pPr>
            <a:fld id="{6C1F13B8-99E7-4CF8-AA6C-9FD8EC695AD1}" type="datetimeFigureOut">
              <a:rPr lang="fr-CA"/>
              <a:pPr>
                <a:defRPr/>
              </a:pPr>
              <a:t>2025-12-19</a:t>
            </a:fld>
            <a:endParaRPr lang="fr-CA"/>
          </a:p>
        </p:txBody>
      </p:sp>
      <p:sp>
        <p:nvSpPr>
          <p:cNvPr id="6" name="Footer Placeholder 4"/>
          <p:cNvSpPr>
            <a:spLocks noGrp="1"/>
          </p:cNvSpPr>
          <p:nvPr>
            <p:ph type="ftr" sz="quarter" idx="11"/>
          </p:nvPr>
        </p:nvSpPr>
        <p:spPr/>
        <p:txBody>
          <a:bodyPr/>
          <a:lstStyle>
            <a:lvl1pPr>
              <a:defRPr/>
            </a:lvl1pPr>
          </a:lstStyle>
          <a:p>
            <a:pPr>
              <a:defRPr/>
            </a:pPr>
            <a:endParaRPr lang="fr-CA"/>
          </a:p>
        </p:txBody>
      </p:sp>
      <p:sp>
        <p:nvSpPr>
          <p:cNvPr id="7" name="Slide Number Placeholder 5"/>
          <p:cNvSpPr>
            <a:spLocks noGrp="1"/>
          </p:cNvSpPr>
          <p:nvPr>
            <p:ph type="sldNum" sz="quarter" idx="12"/>
          </p:nvPr>
        </p:nvSpPr>
        <p:spPr/>
        <p:txBody>
          <a:bodyPr/>
          <a:lstStyle>
            <a:lvl1pPr>
              <a:defRPr/>
            </a:lvl1pPr>
          </a:lstStyle>
          <a:p>
            <a:pPr>
              <a:defRPr/>
            </a:pPr>
            <a:fld id="{ADAACC87-1765-4F63-B440-8696A59FBA80}" type="slidenum">
              <a:rPr lang="fr-CA"/>
              <a:pPr>
                <a:defRPr/>
              </a:pPr>
              <a:t>‹N°›</a:t>
            </a:fld>
            <a:endParaRPr lang="fr-CA"/>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3"/>
          <p:cNvSpPr>
            <a:spLocks noGrp="1"/>
          </p:cNvSpPr>
          <p:nvPr>
            <p:ph type="dt" sz="half" idx="10"/>
          </p:nvPr>
        </p:nvSpPr>
        <p:spPr/>
        <p:txBody>
          <a:bodyPr/>
          <a:lstStyle>
            <a:lvl1pPr>
              <a:defRPr/>
            </a:lvl1pPr>
          </a:lstStyle>
          <a:p>
            <a:pPr>
              <a:defRPr/>
            </a:pPr>
            <a:fld id="{5D92E8A8-B3CC-4953-9EEE-8E8D070F2477}" type="datetimeFigureOut">
              <a:rPr lang="fr-CA"/>
              <a:pPr>
                <a:defRPr/>
              </a:pPr>
              <a:t>2025-12-19</a:t>
            </a:fld>
            <a:endParaRPr lang="fr-CA"/>
          </a:p>
        </p:txBody>
      </p:sp>
      <p:sp>
        <p:nvSpPr>
          <p:cNvPr id="6" name="Footer Placeholder 4"/>
          <p:cNvSpPr>
            <a:spLocks noGrp="1"/>
          </p:cNvSpPr>
          <p:nvPr>
            <p:ph type="ftr" sz="quarter" idx="11"/>
          </p:nvPr>
        </p:nvSpPr>
        <p:spPr/>
        <p:txBody>
          <a:bodyPr/>
          <a:lstStyle>
            <a:lvl1pPr>
              <a:defRPr/>
            </a:lvl1pPr>
          </a:lstStyle>
          <a:p>
            <a:pPr>
              <a:defRPr/>
            </a:pPr>
            <a:endParaRPr lang="fr-CA"/>
          </a:p>
        </p:txBody>
      </p:sp>
      <p:sp>
        <p:nvSpPr>
          <p:cNvPr id="7" name="Slide Number Placeholder 5"/>
          <p:cNvSpPr>
            <a:spLocks noGrp="1"/>
          </p:cNvSpPr>
          <p:nvPr>
            <p:ph type="sldNum" sz="quarter" idx="12"/>
          </p:nvPr>
        </p:nvSpPr>
        <p:spPr/>
        <p:txBody>
          <a:bodyPr/>
          <a:lstStyle>
            <a:lvl1pPr>
              <a:defRPr/>
            </a:lvl1pPr>
          </a:lstStyle>
          <a:p>
            <a:pPr>
              <a:defRPr/>
            </a:pPr>
            <a:fld id="{7D16355A-7C8B-4B79-AA9D-FEBDF247EFF8}" type="slidenum">
              <a:rPr lang="fr-CA"/>
              <a:pPr>
                <a:defRPr/>
              </a:pPr>
              <a:t>‹N°›</a:t>
            </a:fld>
            <a:endParaRPr lang="fr-CA"/>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lvl1pPr>
              <a:defRPr/>
            </a:lvl1pPr>
          </a:lstStyle>
          <a:p>
            <a:pPr>
              <a:defRPr/>
            </a:pPr>
            <a:fld id="{98FB154E-1F5B-4A07-98A9-9DAC68C52F60}" type="datetimeFigureOut">
              <a:rPr lang="fr-CA"/>
              <a:pPr>
                <a:defRPr/>
              </a:pPr>
              <a:t>2025-12-19</a:t>
            </a:fld>
            <a:endParaRPr lang="fr-CA"/>
          </a:p>
        </p:txBody>
      </p:sp>
      <p:sp>
        <p:nvSpPr>
          <p:cNvPr id="5" name="Footer Placeholder 4"/>
          <p:cNvSpPr>
            <a:spLocks noGrp="1"/>
          </p:cNvSpPr>
          <p:nvPr>
            <p:ph type="ftr" sz="quarter" idx="11"/>
          </p:nvPr>
        </p:nvSpPr>
        <p:spPr/>
        <p:txBody>
          <a:bodyPr/>
          <a:lstStyle>
            <a:lvl1pPr>
              <a:defRPr/>
            </a:lvl1pPr>
          </a:lstStyle>
          <a:p>
            <a:pPr>
              <a:defRPr/>
            </a:pPr>
            <a:endParaRPr lang="fr-CA"/>
          </a:p>
        </p:txBody>
      </p:sp>
      <p:sp>
        <p:nvSpPr>
          <p:cNvPr id="6" name="Slide Number Placeholder 5"/>
          <p:cNvSpPr>
            <a:spLocks noGrp="1"/>
          </p:cNvSpPr>
          <p:nvPr>
            <p:ph type="sldNum" sz="quarter" idx="12"/>
          </p:nvPr>
        </p:nvSpPr>
        <p:spPr/>
        <p:txBody>
          <a:bodyPr/>
          <a:lstStyle>
            <a:lvl1pPr>
              <a:defRPr/>
            </a:lvl1pPr>
          </a:lstStyle>
          <a:p>
            <a:pPr>
              <a:defRPr/>
            </a:pPr>
            <a:fld id="{145F8B53-7EB2-4328-B107-A1E2F9475989}" type="slidenum">
              <a:rPr lang="fr-CA"/>
              <a:pPr>
                <a:defRPr/>
              </a:pPr>
              <a:t>‹N°›</a:t>
            </a:fld>
            <a:endParaRPr lang="fr-CA"/>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lvl1pPr>
              <a:defRPr/>
            </a:lvl1pPr>
          </a:lstStyle>
          <a:p>
            <a:pPr>
              <a:defRPr/>
            </a:pPr>
            <a:fld id="{3408A712-183A-4D0A-8FD8-6EF0EEDEA372}" type="datetimeFigureOut">
              <a:rPr lang="fr-CA"/>
              <a:pPr>
                <a:defRPr/>
              </a:pPr>
              <a:t>2025-12-19</a:t>
            </a:fld>
            <a:endParaRPr lang="fr-CA"/>
          </a:p>
        </p:txBody>
      </p:sp>
      <p:sp>
        <p:nvSpPr>
          <p:cNvPr id="5" name="Footer Placeholder 4"/>
          <p:cNvSpPr>
            <a:spLocks noGrp="1"/>
          </p:cNvSpPr>
          <p:nvPr>
            <p:ph type="ftr" sz="quarter" idx="11"/>
          </p:nvPr>
        </p:nvSpPr>
        <p:spPr/>
        <p:txBody>
          <a:bodyPr/>
          <a:lstStyle>
            <a:lvl1pPr>
              <a:defRPr/>
            </a:lvl1pPr>
          </a:lstStyle>
          <a:p>
            <a:pPr>
              <a:defRPr/>
            </a:pPr>
            <a:endParaRPr lang="fr-CA"/>
          </a:p>
        </p:txBody>
      </p:sp>
      <p:sp>
        <p:nvSpPr>
          <p:cNvPr id="6" name="Slide Number Placeholder 5"/>
          <p:cNvSpPr>
            <a:spLocks noGrp="1"/>
          </p:cNvSpPr>
          <p:nvPr>
            <p:ph type="sldNum" sz="quarter" idx="12"/>
          </p:nvPr>
        </p:nvSpPr>
        <p:spPr/>
        <p:txBody>
          <a:bodyPr/>
          <a:lstStyle>
            <a:lvl1pPr>
              <a:defRPr/>
            </a:lvl1pPr>
          </a:lstStyle>
          <a:p>
            <a:pPr>
              <a:defRPr/>
            </a:pPr>
            <a:fld id="{AABA453D-3DC8-4176-A40E-1DC6EAFA0B29}" type="slidenum">
              <a:rPr lang="fr-CA"/>
              <a:pPr>
                <a:defRPr/>
              </a:pPr>
              <a:t>‹N°›</a:t>
            </a:fld>
            <a:endParaRPr lang="fr-CA"/>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27000" b="-27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Modifiez le style du titre</a:t>
            </a:r>
            <a:endParaRPr lang="en-US" smtClean="0"/>
          </a:p>
        </p:txBody>
      </p:sp>
      <p:sp>
        <p:nvSpPr>
          <p:cNvPr id="1027"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063C9D77-EB9E-4507-A6A5-6B98B407BDAD}" type="datetimeFigureOut">
              <a:rPr lang="fr-CA"/>
              <a:pPr>
                <a:defRPr/>
              </a:pPr>
              <a:t>2025-12-19</a:t>
            </a:fld>
            <a:endParaRPr lang="fr-CA"/>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CA"/>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6CD9BA33-B993-408E-A735-9E2CA9189964}" type="slidenum">
              <a:rPr lang="fr-CA"/>
              <a:pPr>
                <a:defRPr/>
              </a:pPr>
              <a:t>‹N°›</a:t>
            </a:fld>
            <a:endParaRPr lang="fr-CA"/>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slow">
    <p:fade/>
  </p:transition>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GIF"/><Relationship Id="rId4" Type="http://schemas.openxmlformats.org/officeDocument/2006/relationships/image" Target="../media/image2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nseignants.villamaria.qc.ca/usager7/Images/Photos%20de%20l'espace/T%C3%A9lescope/telescope.gif"/>
          <p:cNvPicPr>
            <a:picLocks noChangeAspect="1" noChangeArrowheads="1"/>
          </p:cNvPicPr>
          <p:nvPr/>
        </p:nvPicPr>
        <p:blipFill>
          <a:blip r:embed="rId3"/>
          <a:srcRect/>
          <a:stretch>
            <a:fillRect/>
          </a:stretch>
        </p:blipFill>
        <p:spPr bwMode="auto">
          <a:xfrm rot="-895789">
            <a:off x="6116638" y="85725"/>
            <a:ext cx="2401887" cy="1552575"/>
          </a:xfrm>
          <a:prstGeom prst="rect">
            <a:avLst/>
          </a:prstGeom>
          <a:noFill/>
          <a:ln w="9525">
            <a:noFill/>
            <a:miter lim="800000"/>
            <a:headEnd/>
            <a:tailEnd/>
          </a:ln>
        </p:spPr>
      </p:pic>
      <p:pic>
        <p:nvPicPr>
          <p:cNvPr id="13319" name="Picture 7" descr="Souris 9"/>
          <p:cNvPicPr>
            <a:picLocks noChangeAspect="1" noChangeArrowheads="1" noCrop="1"/>
          </p:cNvPicPr>
          <p:nvPr/>
        </p:nvPicPr>
        <p:blipFill>
          <a:blip r:embed="rId4"/>
          <a:srcRect/>
          <a:stretch>
            <a:fillRect/>
          </a:stretch>
        </p:blipFill>
        <p:spPr bwMode="auto">
          <a:xfrm>
            <a:off x="7339013" y="5046663"/>
            <a:ext cx="1612900" cy="1612900"/>
          </a:xfrm>
          <a:prstGeom prst="rect">
            <a:avLst/>
          </a:prstGeom>
          <a:noFill/>
        </p:spPr>
      </p:pic>
      <p:sp>
        <p:nvSpPr>
          <p:cNvPr id="13320" name="WordArt 8"/>
          <p:cNvSpPr>
            <a:spLocks noChangeArrowheads="1" noChangeShapeType="1" noTextEdit="1"/>
          </p:cNvSpPr>
          <p:nvPr/>
        </p:nvSpPr>
        <p:spPr bwMode="auto">
          <a:xfrm>
            <a:off x="1439863" y="2255838"/>
            <a:ext cx="5953125" cy="2620962"/>
          </a:xfrm>
          <a:prstGeom prst="rect">
            <a:avLst/>
          </a:prstGeom>
        </p:spPr>
        <p:txBody>
          <a:bodyPr wrap="none" fromWordArt="1">
            <a:prstTxWarp prst="textSlantUp">
              <a:avLst>
                <a:gd name="adj" fmla="val 32056"/>
              </a:avLst>
            </a:prstTxWarp>
          </a:bodyPr>
          <a:lstStyle/>
          <a:p>
            <a:pPr algn="ctr"/>
            <a:r>
              <a:rPr lang="fr-FR" sz="3600" kern="1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Impact"/>
              </a:rPr>
              <a:t>UNIVERS VU PAR HUBBLE</a:t>
            </a:r>
          </a:p>
        </p:txBody>
      </p:sp>
    </p:spTree>
  </p:cSld>
  <p:clrMapOvr>
    <a:masterClrMapping/>
  </p:clrMapOvr>
  <p:transition spd="slow">
    <p:fade/>
    <p:sndAc>
      <p:stSnd loop="1">
        <p:snd r:embed="rId2" name="Musique des sphèr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4000" fill="hold"/>
                                        <p:tgtEl>
                                          <p:spTgt spid="1026"/>
                                        </p:tgtEl>
                                        <p:attrNameLst>
                                          <p:attrName>ppt_x</p:attrName>
                                        </p:attrNameLst>
                                      </p:cBhvr>
                                      <p:tavLst>
                                        <p:tav tm="0">
                                          <p:val>
                                            <p:strVal val="0-#ppt_w/2"/>
                                          </p:val>
                                        </p:tav>
                                        <p:tav tm="100000">
                                          <p:val>
                                            <p:strVal val="#ppt_x"/>
                                          </p:val>
                                        </p:tav>
                                      </p:tavLst>
                                    </p:anim>
                                    <p:anim calcmode="lin" valueType="num">
                                      <p:cBhvr additive="base">
                                        <p:cTn id="8" dur="4000" fill="hold"/>
                                        <p:tgtEl>
                                          <p:spTgt spid="1026"/>
                                        </p:tgtEl>
                                        <p:attrNameLst>
                                          <p:attrName>ppt_y</p:attrName>
                                        </p:attrNameLst>
                                      </p:cBhvr>
                                      <p:tavLst>
                                        <p:tav tm="0">
                                          <p:val>
                                            <p:strVal val="0-#ppt_h/2"/>
                                          </p:val>
                                        </p:tav>
                                        <p:tav tm="100000">
                                          <p:val>
                                            <p:strVal val="#ppt_y"/>
                                          </p:val>
                                        </p:tav>
                                      </p:tavLst>
                                    </p:anim>
                                  </p:childTnLst>
                                </p:cTn>
                              </p:par>
                            </p:childTnLst>
                          </p:cTn>
                        </p:par>
                        <p:par>
                          <p:cTn id="9" fill="hold">
                            <p:stCondLst>
                              <p:cond delay="4000"/>
                            </p:stCondLst>
                            <p:childTnLst>
                              <p:par>
                                <p:cTn id="10" presetID="32" presetClass="emph" presetSubtype="0" fill="hold" nodeType="afterEffect">
                                  <p:stCondLst>
                                    <p:cond delay="0"/>
                                  </p:stCondLst>
                                  <p:childTnLst>
                                    <p:animRot by="120000">
                                      <p:cBhvr>
                                        <p:cTn id="11" dur="300" fill="hold">
                                          <p:stCondLst>
                                            <p:cond delay="0"/>
                                          </p:stCondLst>
                                        </p:cTn>
                                        <p:tgtEl>
                                          <p:spTgt spid="1026"/>
                                        </p:tgtEl>
                                        <p:attrNameLst>
                                          <p:attrName>r</p:attrName>
                                        </p:attrNameLst>
                                      </p:cBhvr>
                                    </p:animRot>
                                    <p:animRot by="-240000">
                                      <p:cBhvr>
                                        <p:cTn id="12" dur="600" fill="hold">
                                          <p:stCondLst>
                                            <p:cond delay="600"/>
                                          </p:stCondLst>
                                        </p:cTn>
                                        <p:tgtEl>
                                          <p:spTgt spid="1026"/>
                                        </p:tgtEl>
                                        <p:attrNameLst>
                                          <p:attrName>r</p:attrName>
                                        </p:attrNameLst>
                                      </p:cBhvr>
                                    </p:animRot>
                                    <p:animRot by="240000">
                                      <p:cBhvr>
                                        <p:cTn id="13" dur="600" fill="hold">
                                          <p:stCondLst>
                                            <p:cond delay="1200"/>
                                          </p:stCondLst>
                                        </p:cTn>
                                        <p:tgtEl>
                                          <p:spTgt spid="1026"/>
                                        </p:tgtEl>
                                        <p:attrNameLst>
                                          <p:attrName>r</p:attrName>
                                        </p:attrNameLst>
                                      </p:cBhvr>
                                    </p:animRot>
                                    <p:animRot by="-240000">
                                      <p:cBhvr>
                                        <p:cTn id="14" dur="600" fill="hold">
                                          <p:stCondLst>
                                            <p:cond delay="1800"/>
                                          </p:stCondLst>
                                        </p:cTn>
                                        <p:tgtEl>
                                          <p:spTgt spid="1026"/>
                                        </p:tgtEl>
                                        <p:attrNameLst>
                                          <p:attrName>r</p:attrName>
                                        </p:attrNameLst>
                                      </p:cBhvr>
                                    </p:animRot>
                                    <p:animRot by="120000">
                                      <p:cBhvr>
                                        <p:cTn id="15" dur="600" fill="hold">
                                          <p:stCondLst>
                                            <p:cond delay="2400"/>
                                          </p:stCondLst>
                                        </p:cTn>
                                        <p:tgtEl>
                                          <p:spTgt spid="10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3"/>
          <p:cNvSpPr>
            <a:spLocks noChangeArrowheads="1"/>
          </p:cNvSpPr>
          <p:nvPr/>
        </p:nvSpPr>
        <p:spPr bwMode="auto">
          <a:xfrm>
            <a:off x="295275" y="4826000"/>
            <a:ext cx="8553450" cy="2032000"/>
          </a:xfrm>
          <a:prstGeom prst="rect">
            <a:avLst/>
          </a:prstGeom>
          <a:noFill/>
          <a:ln w="9525">
            <a:noFill/>
            <a:miter lim="800000"/>
            <a:headEnd/>
            <a:tailEnd/>
          </a:ln>
        </p:spPr>
        <p:txBody>
          <a:bodyPr>
            <a:spAutoFit/>
          </a:bodyPr>
          <a:lstStyle/>
          <a:p>
            <a:r>
              <a:rPr lang="fr-CA" b="1">
                <a:solidFill>
                  <a:srgbClr val="FFFF00"/>
                </a:solidFill>
                <a:latin typeface="Calibri" pitchFamily="34" charset="0"/>
              </a:rPr>
              <a:t>La montagne mystique</a:t>
            </a:r>
            <a:endParaRPr lang="fr-CA">
              <a:solidFill>
                <a:srgbClr val="FFFF00"/>
              </a:solidFill>
              <a:latin typeface="Calibri" pitchFamily="34" charset="0"/>
            </a:endParaRPr>
          </a:p>
          <a:p>
            <a:endParaRPr lang="fr-CA" b="1" i="1">
              <a:solidFill>
                <a:srgbClr val="FFFF00"/>
              </a:solidFill>
              <a:latin typeface="Calibri" pitchFamily="34" charset="0"/>
            </a:endParaRPr>
          </a:p>
          <a:p>
            <a:r>
              <a:rPr lang="fr-CA" b="1" i="1">
                <a:solidFill>
                  <a:srgbClr val="FFFF00"/>
                </a:solidFill>
                <a:latin typeface="Calibri" pitchFamily="34" charset="0"/>
              </a:rPr>
              <a:t>Digne d’une œuvre d’art contemporain, cette photographie représente un gigantesque ensemble de gaz brûlants et de poussières, situé à 7 500 années-lumière de la planète Terre. Baptisée « la montagne mystique », cette colonne longue de trois années-lumière se trouve dans la région de la nébuleuse de la Carène. La masse énorme, travaillée par les forces cosmiques, donne naissance à des étoiles.</a:t>
            </a:r>
          </a:p>
        </p:txBody>
      </p:sp>
      <p:pic>
        <p:nvPicPr>
          <p:cNvPr id="11" name="Image 10" descr="Capture d’écran"/>
          <p:cNvPicPr>
            <a:picLocks noChangeAspect="1"/>
          </p:cNvPicPr>
          <p:nvPr/>
        </p:nvPicPr>
        <p:blipFill>
          <a:blip r:embed="rId2">
            <a:extLst/>
          </a:blip>
          <a:stretch>
            <a:fillRect/>
          </a:stretch>
        </p:blipFill>
        <p:spPr>
          <a:xfrm>
            <a:off x="1" y="1"/>
            <a:ext cx="9144000" cy="5362576"/>
          </a:xfrm>
          <a:prstGeom prst="rect">
            <a:avLst/>
          </a:prstGeom>
          <a:effectLst>
            <a:softEdge rad="635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0" fill="hold"/>
                                        <p:tgtEl>
                                          <p:spTgt spid="11"/>
                                        </p:tgtEl>
                                        <p:attrNameLst>
                                          <p:attrName>ppt_x</p:attrName>
                                        </p:attrNameLst>
                                      </p:cBhvr>
                                      <p:tavLst>
                                        <p:tav tm="0">
                                          <p:val>
                                            <p:strVal val="0-#ppt_w/2"/>
                                          </p:val>
                                        </p:tav>
                                        <p:tav tm="100000">
                                          <p:val>
                                            <p:strVal val="#ppt_x"/>
                                          </p:val>
                                        </p:tav>
                                      </p:tavLst>
                                    </p:anim>
                                    <p:anim calcmode="lin" valueType="num">
                                      <p:cBhvr additive="base">
                                        <p:cTn id="8" dur="5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5275" y="4826000"/>
            <a:ext cx="8848725" cy="2032000"/>
          </a:xfrm>
          <a:prstGeom prst="rect">
            <a:avLst/>
          </a:prstGeom>
        </p:spPr>
        <p:txBody>
          <a:bodyPr>
            <a:spAutoFit/>
          </a:bodyPr>
          <a:lstStyle/>
          <a:p>
            <a:pPr fontAlgn="auto">
              <a:spcBef>
                <a:spcPts val="0"/>
              </a:spcBef>
              <a:spcAft>
                <a:spcPts val="0"/>
              </a:spcAft>
              <a:defRPr/>
            </a:pPr>
            <a:r>
              <a:rPr lang="fr-CA" b="1" dirty="0">
                <a:solidFill>
                  <a:schemeClr val="accent2">
                    <a:lumMod val="60000"/>
                    <a:lumOff val="40000"/>
                  </a:schemeClr>
                </a:solidFill>
                <a:latin typeface="+mn-lt"/>
                <a:cs typeface="+mn-cs"/>
              </a:rPr>
              <a:t>La nébuleuse du Crabe</a:t>
            </a:r>
          </a:p>
          <a:p>
            <a:pPr fontAlgn="auto">
              <a:spcBef>
                <a:spcPts val="0"/>
              </a:spcBef>
              <a:spcAft>
                <a:spcPts val="0"/>
              </a:spcAft>
              <a:defRPr/>
            </a:pPr>
            <a:r>
              <a:rPr lang="fr-CA" dirty="0">
                <a:solidFill>
                  <a:schemeClr val="accent2">
                    <a:lumMod val="60000"/>
                    <a:lumOff val="40000"/>
                  </a:schemeClr>
                </a:solidFill>
                <a:latin typeface="+mn-lt"/>
                <a:cs typeface="+mn-cs"/>
              </a:rPr>
              <a:t> </a:t>
            </a:r>
          </a:p>
          <a:p>
            <a:pPr fontAlgn="auto">
              <a:spcBef>
                <a:spcPts val="0"/>
              </a:spcBef>
              <a:spcAft>
                <a:spcPts val="0"/>
              </a:spcAft>
              <a:defRPr/>
            </a:pPr>
            <a:r>
              <a:rPr lang="fr-CA" b="1" i="1" dirty="0">
                <a:solidFill>
                  <a:schemeClr val="accent2">
                    <a:lumMod val="60000"/>
                    <a:lumOff val="40000"/>
                  </a:schemeClr>
                </a:solidFill>
                <a:latin typeface="+mn-lt"/>
                <a:cs typeface="+mn-cs"/>
              </a:rPr>
              <a:t>La nébuleuse du Crabe doit son apparence déchiquetée à l’explosion d’une étoile qui a dégagé une incommensurable quantité de lumière. Ce phénomène de supernova aurait été observé par des astronomes chinois en 1054, avant que l’intensité lumineuse de l’explosion ne faiblisse et ne soit plus observable à l’œil nu. La nébuleuse s’étend autour d’un pulsar, une sorte d’étoile qui tourne sur elle-même à très grande vitesse.</a:t>
            </a:r>
          </a:p>
        </p:txBody>
      </p:sp>
      <p:pic>
        <p:nvPicPr>
          <p:cNvPr id="4" name="Image 3" descr="Capture d’écran"/>
          <p:cNvPicPr>
            <a:picLocks noChangeAspect="1"/>
          </p:cNvPicPr>
          <p:nvPr/>
        </p:nvPicPr>
        <p:blipFill>
          <a:blip r:embed="rId2">
            <a:extLst/>
          </a:blip>
          <a:stretch>
            <a:fillRect/>
          </a:stretch>
        </p:blipFill>
        <p:spPr>
          <a:xfrm>
            <a:off x="1067436" y="276225"/>
            <a:ext cx="7110479" cy="5238750"/>
          </a:xfrm>
          <a:prstGeom prst="rect">
            <a:avLst/>
          </a:prstGeom>
          <a:effectLst>
            <a:softEdge rad="635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266700" y="4549775"/>
            <a:ext cx="8648700" cy="2308225"/>
          </a:xfrm>
          <a:prstGeom prst="rect">
            <a:avLst/>
          </a:prstGeom>
          <a:noFill/>
          <a:ln w="9525">
            <a:noFill/>
            <a:miter lim="800000"/>
            <a:headEnd/>
            <a:tailEnd/>
          </a:ln>
        </p:spPr>
        <p:txBody>
          <a:bodyPr>
            <a:spAutoFit/>
          </a:bodyPr>
          <a:lstStyle/>
          <a:p>
            <a:r>
              <a:rPr lang="fr-CA" b="1">
                <a:solidFill>
                  <a:srgbClr val="FF9933"/>
                </a:solidFill>
                <a:latin typeface="Calibri" pitchFamily="34" charset="0"/>
              </a:rPr>
              <a:t>La nébuleuse de la Lyre</a:t>
            </a:r>
          </a:p>
          <a:p>
            <a:endParaRPr lang="fr-CA">
              <a:solidFill>
                <a:srgbClr val="FF9933"/>
              </a:solidFill>
              <a:latin typeface="Calibri" pitchFamily="34" charset="0"/>
            </a:endParaRPr>
          </a:p>
          <a:p>
            <a:r>
              <a:rPr lang="fr-CA" b="1" i="1">
                <a:solidFill>
                  <a:srgbClr val="FF9933"/>
                </a:solidFill>
                <a:latin typeface="Calibri" pitchFamily="34" charset="0"/>
              </a:rPr>
              <a:t>Œil céleste ou lagon stellaire ? La nébuleuse de la Lyre, située à plus de 2 000 années-lumière de nous, possède une forme aussi élégante que les nuances colorées qui la distinguent. Cet objet céleste se concentre autour d’un point central lumineux : il s’agit d’une naine blanche, une étoile à la surface extrêmement chaude. La nébuleuse, qui est toujours en expansion, doit ses différentes couleurs aux gaz qui la composent et aux filtres de perception du télescope Hubble.</a:t>
            </a:r>
          </a:p>
        </p:txBody>
      </p:sp>
      <p:pic>
        <p:nvPicPr>
          <p:cNvPr id="4" name="Image 3" descr="Capture d’écran"/>
          <p:cNvPicPr>
            <a:picLocks noChangeAspect="1"/>
          </p:cNvPicPr>
          <p:nvPr/>
        </p:nvPicPr>
        <p:blipFill>
          <a:blip r:embed="rId2" cstate="email">
            <a:extLst/>
          </a:blip>
          <a:stretch>
            <a:fillRect/>
          </a:stretch>
        </p:blipFill>
        <p:spPr>
          <a:xfrm>
            <a:off x="1367463" y="257175"/>
            <a:ext cx="6309269" cy="4657725"/>
          </a:xfrm>
          <a:prstGeom prst="rect">
            <a:avLst/>
          </a:prstGeom>
          <a:effectLst>
            <a:softEdge rad="127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6725" y="4826000"/>
            <a:ext cx="8324850" cy="2032000"/>
          </a:xfrm>
          <a:prstGeom prst="rect">
            <a:avLst/>
          </a:prstGeom>
        </p:spPr>
        <p:txBody>
          <a:bodyPr>
            <a:spAutoFit/>
          </a:bodyPr>
          <a:lstStyle/>
          <a:p>
            <a:pPr fontAlgn="auto">
              <a:spcBef>
                <a:spcPts val="0"/>
              </a:spcBef>
              <a:spcAft>
                <a:spcPts val="0"/>
              </a:spcAft>
              <a:defRPr/>
            </a:pPr>
            <a:r>
              <a:rPr lang="fr-CA" b="1" dirty="0">
                <a:solidFill>
                  <a:schemeClr val="accent1">
                    <a:lumMod val="20000"/>
                    <a:lumOff val="80000"/>
                  </a:schemeClr>
                </a:solidFill>
                <a:latin typeface="+mn-lt"/>
                <a:cs typeface="+mn-cs"/>
              </a:rPr>
              <a:t>NGC 1300</a:t>
            </a:r>
          </a:p>
          <a:p>
            <a:pPr fontAlgn="auto">
              <a:spcBef>
                <a:spcPts val="0"/>
              </a:spcBef>
              <a:spcAft>
                <a:spcPts val="0"/>
              </a:spcAft>
              <a:defRPr/>
            </a:pPr>
            <a:endParaRPr lang="fr-CA" dirty="0">
              <a:solidFill>
                <a:schemeClr val="accent1">
                  <a:lumMod val="20000"/>
                  <a:lumOff val="80000"/>
                </a:schemeClr>
              </a:solidFill>
              <a:latin typeface="+mn-lt"/>
              <a:cs typeface="+mn-cs"/>
            </a:endParaRPr>
          </a:p>
          <a:p>
            <a:pPr fontAlgn="auto">
              <a:spcBef>
                <a:spcPts val="0"/>
              </a:spcBef>
              <a:spcAft>
                <a:spcPts val="0"/>
              </a:spcAft>
              <a:defRPr/>
            </a:pPr>
            <a:r>
              <a:rPr lang="fr-CA" b="1" i="1" dirty="0">
                <a:solidFill>
                  <a:schemeClr val="accent1">
                    <a:lumMod val="20000"/>
                    <a:lumOff val="80000"/>
                  </a:schemeClr>
                </a:solidFill>
                <a:latin typeface="+mn-lt"/>
                <a:cs typeface="+mn-cs"/>
              </a:rPr>
              <a:t>Le télescope Hubble a pu observer une galaxie située à 61 millions d’années-lumière de notre planète… Une distance difficilement concevable. Cette galaxie, qui porte le nom de NGC 1300, se trouve dans la constellation de l’</a:t>
            </a:r>
            <a:r>
              <a:rPr lang="fr-CA" b="1" i="1" dirty="0" err="1">
                <a:solidFill>
                  <a:schemeClr val="accent1">
                    <a:lumMod val="20000"/>
                    <a:lumOff val="80000"/>
                  </a:schemeClr>
                </a:solidFill>
                <a:latin typeface="+mn-lt"/>
                <a:cs typeface="+mn-cs"/>
              </a:rPr>
              <a:t>Eridan</a:t>
            </a:r>
            <a:r>
              <a:rPr lang="fr-CA" b="1" i="1" dirty="0">
                <a:solidFill>
                  <a:schemeClr val="accent1">
                    <a:lumMod val="20000"/>
                    <a:lumOff val="80000"/>
                  </a:schemeClr>
                </a:solidFill>
                <a:latin typeface="+mn-lt"/>
                <a:cs typeface="+mn-cs"/>
              </a:rPr>
              <a:t>. Elle est un peu plus grande que notre propre galaxie, la Voie Lactée. NGC 1300 possède notamment des étoiles supergéantes, dont la masse peut atteindre douze fois la taille de notre Soleil.</a:t>
            </a:r>
          </a:p>
        </p:txBody>
      </p:sp>
      <p:pic>
        <p:nvPicPr>
          <p:cNvPr id="3" name="Image 2" descr="Capture d’écran"/>
          <p:cNvPicPr>
            <a:picLocks noChangeAspect="1"/>
          </p:cNvPicPr>
          <p:nvPr/>
        </p:nvPicPr>
        <p:blipFill>
          <a:blip r:embed="rId2">
            <a:extLst/>
          </a:blip>
          <a:stretch>
            <a:fillRect/>
          </a:stretch>
        </p:blipFill>
        <p:spPr>
          <a:xfrm>
            <a:off x="871083" y="285750"/>
            <a:ext cx="7206117" cy="5228881"/>
          </a:xfrm>
          <a:prstGeom prst="rect">
            <a:avLst/>
          </a:prstGeom>
          <a:effectLst>
            <a:softEdge rad="635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Effect transition="in" filter="fade">
                                      <p:cBhvr>
                                        <p:cTn id="9" dur="5000"/>
                                        <p:tgtEl>
                                          <p:spTgt spid="3"/>
                                        </p:tgtEl>
                                      </p:cBhvr>
                                    </p:animEffect>
                                  </p:childTnLst>
                                </p:cTn>
                              </p:par>
                              <p:par>
                                <p:cTn id="10" presetID="8" presetClass="emph" presetSubtype="0" fill="hold" nodeType="withEffect">
                                  <p:stCondLst>
                                    <p:cond delay="0"/>
                                  </p:stCondLst>
                                  <p:childTnLst>
                                    <p:animRot by="21600000">
                                      <p:cBhvr>
                                        <p:cTn id="11" dur="4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175" y="4826000"/>
            <a:ext cx="8667750" cy="2032000"/>
          </a:xfrm>
          <a:prstGeom prst="rect">
            <a:avLst/>
          </a:prstGeom>
        </p:spPr>
        <p:txBody>
          <a:bodyPr>
            <a:spAutoFit/>
          </a:bodyPr>
          <a:lstStyle/>
          <a:p>
            <a:pPr fontAlgn="auto">
              <a:spcBef>
                <a:spcPts val="0"/>
              </a:spcBef>
              <a:spcAft>
                <a:spcPts val="0"/>
              </a:spcAft>
              <a:defRPr/>
            </a:pPr>
            <a:r>
              <a:rPr lang="fr-CA" b="1" dirty="0">
                <a:solidFill>
                  <a:schemeClr val="accent5">
                    <a:lumMod val="20000"/>
                    <a:lumOff val="80000"/>
                  </a:schemeClr>
                </a:solidFill>
                <a:latin typeface="+mn-lt"/>
                <a:cs typeface="+mn-cs"/>
              </a:rPr>
              <a:t>La galaxie du Sombrero </a:t>
            </a:r>
          </a:p>
          <a:p>
            <a:pPr fontAlgn="auto">
              <a:spcBef>
                <a:spcPts val="0"/>
              </a:spcBef>
              <a:spcAft>
                <a:spcPts val="0"/>
              </a:spcAft>
              <a:defRPr/>
            </a:pPr>
            <a:endParaRPr lang="fr-CA" dirty="0">
              <a:solidFill>
                <a:schemeClr val="accent5">
                  <a:lumMod val="20000"/>
                  <a:lumOff val="80000"/>
                </a:schemeClr>
              </a:solidFill>
              <a:latin typeface="+mn-lt"/>
              <a:cs typeface="+mn-cs"/>
            </a:endParaRPr>
          </a:p>
          <a:p>
            <a:pPr fontAlgn="auto">
              <a:spcBef>
                <a:spcPts val="0"/>
              </a:spcBef>
              <a:spcAft>
                <a:spcPts val="0"/>
              </a:spcAft>
              <a:defRPr/>
            </a:pPr>
            <a:r>
              <a:rPr lang="fr-CA" b="1" i="1" dirty="0">
                <a:solidFill>
                  <a:schemeClr val="accent5">
                    <a:lumMod val="20000"/>
                    <a:lumOff val="80000"/>
                  </a:schemeClr>
                </a:solidFill>
                <a:latin typeface="+mn-lt"/>
                <a:cs typeface="+mn-cs"/>
              </a:rPr>
              <a:t>La galaxie du Sombrero semble tout droit sortie d’un film de science fiction. Sa forme elliptique se déploie autour d’un noyau central d’étoiles très brillantes. Il est d’ailleurs possible d’observer la galaxie du Sombrero, aussi appelée M104, à l’œil nu depuis la planète Terre. Il faut cependant un bon télescope pour espérer apercevoir la barrière de matière qui forme une ceinture autour de la galaxie.</a:t>
            </a:r>
          </a:p>
        </p:txBody>
      </p:sp>
      <p:pic>
        <p:nvPicPr>
          <p:cNvPr id="4" name="Image 3" descr="Capture d’écran"/>
          <p:cNvPicPr>
            <a:picLocks noChangeAspect="1"/>
          </p:cNvPicPr>
          <p:nvPr/>
        </p:nvPicPr>
        <p:blipFill>
          <a:blip r:embed="rId2">
            <a:extLst/>
          </a:blip>
          <a:stretch>
            <a:fillRect/>
          </a:stretch>
        </p:blipFill>
        <p:spPr>
          <a:xfrm rot="21285259">
            <a:off x="446671" y="528298"/>
            <a:ext cx="8372051" cy="5124486"/>
          </a:xfrm>
          <a:prstGeom prst="rect">
            <a:avLst/>
          </a:prstGeom>
          <a:effectLst>
            <a:softEdge rad="635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290513" y="4826000"/>
            <a:ext cx="8467725" cy="2032000"/>
          </a:xfrm>
          <a:prstGeom prst="rect">
            <a:avLst/>
          </a:prstGeom>
          <a:noFill/>
          <a:ln w="9525">
            <a:noFill/>
            <a:miter lim="800000"/>
            <a:headEnd/>
            <a:tailEnd/>
          </a:ln>
        </p:spPr>
        <p:txBody>
          <a:bodyPr>
            <a:spAutoFit/>
          </a:bodyPr>
          <a:lstStyle/>
          <a:p>
            <a:r>
              <a:rPr lang="fr-CA" b="1">
                <a:solidFill>
                  <a:srgbClr val="FFCCFF"/>
                </a:solidFill>
                <a:latin typeface="Calibri" pitchFamily="34" charset="0"/>
              </a:rPr>
              <a:t>La nébuleuse d’Orion</a:t>
            </a:r>
          </a:p>
          <a:p>
            <a:endParaRPr lang="fr-CA">
              <a:solidFill>
                <a:srgbClr val="FFCCFF"/>
              </a:solidFill>
              <a:latin typeface="Calibri" pitchFamily="34" charset="0"/>
            </a:endParaRPr>
          </a:p>
          <a:p>
            <a:r>
              <a:rPr lang="fr-CA" b="1" i="1">
                <a:solidFill>
                  <a:srgbClr val="FFCCFF"/>
                </a:solidFill>
                <a:latin typeface="Calibri" pitchFamily="34" charset="0"/>
              </a:rPr>
              <a:t>La nébuleuse d’Orion appartient à la constellation du même nom, dans la galaxie de la Voie Lactée, où se trouve aussi notre système solaire. On estime que la nébuleuse d’Orion se trouve entre 1 300 et 1 500 années-lumière de la planète Terre. On peut apercevoir, sur ce cliché, plus de 3 000 étoiles de tailles différentes, nées au cœur des tourbillons de gaz et de poussière de la nébuleuse.</a:t>
            </a:r>
          </a:p>
        </p:txBody>
      </p:sp>
      <p:pic>
        <p:nvPicPr>
          <p:cNvPr id="3" name="Image 2" descr="Capture d’écran"/>
          <p:cNvPicPr>
            <a:picLocks noChangeAspect="1"/>
          </p:cNvPicPr>
          <p:nvPr/>
        </p:nvPicPr>
        <p:blipFill>
          <a:blip r:embed="rId2">
            <a:extLst/>
          </a:blip>
          <a:stretch>
            <a:fillRect/>
          </a:stretch>
        </p:blipFill>
        <p:spPr>
          <a:xfrm>
            <a:off x="1355633" y="207050"/>
            <a:ext cx="6521260" cy="4619625"/>
          </a:xfrm>
          <a:prstGeom prst="rect">
            <a:avLst/>
          </a:prstGeom>
          <a:effectLst>
            <a:softEdge rad="635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8150" y="5372100"/>
            <a:ext cx="8486775" cy="1477963"/>
          </a:xfrm>
          <a:prstGeom prst="rect">
            <a:avLst/>
          </a:prstGeom>
        </p:spPr>
        <p:txBody>
          <a:bodyPr>
            <a:spAutoFit/>
          </a:bodyPr>
          <a:lstStyle/>
          <a:p>
            <a:pPr fontAlgn="auto">
              <a:spcBef>
                <a:spcPts val="0"/>
              </a:spcBef>
              <a:spcAft>
                <a:spcPts val="0"/>
              </a:spcAft>
              <a:defRPr/>
            </a:pPr>
            <a:r>
              <a:rPr lang="fr-CA" b="1" dirty="0">
                <a:solidFill>
                  <a:schemeClr val="accent2">
                    <a:lumMod val="60000"/>
                    <a:lumOff val="40000"/>
                  </a:schemeClr>
                </a:solidFill>
                <a:latin typeface="+mn-lt"/>
                <a:cs typeface="+mn-cs"/>
              </a:rPr>
              <a:t>La nébuleuse de l’Ange Céleste </a:t>
            </a:r>
          </a:p>
          <a:p>
            <a:pPr fontAlgn="auto">
              <a:spcBef>
                <a:spcPts val="0"/>
              </a:spcBef>
              <a:spcAft>
                <a:spcPts val="0"/>
              </a:spcAft>
              <a:defRPr/>
            </a:pPr>
            <a:endParaRPr lang="fr-CA" dirty="0">
              <a:solidFill>
                <a:schemeClr val="accent2">
                  <a:lumMod val="60000"/>
                  <a:lumOff val="40000"/>
                </a:schemeClr>
              </a:solidFill>
              <a:latin typeface="+mn-lt"/>
              <a:cs typeface="+mn-cs"/>
            </a:endParaRPr>
          </a:p>
          <a:p>
            <a:pPr fontAlgn="auto">
              <a:spcBef>
                <a:spcPts val="0"/>
              </a:spcBef>
              <a:spcAft>
                <a:spcPts val="0"/>
              </a:spcAft>
              <a:defRPr/>
            </a:pPr>
            <a:r>
              <a:rPr lang="fr-CA" b="1" i="1" dirty="0">
                <a:solidFill>
                  <a:schemeClr val="accent2">
                    <a:lumMod val="60000"/>
                    <a:lumOff val="40000"/>
                  </a:schemeClr>
                </a:solidFill>
                <a:latin typeface="+mn-lt"/>
                <a:cs typeface="+mn-cs"/>
              </a:rPr>
              <a:t>La nébuleuse de l’Ange Céleste (connue sous le nom technique de </a:t>
            </a:r>
            <a:r>
              <a:rPr lang="fr-CA" b="1" i="1" dirty="0" err="1">
                <a:solidFill>
                  <a:schemeClr val="accent2">
                    <a:lumMod val="60000"/>
                    <a:lumOff val="40000"/>
                  </a:schemeClr>
                </a:solidFill>
                <a:latin typeface="+mn-lt"/>
                <a:cs typeface="+mn-cs"/>
              </a:rPr>
              <a:t>Sharpless</a:t>
            </a:r>
            <a:r>
              <a:rPr lang="fr-CA" b="1" i="1" dirty="0">
                <a:solidFill>
                  <a:schemeClr val="accent2">
                    <a:lumMod val="60000"/>
                    <a:lumOff val="40000"/>
                  </a:schemeClr>
                </a:solidFill>
                <a:latin typeface="+mn-lt"/>
                <a:cs typeface="+mn-cs"/>
              </a:rPr>
              <a:t> 2-106) fait partie de la Voie Lactée. Elle se situe à 2 000 années-lumière de la Terre, et prend la forme de deux ensembles de gaz séparés par une étoile à l’activité très intense.</a:t>
            </a:r>
          </a:p>
        </p:txBody>
      </p:sp>
      <p:pic>
        <p:nvPicPr>
          <p:cNvPr id="3" name="Image 2" descr="Capture d’écran"/>
          <p:cNvPicPr>
            <a:picLocks noChangeAspect="1"/>
          </p:cNvPicPr>
          <p:nvPr/>
        </p:nvPicPr>
        <p:blipFill>
          <a:blip r:embed="rId2">
            <a:extLst/>
          </a:blip>
          <a:stretch>
            <a:fillRect/>
          </a:stretch>
        </p:blipFill>
        <p:spPr>
          <a:xfrm>
            <a:off x="1174853" y="523875"/>
            <a:ext cx="7013368" cy="4572000"/>
          </a:xfrm>
          <a:prstGeom prst="rect">
            <a:avLst/>
          </a:prstGeom>
          <a:effectLst>
            <a:softEdge rad="635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5103813"/>
            <a:ext cx="8562975" cy="1754187"/>
          </a:xfrm>
          <a:prstGeom prst="rect">
            <a:avLst/>
          </a:prstGeom>
        </p:spPr>
        <p:txBody>
          <a:bodyPr>
            <a:spAutoFit/>
          </a:bodyPr>
          <a:lstStyle/>
          <a:p>
            <a:pPr fontAlgn="auto">
              <a:spcBef>
                <a:spcPts val="0"/>
              </a:spcBef>
              <a:spcAft>
                <a:spcPts val="0"/>
              </a:spcAft>
              <a:defRPr/>
            </a:pPr>
            <a:r>
              <a:rPr lang="fr-CA" b="1" dirty="0">
                <a:solidFill>
                  <a:schemeClr val="accent5">
                    <a:lumMod val="20000"/>
                    <a:lumOff val="80000"/>
                  </a:schemeClr>
                </a:solidFill>
                <a:latin typeface="+mn-lt"/>
                <a:cs typeface="+mn-cs"/>
              </a:rPr>
              <a:t>La nébuleuse de la Tête de Singe </a:t>
            </a:r>
          </a:p>
          <a:p>
            <a:pPr fontAlgn="auto">
              <a:spcBef>
                <a:spcPts val="0"/>
              </a:spcBef>
              <a:spcAft>
                <a:spcPts val="0"/>
              </a:spcAft>
              <a:defRPr/>
            </a:pPr>
            <a:r>
              <a:rPr lang="fr-CA" dirty="0">
                <a:solidFill>
                  <a:schemeClr val="accent5">
                    <a:lumMod val="20000"/>
                    <a:lumOff val="80000"/>
                  </a:schemeClr>
                </a:solidFill>
                <a:latin typeface="+mn-lt"/>
                <a:cs typeface="+mn-cs"/>
              </a:rPr>
              <a:t>Photo 8/16© Nasa </a:t>
            </a:r>
          </a:p>
          <a:p>
            <a:pPr fontAlgn="auto">
              <a:spcBef>
                <a:spcPts val="0"/>
              </a:spcBef>
              <a:spcAft>
                <a:spcPts val="0"/>
              </a:spcAft>
              <a:defRPr/>
            </a:pPr>
            <a:r>
              <a:rPr lang="fr-CA" dirty="0">
                <a:solidFill>
                  <a:schemeClr val="accent5">
                    <a:lumMod val="20000"/>
                    <a:lumOff val="80000"/>
                  </a:schemeClr>
                </a:solidFill>
                <a:latin typeface="+mn-lt"/>
                <a:cs typeface="+mn-cs"/>
              </a:rPr>
              <a:t>NGC 2174, ou nébuleuse de la Tête de Singe, est un objet céleste appartenant à la constellation d’Orion, dans la galaxie de la Voie Lactée. Cette véritable pépinière à étoiles se trouve à 6 400 années-lumière de la Terre. On peut voir, sur le cliché, de nombreuses étoiles issues de la nébuleuse.</a:t>
            </a:r>
          </a:p>
        </p:txBody>
      </p:sp>
      <p:pic>
        <p:nvPicPr>
          <p:cNvPr id="3" name="Image 2" descr="Capture d’écran"/>
          <p:cNvPicPr>
            <a:picLocks noChangeAspect="1"/>
          </p:cNvPicPr>
          <p:nvPr/>
        </p:nvPicPr>
        <p:blipFill>
          <a:blip r:embed="rId2">
            <a:extLst/>
          </a:blip>
          <a:stretch>
            <a:fillRect/>
          </a:stretch>
        </p:blipFill>
        <p:spPr>
          <a:xfrm flipH="1">
            <a:off x="0" y="285750"/>
            <a:ext cx="7239000" cy="5001401"/>
          </a:xfrm>
          <a:prstGeom prst="rect">
            <a:avLst/>
          </a:prstGeom>
          <a:effectLst>
            <a:softEdge rad="635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anim calcmode="lin" valueType="num">
                                      <p:cBhvr>
                                        <p:cTn id="8" dur="5000" fill="hold"/>
                                        <p:tgtEl>
                                          <p:spTgt spid="3"/>
                                        </p:tgtEl>
                                        <p:attrNameLst>
                                          <p:attrName>ppt_x</p:attrName>
                                        </p:attrNameLst>
                                      </p:cBhvr>
                                      <p:tavLst>
                                        <p:tav tm="0">
                                          <p:val>
                                            <p:strVal val="#ppt_x"/>
                                          </p:val>
                                        </p:tav>
                                        <p:tav tm="100000">
                                          <p:val>
                                            <p:strVal val="#ppt_x"/>
                                          </p:val>
                                        </p:tav>
                                      </p:tavLst>
                                    </p:anim>
                                    <p:anim calcmode="lin" valueType="num">
                                      <p:cBhvr>
                                        <p:cTn id="9" dur="5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0"/>
                            </p:stCondLst>
                            <p:childTnLst>
                              <p:par>
                                <p:cTn id="11" presetID="26" presetClass="emph" presetSubtype="0" fill="hold" nodeType="afterEffect">
                                  <p:stCondLst>
                                    <p:cond delay="0"/>
                                  </p:stCondLst>
                                  <p:childTnLst>
                                    <p:animEffect transition="out" filter="fade">
                                      <p:cBhvr>
                                        <p:cTn id="12" dur="4000" tmFilter="0, 0; .2, .5; .8, .5; 1, 0"/>
                                        <p:tgtEl>
                                          <p:spTgt spid="3"/>
                                        </p:tgtEl>
                                      </p:cBhvr>
                                    </p:animEffect>
                                    <p:animScale>
                                      <p:cBhvr>
                                        <p:cTn id="13" dur="200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333375" y="4549775"/>
            <a:ext cx="8743950" cy="2308225"/>
          </a:xfrm>
          <a:prstGeom prst="rect">
            <a:avLst/>
          </a:prstGeom>
          <a:noFill/>
          <a:ln w="9525">
            <a:noFill/>
            <a:miter lim="800000"/>
            <a:headEnd/>
            <a:tailEnd/>
          </a:ln>
        </p:spPr>
        <p:txBody>
          <a:bodyPr>
            <a:spAutoFit/>
          </a:bodyPr>
          <a:lstStyle/>
          <a:p>
            <a:r>
              <a:rPr lang="fr-CA" b="1">
                <a:solidFill>
                  <a:srgbClr val="E7E200"/>
                </a:solidFill>
                <a:latin typeface="Calibri" pitchFamily="34" charset="0"/>
              </a:rPr>
              <a:t>L’objet de Hoag </a:t>
            </a:r>
          </a:p>
          <a:p>
            <a:r>
              <a:rPr lang="fr-CA">
                <a:solidFill>
                  <a:srgbClr val="E7E200"/>
                </a:solidFill>
                <a:latin typeface="Calibri" pitchFamily="34" charset="0"/>
              </a:rPr>
              <a:t> </a:t>
            </a:r>
          </a:p>
          <a:p>
            <a:r>
              <a:rPr lang="fr-CA" b="1" i="1">
                <a:solidFill>
                  <a:srgbClr val="E7E200"/>
                </a:solidFill>
                <a:latin typeface="Calibri" pitchFamily="34" charset="0"/>
              </a:rPr>
              <a:t>A 600 millions d’années-lumière de notre planète bleue se trouve le superbe objet de Hoag, une galaxie ainsi nommée en hommage à l’astronome qui l’a découverte en 1950. Cette galaxie se trouve dans la constellation du Serpent. Légèrement supérieur en taille à la Voie Lactée, l’objet de Hoag semble construit autour d’un noyau central qui émet une puissante lumière. La ceinture d’étoiles qui l’entoure pourrait être issue d’une très ancienne galaxie qui s’est désagrégée.</a:t>
            </a:r>
          </a:p>
        </p:txBody>
      </p:sp>
      <p:pic>
        <p:nvPicPr>
          <p:cNvPr id="3" name="Image 2" descr="Capture d’écran"/>
          <p:cNvPicPr>
            <a:picLocks noChangeAspect="1"/>
          </p:cNvPicPr>
          <p:nvPr/>
        </p:nvPicPr>
        <p:blipFill>
          <a:blip r:embed="rId2">
            <a:extLst/>
          </a:blip>
          <a:stretch>
            <a:fillRect/>
          </a:stretch>
        </p:blipFill>
        <p:spPr>
          <a:xfrm>
            <a:off x="402230" y="95250"/>
            <a:ext cx="8405075" cy="5257800"/>
          </a:xfrm>
          <a:prstGeom prst="rect">
            <a:avLst/>
          </a:prstGeom>
          <a:effectLst>
            <a:softEdge rad="635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5000"/>
                                        <p:tgtEl>
                                          <p:spTgt spid="3"/>
                                        </p:tgtEl>
                                      </p:cBhvr>
                                    </p:animEffect>
                                  </p:childTnLst>
                                </p:cTn>
                              </p:par>
                            </p:childTnLst>
                          </p:cTn>
                        </p:par>
                        <p:par>
                          <p:cTn id="8" fill="hold">
                            <p:stCondLst>
                              <p:cond delay="5000"/>
                            </p:stCondLst>
                            <p:childTnLst>
                              <p:par>
                                <p:cTn id="9" presetID="26" presetClass="emph" presetSubtype="0" fill="hold" nodeType="afterEffect">
                                  <p:stCondLst>
                                    <p:cond delay="0"/>
                                  </p:stCondLst>
                                  <p:childTnLst>
                                    <p:animEffect transition="out" filter="fade">
                                      <p:cBhvr>
                                        <p:cTn id="10" dur="6000" tmFilter="0, 0; .2, .5; .8, .5; 1, 0"/>
                                        <p:tgtEl>
                                          <p:spTgt spid="3"/>
                                        </p:tgtEl>
                                      </p:cBhvr>
                                    </p:animEffect>
                                    <p:animScale>
                                      <p:cBhvr>
                                        <p:cTn id="11" dur="300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025" y="4826000"/>
            <a:ext cx="8782050" cy="2032000"/>
          </a:xfrm>
          <a:prstGeom prst="rect">
            <a:avLst/>
          </a:prstGeom>
        </p:spPr>
        <p:txBody>
          <a:bodyPr>
            <a:spAutoFit/>
          </a:bodyPr>
          <a:lstStyle/>
          <a:p>
            <a:pPr fontAlgn="auto">
              <a:spcBef>
                <a:spcPts val="0"/>
              </a:spcBef>
              <a:spcAft>
                <a:spcPts val="0"/>
              </a:spcAft>
              <a:defRPr/>
            </a:pPr>
            <a:r>
              <a:rPr lang="fr-CA" b="1" dirty="0">
                <a:solidFill>
                  <a:schemeClr val="accent4">
                    <a:lumMod val="20000"/>
                    <a:lumOff val="80000"/>
                  </a:schemeClr>
                </a:solidFill>
                <a:latin typeface="+mn-lt"/>
                <a:cs typeface="+mn-cs"/>
              </a:rPr>
              <a:t>Ganymède et Jupiter</a:t>
            </a:r>
          </a:p>
          <a:p>
            <a:pPr fontAlgn="auto">
              <a:spcBef>
                <a:spcPts val="0"/>
              </a:spcBef>
              <a:spcAft>
                <a:spcPts val="0"/>
              </a:spcAft>
              <a:defRPr/>
            </a:pPr>
            <a:r>
              <a:rPr lang="fr-CA" dirty="0">
                <a:solidFill>
                  <a:schemeClr val="accent4">
                    <a:lumMod val="20000"/>
                    <a:lumOff val="80000"/>
                  </a:schemeClr>
                </a:solidFill>
                <a:latin typeface="+mn-lt"/>
                <a:cs typeface="+mn-cs"/>
              </a:rPr>
              <a:t> </a:t>
            </a:r>
          </a:p>
          <a:p>
            <a:pPr fontAlgn="auto">
              <a:spcBef>
                <a:spcPts val="0"/>
              </a:spcBef>
              <a:spcAft>
                <a:spcPts val="0"/>
              </a:spcAft>
              <a:defRPr/>
            </a:pPr>
            <a:r>
              <a:rPr lang="fr-CA" b="1" i="1" dirty="0">
                <a:solidFill>
                  <a:schemeClr val="accent4">
                    <a:lumMod val="20000"/>
                    <a:lumOff val="80000"/>
                  </a:schemeClr>
                </a:solidFill>
                <a:latin typeface="+mn-lt"/>
                <a:cs typeface="+mn-cs"/>
              </a:rPr>
              <a:t>Ce cliché a été réalisé tandis que le télescope Hubble observait la Grande Tâche Rouge de Jupiter, une gigantesque tempête dont la taille pourrait accueillir deux à trois fois la planète Terre. Le point noir qui apparaît sur la tâche rouge n’est autre que la silhouette de Ganymède, un satellite de Jupiter. Découverte par le célèbre astronome Galilée, Ganymède est la plus grande lune de notre système solaire.</a:t>
            </a:r>
          </a:p>
        </p:txBody>
      </p:sp>
      <p:pic>
        <p:nvPicPr>
          <p:cNvPr id="3" name="Image 2" descr="Capture d’écran"/>
          <p:cNvPicPr>
            <a:picLocks noChangeAspect="1"/>
          </p:cNvPicPr>
          <p:nvPr/>
        </p:nvPicPr>
        <p:blipFill>
          <a:blip r:embed="rId2" cstate="email">
            <a:extLst/>
          </a:blip>
          <a:stretch>
            <a:fillRect/>
          </a:stretch>
        </p:blipFill>
        <p:spPr>
          <a:xfrm>
            <a:off x="2077185" y="342900"/>
            <a:ext cx="4752240" cy="4233679"/>
          </a:xfrm>
          <a:prstGeom prst="rect">
            <a:avLst/>
          </a:prstGeom>
          <a:effectLst>
            <a:softEdge rad="635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4825" y="5103813"/>
            <a:ext cx="8134350" cy="1754187"/>
          </a:xfrm>
          <a:prstGeom prst="rect">
            <a:avLst/>
          </a:prstGeom>
        </p:spPr>
        <p:txBody>
          <a:bodyPr>
            <a:spAutoFit/>
          </a:bodyPr>
          <a:lstStyle/>
          <a:p>
            <a:pPr fontAlgn="auto">
              <a:spcBef>
                <a:spcPts val="0"/>
              </a:spcBef>
              <a:spcAft>
                <a:spcPts val="0"/>
              </a:spcAft>
              <a:defRPr/>
            </a:pPr>
            <a:r>
              <a:rPr lang="fr-CA" b="1" dirty="0">
                <a:solidFill>
                  <a:schemeClr val="accent2">
                    <a:lumMod val="40000"/>
                    <a:lumOff val="60000"/>
                  </a:schemeClr>
                </a:solidFill>
                <a:latin typeface="+mn-lt"/>
                <a:cs typeface="+mn-cs"/>
              </a:rPr>
              <a:t>Rose galactique </a:t>
            </a:r>
          </a:p>
          <a:p>
            <a:pPr fontAlgn="auto">
              <a:spcBef>
                <a:spcPts val="0"/>
              </a:spcBef>
              <a:spcAft>
                <a:spcPts val="0"/>
              </a:spcAft>
              <a:defRPr/>
            </a:pPr>
            <a:r>
              <a:rPr lang="fr-CA" dirty="0">
                <a:solidFill>
                  <a:schemeClr val="accent2">
                    <a:lumMod val="40000"/>
                    <a:lumOff val="60000"/>
                  </a:schemeClr>
                </a:solidFill>
                <a:latin typeface="+mn-lt"/>
                <a:cs typeface="+mn-cs"/>
              </a:rPr>
              <a:t> </a:t>
            </a:r>
          </a:p>
          <a:p>
            <a:pPr fontAlgn="auto">
              <a:spcBef>
                <a:spcPts val="0"/>
              </a:spcBef>
              <a:spcAft>
                <a:spcPts val="0"/>
              </a:spcAft>
              <a:defRPr/>
            </a:pPr>
            <a:r>
              <a:rPr lang="fr-CA" b="1" i="1" dirty="0">
                <a:solidFill>
                  <a:schemeClr val="accent2">
                    <a:lumMod val="40000"/>
                    <a:lumOff val="60000"/>
                  </a:schemeClr>
                </a:solidFill>
                <a:latin typeface="+mn-lt"/>
                <a:cs typeface="+mn-cs"/>
              </a:rPr>
              <a:t>L’univers sait être poétique. Il nous offre cette rose galactique, issue de la proximité entre les galaxies UGC 1810 et 1813. Cet ensemble porte le doux nom d’Arp 273 et se trouve dans la constellation d’Andromède. Ce spectacle cosmique s’étend à 300 millions d’années-lumière de la Terre.</a:t>
            </a:r>
          </a:p>
        </p:txBody>
      </p:sp>
      <p:pic>
        <p:nvPicPr>
          <p:cNvPr id="3" name="Image 2" descr="Capture d’écran"/>
          <p:cNvPicPr>
            <a:picLocks noChangeAspect="1"/>
          </p:cNvPicPr>
          <p:nvPr/>
        </p:nvPicPr>
        <p:blipFill>
          <a:blip r:embed="rId2">
            <a:extLst/>
          </a:blip>
          <a:stretch>
            <a:fillRect/>
          </a:stretch>
        </p:blipFill>
        <p:spPr>
          <a:xfrm>
            <a:off x="809179" y="342900"/>
            <a:ext cx="7306121" cy="5179712"/>
          </a:xfrm>
          <a:prstGeom prst="rect">
            <a:avLst/>
          </a:prstGeom>
          <a:effectLst>
            <a:softEdge rad="635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Right)">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381000" y="4549775"/>
            <a:ext cx="8277225" cy="2308225"/>
          </a:xfrm>
          <a:prstGeom prst="rect">
            <a:avLst/>
          </a:prstGeom>
          <a:noFill/>
          <a:ln w="9525">
            <a:noFill/>
            <a:miter lim="800000"/>
            <a:headEnd/>
            <a:tailEnd/>
          </a:ln>
        </p:spPr>
        <p:txBody>
          <a:bodyPr>
            <a:spAutoFit/>
          </a:bodyPr>
          <a:lstStyle/>
          <a:p>
            <a:r>
              <a:rPr lang="fr-CA" b="1">
                <a:solidFill>
                  <a:srgbClr val="FFCCFF"/>
                </a:solidFill>
                <a:latin typeface="Calibri" pitchFamily="34" charset="0"/>
              </a:rPr>
              <a:t>La galaxie spirale M83</a:t>
            </a:r>
          </a:p>
          <a:p>
            <a:r>
              <a:rPr lang="fr-CA">
                <a:solidFill>
                  <a:srgbClr val="FFCCFF"/>
                </a:solidFill>
                <a:latin typeface="Calibri" pitchFamily="34" charset="0"/>
              </a:rPr>
              <a:t> </a:t>
            </a:r>
          </a:p>
          <a:p>
            <a:r>
              <a:rPr lang="fr-CA" b="1" i="1">
                <a:solidFill>
                  <a:srgbClr val="FFCCFF"/>
                </a:solidFill>
                <a:latin typeface="Calibri" pitchFamily="34" charset="0"/>
              </a:rPr>
              <a:t>Cette extraordinaire photographie de la galaxie spirale M83 nous donne un aperçu de la vie des étoiles au fil du temps céleste. On peut apercevoir ici des zones très lumineuses, indiquant des regroupements d’étoiles dont le rayonnement est intense. L’aspect torturé et éclaté de la galaxie est dû, quant à lui, à la disparition d’étoiles, laissant derrière elles des rémanences lumineuses appelées supernovas. Au final, ce cliché représente l’évolution de la vie des étoiles pendant 50 000 années-lumière.</a:t>
            </a:r>
          </a:p>
        </p:txBody>
      </p:sp>
      <p:pic>
        <p:nvPicPr>
          <p:cNvPr id="3" name="Image 2" descr="Capture d’écran"/>
          <p:cNvPicPr>
            <a:picLocks noChangeAspect="1"/>
          </p:cNvPicPr>
          <p:nvPr/>
        </p:nvPicPr>
        <p:blipFill>
          <a:blip r:embed="rId2">
            <a:extLst/>
          </a:blip>
          <a:stretch>
            <a:fillRect/>
          </a:stretch>
        </p:blipFill>
        <p:spPr>
          <a:xfrm>
            <a:off x="1562100" y="342899"/>
            <a:ext cx="7000875" cy="4517353"/>
          </a:xfrm>
          <a:prstGeom prst="rect">
            <a:avLst/>
          </a:prstGeom>
          <a:effectLst>
            <a:softEdge rad="635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457200" y="4826000"/>
            <a:ext cx="8220075" cy="2032000"/>
          </a:xfrm>
          <a:prstGeom prst="rect">
            <a:avLst/>
          </a:prstGeom>
          <a:noFill/>
          <a:ln w="9525">
            <a:noFill/>
            <a:miter lim="800000"/>
            <a:headEnd/>
            <a:tailEnd/>
          </a:ln>
        </p:spPr>
        <p:txBody>
          <a:bodyPr>
            <a:spAutoFit/>
          </a:bodyPr>
          <a:lstStyle/>
          <a:p>
            <a:r>
              <a:rPr lang="fr-CA" b="1">
                <a:solidFill>
                  <a:srgbClr val="00B0F0"/>
                </a:solidFill>
                <a:latin typeface="Calibri" pitchFamily="34" charset="0"/>
              </a:rPr>
              <a:t>Vitesse stellaire </a:t>
            </a:r>
          </a:p>
          <a:p>
            <a:endParaRPr lang="fr-CA">
              <a:solidFill>
                <a:srgbClr val="00B0F0"/>
              </a:solidFill>
              <a:latin typeface="Calibri" pitchFamily="34" charset="0"/>
            </a:endParaRPr>
          </a:p>
          <a:p>
            <a:r>
              <a:rPr lang="fr-CA" b="1" i="1">
                <a:solidFill>
                  <a:srgbClr val="00B0F0"/>
                </a:solidFill>
                <a:latin typeface="Calibri" pitchFamily="34" charset="0"/>
              </a:rPr>
              <a:t>La galaxie spirale ESO 137-001, que l’on aperçoit en haut à droite du cliché, se trouve dans l’amas de galaxies de la Règle, à 200 millions d’années-lumière de nous. Cette galaxie fonce à travers l’espace à une allure de sept millions de kilomètres par heure. Une vitesse si élevée que la pression dynamique exercée éjecte de grandes quantités de gaz, visibles en bleu dans le sillon de la galaxie.</a:t>
            </a:r>
          </a:p>
        </p:txBody>
      </p:sp>
      <p:pic>
        <p:nvPicPr>
          <p:cNvPr id="3" name="Image 2" descr="Capture d’écran"/>
          <p:cNvPicPr>
            <a:picLocks noChangeAspect="1"/>
          </p:cNvPicPr>
          <p:nvPr/>
        </p:nvPicPr>
        <p:blipFill>
          <a:blip r:embed="rId2">
            <a:extLst/>
          </a:blip>
          <a:stretch>
            <a:fillRect/>
          </a:stretch>
        </p:blipFill>
        <p:spPr>
          <a:xfrm>
            <a:off x="865638" y="190500"/>
            <a:ext cx="7403195" cy="5124450"/>
          </a:xfrm>
          <a:prstGeom prst="rect">
            <a:avLst/>
          </a:prstGeom>
          <a:effectLst>
            <a:softEdge rad="635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8150" y="5103813"/>
            <a:ext cx="8220075" cy="1754187"/>
          </a:xfrm>
          <a:prstGeom prst="rect">
            <a:avLst/>
          </a:prstGeom>
        </p:spPr>
        <p:txBody>
          <a:bodyPr>
            <a:spAutoFit/>
          </a:bodyPr>
          <a:lstStyle/>
          <a:p>
            <a:pPr fontAlgn="auto">
              <a:spcBef>
                <a:spcPts val="0"/>
              </a:spcBef>
              <a:spcAft>
                <a:spcPts val="0"/>
              </a:spcAft>
              <a:defRPr/>
            </a:pPr>
            <a:r>
              <a:rPr lang="fr-CA" b="1" dirty="0">
                <a:solidFill>
                  <a:schemeClr val="accent1">
                    <a:lumMod val="60000"/>
                    <a:lumOff val="40000"/>
                  </a:schemeClr>
                </a:solidFill>
                <a:latin typeface="+mn-lt"/>
                <a:cs typeface="+mn-cs"/>
              </a:rPr>
              <a:t>La nébuleuse de l’œil de Chat </a:t>
            </a:r>
          </a:p>
          <a:p>
            <a:pPr fontAlgn="auto">
              <a:spcBef>
                <a:spcPts val="0"/>
              </a:spcBef>
              <a:spcAft>
                <a:spcPts val="0"/>
              </a:spcAft>
              <a:defRPr/>
            </a:pPr>
            <a:r>
              <a:rPr lang="fr-CA" dirty="0">
                <a:solidFill>
                  <a:schemeClr val="accent1">
                    <a:lumMod val="60000"/>
                    <a:lumOff val="40000"/>
                  </a:schemeClr>
                </a:solidFill>
                <a:latin typeface="+mn-lt"/>
                <a:cs typeface="+mn-cs"/>
              </a:rPr>
              <a:t> </a:t>
            </a:r>
          </a:p>
          <a:p>
            <a:pPr fontAlgn="auto">
              <a:spcBef>
                <a:spcPts val="0"/>
              </a:spcBef>
              <a:spcAft>
                <a:spcPts val="0"/>
              </a:spcAft>
              <a:defRPr/>
            </a:pPr>
            <a:r>
              <a:rPr lang="fr-CA" b="1" i="1" dirty="0">
                <a:solidFill>
                  <a:schemeClr val="accent1">
                    <a:lumMod val="60000"/>
                    <a:lumOff val="40000"/>
                  </a:schemeClr>
                </a:solidFill>
                <a:latin typeface="+mn-lt"/>
                <a:cs typeface="+mn-cs"/>
              </a:rPr>
              <a:t>La nébuleuse planétaire de l’œil de Chat possède une structure d’apparence complexe. Vents stellaires, éjections de masse et étoiles en orbite l’une autour de l’autre seraient notamment à l’origine de cet incroyable objet céleste. La nébuleuse de l’œil de Chat se trouve à environ 3 600 années-lumière de la Terre.</a:t>
            </a:r>
          </a:p>
        </p:txBody>
      </p:sp>
      <p:pic>
        <p:nvPicPr>
          <p:cNvPr id="3" name="Image 2" descr="Capture d’écran"/>
          <p:cNvPicPr>
            <a:picLocks noChangeAspect="1"/>
          </p:cNvPicPr>
          <p:nvPr/>
        </p:nvPicPr>
        <p:blipFill>
          <a:blip r:embed="rId2" cstate="email">
            <a:extLst/>
          </a:blip>
          <a:stretch>
            <a:fillRect/>
          </a:stretch>
        </p:blipFill>
        <p:spPr>
          <a:xfrm>
            <a:off x="1290668" y="533401"/>
            <a:ext cx="6300758" cy="4309086"/>
          </a:xfrm>
          <a:prstGeom prst="rect">
            <a:avLst/>
          </a:prstGeom>
          <a:effectLst>
            <a:softEdge rad="127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5000"/>
                                        <p:tgtEl>
                                          <p:spTgt spid="3"/>
                                        </p:tgtEl>
                                      </p:cBhvr>
                                    </p:animEffect>
                                  </p:childTnLst>
                                </p:cTn>
                              </p:par>
                            </p:childTnLst>
                          </p:cTn>
                        </p:par>
                        <p:par>
                          <p:cTn id="8" fill="hold">
                            <p:stCondLst>
                              <p:cond delay="5000"/>
                            </p:stCondLst>
                            <p:childTnLst>
                              <p:par>
                                <p:cTn id="9" presetID="26" presetClass="emph" presetSubtype="0" fill="hold" nodeType="afterEffect">
                                  <p:stCondLst>
                                    <p:cond delay="0"/>
                                  </p:stCondLst>
                                  <p:childTnLst>
                                    <p:animEffect transition="out" filter="fade">
                                      <p:cBhvr>
                                        <p:cTn id="10" dur="4000" tmFilter="0, 0; .2, .5; .8, .5; 1, 0"/>
                                        <p:tgtEl>
                                          <p:spTgt spid="3"/>
                                        </p:tgtEl>
                                      </p:cBhvr>
                                    </p:animEffect>
                                    <p:animScale>
                                      <p:cBhvr>
                                        <p:cTn id="11" dur="200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4350" y="4549775"/>
            <a:ext cx="8115300" cy="2308225"/>
          </a:xfrm>
          <a:prstGeom prst="rect">
            <a:avLst/>
          </a:prstGeom>
        </p:spPr>
        <p:txBody>
          <a:bodyPr>
            <a:spAutoFit/>
          </a:bodyPr>
          <a:lstStyle/>
          <a:p>
            <a:pPr fontAlgn="auto">
              <a:spcBef>
                <a:spcPts val="0"/>
              </a:spcBef>
              <a:spcAft>
                <a:spcPts val="0"/>
              </a:spcAft>
              <a:defRPr/>
            </a:pPr>
            <a:r>
              <a:rPr lang="fr-CA" b="1" dirty="0" err="1">
                <a:solidFill>
                  <a:schemeClr val="accent6">
                    <a:lumMod val="40000"/>
                    <a:lumOff val="60000"/>
                  </a:schemeClr>
                </a:solidFill>
                <a:latin typeface="+mn-lt"/>
                <a:cs typeface="+mn-cs"/>
              </a:rPr>
              <a:t>Retina</a:t>
            </a:r>
            <a:r>
              <a:rPr lang="fr-CA" b="1" dirty="0">
                <a:solidFill>
                  <a:schemeClr val="accent6">
                    <a:lumMod val="40000"/>
                    <a:lumOff val="60000"/>
                  </a:schemeClr>
                </a:solidFill>
                <a:latin typeface="+mn-lt"/>
                <a:cs typeface="+mn-cs"/>
              </a:rPr>
              <a:t> </a:t>
            </a:r>
            <a:r>
              <a:rPr lang="fr-CA" b="1" dirty="0" err="1">
                <a:solidFill>
                  <a:schemeClr val="accent6">
                    <a:lumMod val="40000"/>
                    <a:lumOff val="60000"/>
                  </a:schemeClr>
                </a:solidFill>
                <a:latin typeface="+mn-lt"/>
                <a:cs typeface="+mn-cs"/>
              </a:rPr>
              <a:t>Nebula</a:t>
            </a:r>
            <a:endParaRPr lang="fr-CA" b="1" dirty="0">
              <a:solidFill>
                <a:schemeClr val="accent6">
                  <a:lumMod val="40000"/>
                  <a:lumOff val="60000"/>
                </a:schemeClr>
              </a:solidFill>
              <a:latin typeface="+mn-lt"/>
              <a:cs typeface="+mn-cs"/>
            </a:endParaRPr>
          </a:p>
          <a:p>
            <a:pPr fontAlgn="auto">
              <a:spcBef>
                <a:spcPts val="0"/>
              </a:spcBef>
              <a:spcAft>
                <a:spcPts val="0"/>
              </a:spcAft>
              <a:defRPr/>
            </a:pPr>
            <a:endParaRPr lang="fr-CA" dirty="0">
              <a:solidFill>
                <a:schemeClr val="accent6">
                  <a:lumMod val="40000"/>
                  <a:lumOff val="60000"/>
                </a:schemeClr>
              </a:solidFill>
              <a:latin typeface="+mn-lt"/>
              <a:cs typeface="+mn-cs"/>
            </a:endParaRPr>
          </a:p>
          <a:p>
            <a:pPr fontAlgn="auto">
              <a:spcBef>
                <a:spcPts val="0"/>
              </a:spcBef>
              <a:spcAft>
                <a:spcPts val="0"/>
              </a:spcAft>
              <a:defRPr/>
            </a:pPr>
            <a:r>
              <a:rPr lang="fr-CA" b="1" i="1" dirty="0">
                <a:solidFill>
                  <a:schemeClr val="accent6">
                    <a:lumMod val="40000"/>
                    <a:lumOff val="60000"/>
                  </a:schemeClr>
                </a:solidFill>
                <a:latin typeface="+mn-lt"/>
                <a:cs typeface="+mn-cs"/>
              </a:rPr>
              <a:t>La créativité de l’univers semble absolument sans limite. La nébuleuse IC 4406, baptisée en anglais « </a:t>
            </a:r>
            <a:r>
              <a:rPr lang="fr-CA" b="1" i="1" dirty="0" err="1">
                <a:solidFill>
                  <a:schemeClr val="accent6">
                    <a:lumMod val="40000"/>
                    <a:lumOff val="60000"/>
                  </a:schemeClr>
                </a:solidFill>
                <a:latin typeface="+mn-lt"/>
                <a:cs typeface="+mn-cs"/>
              </a:rPr>
              <a:t>Retina</a:t>
            </a:r>
            <a:r>
              <a:rPr lang="fr-CA" b="1" i="1" dirty="0">
                <a:solidFill>
                  <a:schemeClr val="accent6">
                    <a:lumMod val="40000"/>
                    <a:lumOff val="60000"/>
                  </a:schemeClr>
                </a:solidFill>
                <a:latin typeface="+mn-lt"/>
                <a:cs typeface="+mn-cs"/>
              </a:rPr>
              <a:t> </a:t>
            </a:r>
            <a:r>
              <a:rPr lang="fr-CA" b="1" i="1" dirty="0" err="1">
                <a:solidFill>
                  <a:schemeClr val="accent6">
                    <a:lumMod val="40000"/>
                    <a:lumOff val="60000"/>
                  </a:schemeClr>
                </a:solidFill>
                <a:latin typeface="+mn-lt"/>
                <a:cs typeface="+mn-cs"/>
              </a:rPr>
              <a:t>Nebula</a:t>
            </a:r>
            <a:r>
              <a:rPr lang="fr-CA" b="1" i="1" dirty="0">
                <a:solidFill>
                  <a:schemeClr val="accent6">
                    <a:lumMod val="40000"/>
                    <a:lumOff val="60000"/>
                  </a:schemeClr>
                </a:solidFill>
                <a:latin typeface="+mn-lt"/>
                <a:cs typeface="+mn-cs"/>
              </a:rPr>
              <a:t> », en est la preuve. Vue d’un certain angle, cette nébuleuse planétaire aux couleurs stupéfiantes possède la forme d’un rectangle presque parfait. Mais IC 4406 a en fait la structure d’un beignet à trou rassemblé autour d’une étoile mourante. Ce superbe objet céleste se trouve dans la constellation du Loup, à 1 900 années-lumière de la Terre.</a:t>
            </a:r>
          </a:p>
        </p:txBody>
      </p:sp>
      <p:pic>
        <p:nvPicPr>
          <p:cNvPr id="3" name="Image 2" descr="Capture d’écran"/>
          <p:cNvPicPr>
            <a:picLocks noChangeAspect="1"/>
          </p:cNvPicPr>
          <p:nvPr/>
        </p:nvPicPr>
        <p:blipFill>
          <a:blip r:embed="rId2"/>
          <a:srcRect/>
          <a:stretch>
            <a:fillRect/>
          </a:stretch>
        </p:blipFill>
        <p:spPr bwMode="auto">
          <a:xfrm>
            <a:off x="906463" y="161925"/>
            <a:ext cx="7331075" cy="479901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2425" y="4549775"/>
            <a:ext cx="8448675" cy="2308225"/>
          </a:xfrm>
          <a:prstGeom prst="rect">
            <a:avLst/>
          </a:prstGeom>
        </p:spPr>
        <p:txBody>
          <a:bodyPr>
            <a:spAutoFit/>
          </a:bodyPr>
          <a:lstStyle/>
          <a:p>
            <a:pPr fontAlgn="auto">
              <a:spcBef>
                <a:spcPts val="0"/>
              </a:spcBef>
              <a:spcAft>
                <a:spcPts val="0"/>
              </a:spcAft>
              <a:defRPr/>
            </a:pPr>
            <a:r>
              <a:rPr lang="fr-CA" b="1" dirty="0" err="1">
                <a:solidFill>
                  <a:schemeClr val="accent2">
                    <a:lumMod val="60000"/>
                    <a:lumOff val="40000"/>
                  </a:schemeClr>
                </a:solidFill>
                <a:latin typeface="+mn-lt"/>
                <a:cs typeface="+mn-cs"/>
              </a:rPr>
              <a:t>Pismis</a:t>
            </a:r>
            <a:r>
              <a:rPr lang="fr-CA" b="1" dirty="0">
                <a:solidFill>
                  <a:schemeClr val="accent2">
                    <a:lumMod val="60000"/>
                    <a:lumOff val="40000"/>
                  </a:schemeClr>
                </a:solidFill>
                <a:latin typeface="+mn-lt"/>
                <a:cs typeface="+mn-cs"/>
              </a:rPr>
              <a:t> 24</a:t>
            </a:r>
          </a:p>
          <a:p>
            <a:pPr fontAlgn="auto">
              <a:spcBef>
                <a:spcPts val="0"/>
              </a:spcBef>
              <a:spcAft>
                <a:spcPts val="0"/>
              </a:spcAft>
              <a:defRPr/>
            </a:pPr>
            <a:endParaRPr lang="fr-CA" dirty="0">
              <a:solidFill>
                <a:schemeClr val="accent2">
                  <a:lumMod val="60000"/>
                  <a:lumOff val="40000"/>
                </a:schemeClr>
              </a:solidFill>
              <a:latin typeface="+mn-lt"/>
              <a:cs typeface="+mn-cs"/>
            </a:endParaRPr>
          </a:p>
          <a:p>
            <a:pPr fontAlgn="auto">
              <a:spcBef>
                <a:spcPts val="0"/>
              </a:spcBef>
              <a:spcAft>
                <a:spcPts val="0"/>
              </a:spcAft>
              <a:defRPr/>
            </a:pPr>
            <a:r>
              <a:rPr lang="fr-CA" b="1" i="1" dirty="0">
                <a:solidFill>
                  <a:schemeClr val="accent2">
                    <a:lumMod val="60000"/>
                    <a:lumOff val="40000"/>
                  </a:schemeClr>
                </a:solidFill>
                <a:latin typeface="+mn-lt"/>
                <a:cs typeface="+mn-cs"/>
              </a:rPr>
              <a:t>L’amas d’étoiles de </a:t>
            </a:r>
            <a:r>
              <a:rPr lang="fr-CA" b="1" i="1" dirty="0" err="1">
                <a:solidFill>
                  <a:schemeClr val="accent2">
                    <a:lumMod val="60000"/>
                    <a:lumOff val="40000"/>
                  </a:schemeClr>
                </a:solidFill>
                <a:latin typeface="+mn-lt"/>
                <a:cs typeface="+mn-cs"/>
              </a:rPr>
              <a:t>Pismis</a:t>
            </a:r>
            <a:r>
              <a:rPr lang="fr-CA" b="1" i="1" dirty="0">
                <a:solidFill>
                  <a:schemeClr val="accent2">
                    <a:lumMod val="60000"/>
                    <a:lumOff val="40000"/>
                  </a:schemeClr>
                </a:solidFill>
                <a:latin typeface="+mn-lt"/>
                <a:cs typeface="+mn-cs"/>
              </a:rPr>
              <a:t> 24 se trouve au cœur de la nébuleuse NGC 6357, dans la constellation du Scorpion, à environ 8 000 années-lumière de la Terre. L’épaisseur des nuages de gaz et l’intensité des rayons ultra-violets qui s’en dégagent rendent l’étude de cet amas stellaire assez complexe. C’est au sein de </a:t>
            </a:r>
            <a:r>
              <a:rPr lang="fr-CA" b="1" i="1" dirty="0" err="1">
                <a:solidFill>
                  <a:schemeClr val="accent2">
                    <a:lumMod val="60000"/>
                    <a:lumOff val="40000"/>
                  </a:schemeClr>
                </a:solidFill>
                <a:latin typeface="+mn-lt"/>
                <a:cs typeface="+mn-cs"/>
              </a:rPr>
              <a:t>Pismis</a:t>
            </a:r>
            <a:r>
              <a:rPr lang="fr-CA" b="1" i="1" dirty="0">
                <a:solidFill>
                  <a:schemeClr val="accent2">
                    <a:lumMod val="60000"/>
                    <a:lumOff val="40000"/>
                  </a:schemeClr>
                </a:solidFill>
                <a:latin typeface="+mn-lt"/>
                <a:cs typeface="+mn-cs"/>
              </a:rPr>
              <a:t> 24 que se trouve </a:t>
            </a:r>
            <a:r>
              <a:rPr lang="fr-CA" b="1" i="1" dirty="0" err="1">
                <a:solidFill>
                  <a:schemeClr val="accent2">
                    <a:lumMod val="60000"/>
                    <a:lumOff val="40000"/>
                  </a:schemeClr>
                </a:solidFill>
                <a:latin typeface="+mn-lt"/>
                <a:cs typeface="+mn-cs"/>
              </a:rPr>
              <a:t>Pismis</a:t>
            </a:r>
            <a:r>
              <a:rPr lang="fr-CA" b="1" i="1" dirty="0">
                <a:solidFill>
                  <a:schemeClr val="accent2">
                    <a:lumMod val="60000"/>
                    <a:lumOff val="40000"/>
                  </a:schemeClr>
                </a:solidFill>
                <a:latin typeface="+mn-lt"/>
                <a:cs typeface="+mn-cs"/>
              </a:rPr>
              <a:t> 24-1, une étoile immense qui, avec une masse 300 fois supérieure à celle de notre Soleil, pourrait être la plus grande étoile de l’univers connu.</a:t>
            </a:r>
          </a:p>
        </p:txBody>
      </p:sp>
      <p:pic>
        <p:nvPicPr>
          <p:cNvPr id="3" name="Image 2" descr="Capture d’écran"/>
          <p:cNvPicPr>
            <a:picLocks noChangeAspect="1"/>
          </p:cNvPicPr>
          <p:nvPr/>
        </p:nvPicPr>
        <p:blipFill>
          <a:blip r:embed="rId2">
            <a:extLst/>
          </a:blip>
          <a:stretch>
            <a:fillRect/>
          </a:stretch>
        </p:blipFill>
        <p:spPr>
          <a:xfrm>
            <a:off x="0" y="133350"/>
            <a:ext cx="7242986" cy="4714875"/>
          </a:xfrm>
          <a:prstGeom prst="rect">
            <a:avLst/>
          </a:prstGeom>
          <a:effectLst>
            <a:softEdge rad="635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rcRect/>
          <a:stretch>
            <a:fillRect/>
          </a:stretch>
        </p:blipFill>
        <p:spPr bwMode="auto">
          <a:xfrm>
            <a:off x="158750" y="0"/>
            <a:ext cx="5156200" cy="3494088"/>
          </a:xfrm>
          <a:prstGeom prst="rect">
            <a:avLst/>
          </a:prstGeom>
          <a:noFill/>
          <a:ln w="9525">
            <a:noFill/>
            <a:miter lim="800000"/>
            <a:headEnd/>
            <a:tailEnd/>
          </a:ln>
        </p:spPr>
      </p:pic>
      <p:pic>
        <p:nvPicPr>
          <p:cNvPr id="30724" name="Picture 4" descr="Perroquet 6"/>
          <p:cNvPicPr>
            <a:picLocks noChangeAspect="1" noChangeArrowheads="1"/>
          </p:cNvPicPr>
          <p:nvPr/>
        </p:nvPicPr>
        <p:blipFill>
          <a:blip r:embed="rId3"/>
          <a:srcRect/>
          <a:stretch>
            <a:fillRect/>
          </a:stretch>
        </p:blipFill>
        <p:spPr bwMode="auto">
          <a:xfrm>
            <a:off x="484188" y="5864225"/>
            <a:ext cx="1317625" cy="746125"/>
          </a:xfrm>
          <a:prstGeom prst="rect">
            <a:avLst/>
          </a:prstGeom>
          <a:noFill/>
        </p:spPr>
      </p:pic>
      <p:pic>
        <p:nvPicPr>
          <p:cNvPr id="30725" name="Picture 5" descr="Terre 4"/>
          <p:cNvPicPr>
            <a:picLocks noChangeAspect="1" noChangeArrowheads="1" noCrop="1"/>
          </p:cNvPicPr>
          <p:nvPr/>
        </p:nvPicPr>
        <p:blipFill>
          <a:blip r:embed="rId4"/>
          <a:srcRect/>
          <a:stretch>
            <a:fillRect/>
          </a:stretch>
        </p:blipFill>
        <p:spPr bwMode="auto">
          <a:xfrm>
            <a:off x="4878388" y="4006850"/>
            <a:ext cx="2747962" cy="2068513"/>
          </a:xfrm>
          <a:prstGeom prst="rect">
            <a:avLst/>
          </a:prstGeom>
          <a:noFill/>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28380" y="5862078"/>
            <a:ext cx="1333500" cy="952500"/>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3000"/>
                            </p:stCondLst>
                            <p:childTnLst>
                              <p:par>
                                <p:cTn id="10" presetID="32" presetClass="emph" presetSubtype="0" repeatCount="4000" fill="hold" nodeType="afterEffect">
                                  <p:stCondLst>
                                    <p:cond delay="0"/>
                                  </p:stCondLst>
                                  <p:childTnLst>
                                    <p:animRot by="120000">
                                      <p:cBhvr>
                                        <p:cTn id="11" dur="300" fill="hold">
                                          <p:stCondLst>
                                            <p:cond delay="0"/>
                                          </p:stCondLst>
                                        </p:cTn>
                                        <p:tgtEl>
                                          <p:spTgt spid="3"/>
                                        </p:tgtEl>
                                        <p:attrNameLst>
                                          <p:attrName>r</p:attrName>
                                        </p:attrNameLst>
                                      </p:cBhvr>
                                    </p:animRot>
                                    <p:animRot by="-240000">
                                      <p:cBhvr>
                                        <p:cTn id="12" dur="600" fill="hold">
                                          <p:stCondLst>
                                            <p:cond delay="600"/>
                                          </p:stCondLst>
                                        </p:cTn>
                                        <p:tgtEl>
                                          <p:spTgt spid="3"/>
                                        </p:tgtEl>
                                        <p:attrNameLst>
                                          <p:attrName>r</p:attrName>
                                        </p:attrNameLst>
                                      </p:cBhvr>
                                    </p:animRot>
                                    <p:animRot by="240000">
                                      <p:cBhvr>
                                        <p:cTn id="13" dur="600" fill="hold">
                                          <p:stCondLst>
                                            <p:cond delay="1200"/>
                                          </p:stCondLst>
                                        </p:cTn>
                                        <p:tgtEl>
                                          <p:spTgt spid="3"/>
                                        </p:tgtEl>
                                        <p:attrNameLst>
                                          <p:attrName>r</p:attrName>
                                        </p:attrNameLst>
                                      </p:cBhvr>
                                    </p:animRot>
                                    <p:animRot by="-240000">
                                      <p:cBhvr>
                                        <p:cTn id="14" dur="600" fill="hold">
                                          <p:stCondLst>
                                            <p:cond delay="1800"/>
                                          </p:stCondLst>
                                        </p:cTn>
                                        <p:tgtEl>
                                          <p:spTgt spid="3"/>
                                        </p:tgtEl>
                                        <p:attrNameLst>
                                          <p:attrName>r</p:attrName>
                                        </p:attrNameLst>
                                      </p:cBhvr>
                                    </p:animRot>
                                    <p:animRot by="120000">
                                      <p:cBhvr>
                                        <p:cTn id="15" dur="600" fill="hold">
                                          <p:stCondLst>
                                            <p:cond delay="24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1047</Words>
  <Application>Microsoft Office PowerPoint</Application>
  <PresentationFormat>Affichage à l'écran (4:3)</PresentationFormat>
  <Paragraphs>49</Paragraphs>
  <Slides>18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Impact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
  <cp:lastModifiedBy/>
  <cp:revision>16</cp:revision>
  <dcterms:created xsi:type="dcterms:W3CDTF">2015-11-03T15:21:53Z</dcterms:created>
  <dcterms:modified xsi:type="dcterms:W3CDTF">2025-12-19T20:22:00Z</dcterms:modified>
  <cp:contentStatus/>
</cp:coreProperties>
</file>