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315" r:id="rId5"/>
    <p:sldId id="259" r:id="rId6"/>
    <p:sldId id="312" r:id="rId7"/>
    <p:sldId id="260" r:id="rId8"/>
    <p:sldId id="267" r:id="rId9"/>
    <p:sldId id="277" r:id="rId10"/>
    <p:sldId id="262" r:id="rId11"/>
    <p:sldId id="317" r:id="rId12"/>
    <p:sldId id="313" r:id="rId13"/>
    <p:sldId id="258" r:id="rId14"/>
    <p:sldId id="266" r:id="rId15"/>
    <p:sldId id="261" r:id="rId16"/>
    <p:sldId id="283" r:id="rId17"/>
    <p:sldId id="331" r:id="rId18"/>
    <p:sldId id="265" r:id="rId19"/>
    <p:sldId id="290" r:id="rId20"/>
    <p:sldId id="279" r:id="rId21"/>
    <p:sldId id="268" r:id="rId22"/>
    <p:sldId id="295" r:id="rId23"/>
    <p:sldId id="302" r:id="rId24"/>
    <p:sldId id="328" r:id="rId25"/>
    <p:sldId id="304" r:id="rId26"/>
    <p:sldId id="326" r:id="rId27"/>
    <p:sldId id="270" r:id="rId28"/>
    <p:sldId id="285" r:id="rId29"/>
    <p:sldId id="330" r:id="rId30"/>
    <p:sldId id="329" r:id="rId31"/>
    <p:sldId id="272" r:id="rId32"/>
    <p:sldId id="273" r:id="rId33"/>
    <p:sldId id="291" r:id="rId34"/>
    <p:sldId id="289" r:id="rId35"/>
    <p:sldId id="319" r:id="rId36"/>
    <p:sldId id="292" r:id="rId37"/>
    <p:sldId id="314" r:id="rId38"/>
    <p:sldId id="287" r:id="rId39"/>
    <p:sldId id="325" r:id="rId40"/>
    <p:sldId id="332" r:id="rId41"/>
    <p:sldId id="333" r:id="rId42"/>
    <p:sldId id="334" r:id="rId43"/>
    <p:sldId id="298" r:id="rId44"/>
    <p:sldId id="271" r:id="rId45"/>
    <p:sldId id="322" r:id="rId46"/>
    <p:sldId id="278" r:id="rId47"/>
    <p:sldId id="274" r:id="rId48"/>
    <p:sldId id="281" r:id="rId49"/>
    <p:sldId id="288" r:id="rId50"/>
    <p:sldId id="276" r:id="rId51"/>
    <p:sldId id="275" r:id="rId52"/>
    <p:sldId id="318" r:id="rId53"/>
    <p:sldId id="280" r:id="rId54"/>
    <p:sldId id="320" r:id="rId55"/>
    <p:sldId id="282" r:id="rId56"/>
    <p:sldId id="305" r:id="rId57"/>
    <p:sldId id="294" r:id="rId58"/>
    <p:sldId id="299" r:id="rId59"/>
    <p:sldId id="337" r:id="rId60"/>
    <p:sldId id="286" r:id="rId61"/>
    <p:sldId id="327" r:id="rId62"/>
    <p:sldId id="297" r:id="rId63"/>
    <p:sldId id="300" r:id="rId64"/>
    <p:sldId id="303" r:id="rId65"/>
    <p:sldId id="323" r:id="rId66"/>
    <p:sldId id="324" r:id="rId67"/>
    <p:sldId id="306" r:id="rId68"/>
    <p:sldId id="336" r:id="rId69"/>
    <p:sldId id="293" r:id="rId70"/>
    <p:sldId id="310" r:id="rId71"/>
    <p:sldId id="309" r:id="rId72"/>
    <p:sldId id="307" r:id="rId7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2" d="100"/>
          <a:sy n="82" d="100"/>
        </p:scale>
        <p:origin x="172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10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" name="coluche.wav"/>
          </p:stSnd>
        </p:sndAc>
      </p:transition>
    </mc:Choice>
    <mc:Fallback xmlns="">
      <p:transition spd="slow" advTm="4000">
        <p:random/>
        <p:sndAc>
          <p:stSnd loop="1">
            <p:snd r:embed="rId3" name="coluche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" name="coluche.wav"/>
          </p:stSnd>
        </p:sndAc>
      </p:transition>
    </mc:Choice>
    <mc:Fallback xmlns="">
      <p:transition spd="slow" advTm="4000">
        <p:random/>
        <p:sndAc>
          <p:stSnd loop="1">
            <p:snd r:embed="rId3" name="coluche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609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" name="coluche.wav"/>
          </p:stSnd>
        </p:sndAc>
      </p:transition>
    </mc:Choice>
    <mc:Fallback xmlns="">
      <p:transition spd="slow" advTm="4000">
        <p:random/>
        <p:sndAc>
          <p:stSnd loop="1">
            <p:snd r:embed="rId3" name="coluche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35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" name="coluche.wav"/>
          </p:stSnd>
        </p:sndAc>
      </p:transition>
    </mc:Choice>
    <mc:Fallback xmlns="">
      <p:transition spd="slow" advTm="4000">
        <p:random/>
        <p:sndAc>
          <p:stSnd loop="1">
            <p:snd r:embed="rId3" name="coluche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3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" name="coluche.wav"/>
          </p:stSnd>
        </p:sndAc>
      </p:transition>
    </mc:Choice>
    <mc:Fallback xmlns="">
      <p:transition spd="slow" advTm="4000">
        <p:random/>
        <p:sndAc>
          <p:stSnd loop="1">
            <p:snd r:embed="rId3" name="coluche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26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" name="coluche.wav"/>
          </p:stSnd>
        </p:sndAc>
      </p:transition>
    </mc:Choice>
    <mc:Fallback xmlns="">
      <p:transition spd="slow" advTm="4000">
        <p:random/>
        <p:sndAc>
          <p:stSnd loop="1">
            <p:snd r:embed="rId3" name="coluche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4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" name="coluche.wav"/>
          </p:stSnd>
        </p:sndAc>
      </p:transition>
    </mc:Choice>
    <mc:Fallback xmlns="">
      <p:transition spd="slow" advTm="4000">
        <p:random/>
        <p:sndAc>
          <p:stSnd loop="1">
            <p:snd r:embed="rId3" name="coluche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9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" name="coluche.wav"/>
          </p:stSnd>
        </p:sndAc>
      </p:transition>
    </mc:Choice>
    <mc:Fallback xmlns="">
      <p:transition spd="slow" advTm="4000">
        <p:random/>
        <p:sndAc>
          <p:stSnd loop="1">
            <p:snd r:embed="rId3" name="coluche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51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" name="coluche.wav"/>
          </p:stSnd>
        </p:sndAc>
      </p:transition>
    </mc:Choice>
    <mc:Fallback xmlns="">
      <p:transition spd="slow" advTm="4000">
        <p:random/>
        <p:sndAc>
          <p:stSnd loop="1">
            <p:snd r:embed="rId3" name="coluche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05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" name="coluche.wav"/>
          </p:stSnd>
        </p:sndAc>
      </p:transition>
    </mc:Choice>
    <mc:Fallback xmlns="">
      <p:transition spd="slow" advTm="4000">
        <p:random/>
        <p:sndAc>
          <p:stSnd loop="1">
            <p:snd r:embed="rId3" name="coluche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608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" name="coluche.wav"/>
          </p:stSnd>
        </p:sndAc>
      </p:transition>
    </mc:Choice>
    <mc:Fallback xmlns="">
      <p:transition spd="slow" advTm="4000">
        <p:random/>
        <p:sndAc>
          <p:stSnd loop="1">
            <p:snd r:embed="rId3" name="coluche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BF7E6-ECDC-4DE9-8FC3-E9ABAA5EF9FB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21EFD-979A-46CC-9B26-B7A74C42A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729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  <p:sndAc>
          <p:stSnd loop="1">
            <p:snd r:embed="rId13" name="coluche.wav"/>
          </p:stSnd>
        </p:sndAc>
      </p:transition>
    </mc:Choice>
    <mc:Fallback xmlns="">
      <p:transition spd="slow" advTm="4000">
        <p:random/>
        <p:sndAc>
          <p:stSnd loop="1">
            <p:snd r:embed="rId14" name="coluche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8237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4804724"/>
            <a:ext cx="488306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Région de la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Xaintrie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 divisée</a:t>
            </a:r>
          </a:p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 en deux régions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24246" y="3362889"/>
            <a:ext cx="266113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mic Sans MS" panose="030F0702030302020204" pitchFamily="66" charset="0"/>
              </a:rPr>
              <a:t>La </a:t>
            </a:r>
            <a:r>
              <a:rPr lang="fr-FR" sz="20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Xaintrie</a:t>
            </a:r>
            <a:r>
              <a:rPr lang="fr-F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nord  canton de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ST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Privat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9" name="Bulle ronde 8"/>
          <p:cNvSpPr/>
          <p:nvPr/>
        </p:nvSpPr>
        <p:spPr>
          <a:xfrm>
            <a:off x="5660112" y="5498549"/>
            <a:ext cx="3373317" cy="1315107"/>
          </a:xfrm>
          <a:prstGeom prst="wedgeEllipseCallout">
            <a:avLst>
              <a:gd name="adj1" fmla="val -69046"/>
              <a:gd name="adj2" fmla="val -16466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Comic Sans MS" panose="030F0702030302020204" pitchFamily="66" charset="0"/>
              </a:rPr>
              <a:t>La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Comic Sans MS" panose="030F0702030302020204" pitchFamily="66" charset="0"/>
              </a:rPr>
              <a:t> </a:t>
            </a:r>
            <a:r>
              <a:rPr lang="fr-FR" sz="2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Xaintrie</a:t>
            </a:r>
            <a:r>
              <a:rPr lang="fr-F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Comic Sans MS" panose="030F0702030302020204" pitchFamily="66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sud  canton de</a:t>
            </a:r>
          </a:p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Beaulieu</a:t>
            </a:r>
            <a:endParaRPr lang="fr-F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10" name="Bulle ronde 9"/>
          <p:cNvSpPr/>
          <p:nvPr/>
        </p:nvSpPr>
        <p:spPr>
          <a:xfrm>
            <a:off x="10796954" y="4501662"/>
            <a:ext cx="45719" cy="4571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Bulle ronde 10"/>
          <p:cNvSpPr/>
          <p:nvPr/>
        </p:nvSpPr>
        <p:spPr>
          <a:xfrm>
            <a:off x="6255327" y="3065318"/>
            <a:ext cx="2830058" cy="1436344"/>
          </a:xfrm>
          <a:prstGeom prst="wedgeEllipseCallout">
            <a:avLst>
              <a:gd name="adj1" fmla="val -60119"/>
              <a:gd name="adj2" fmla="val 58971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10570" y="720134"/>
            <a:ext cx="89228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région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l'ouest du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Massif central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l'est de la 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Corrèze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nord-ouest du 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Cantal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au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nord du 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Lot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.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224028" y="18237"/>
            <a:ext cx="27302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La </a:t>
            </a:r>
            <a:r>
              <a:rPr lang="fr-FR" sz="36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Xaintrie</a:t>
            </a:r>
            <a:endParaRPr lang="fr-FR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66FF33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589145" y="4696691"/>
            <a:ext cx="914400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281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random/>
        <p:sndAc>
          <p:stSnd loop="1">
            <p:snd r:embed="rId2" name="coluche.wav"/>
          </p:stSnd>
        </p:sndAc>
      </p:transition>
    </mc:Choice>
    <mc:Fallback xmlns="">
      <p:transition spd="slow" advTm="14000">
        <p:random/>
        <p:sndAc>
          <p:stSnd loop="1">
            <p:snd r:embed="rId4" name="coluch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18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615996" y="164005"/>
            <a:ext cx="25330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</a:t>
            </a:r>
            <a:r>
              <a:rPr lang="fr-FR" sz="36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Xaintrie</a:t>
            </a:r>
            <a:endParaRPr lang="fr-FR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1015" y="5203030"/>
            <a:ext cx="824132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Unique en France!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bâtissent depuis plus de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15an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un village du Moyen-Age.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plus exceptionnel des musées vivants, </a:t>
            </a:r>
            <a:r>
              <a:rPr lang="fr-F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création d'un homme seul.</a:t>
            </a:r>
          </a:p>
          <a:p>
            <a:pPr algn="ctr"/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2031" y="810336"/>
            <a:ext cx="80303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Moyen Age d'une des plus belles régions de France,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village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Saint-Julien aux bois   </a:t>
            </a:r>
          </a:p>
        </p:txBody>
      </p:sp>
    </p:spTree>
    <p:extLst>
      <p:ext uri="{BB962C8B-B14F-4D97-AF65-F5344CB8AC3E}">
        <p14:creationId xmlns:p14="http://schemas.microsoft.com/office/powerpoint/2010/main" val="22039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:random/>
      </p:transition>
    </mc:Choice>
    <mc:Fallback xmlns="">
      <p:transition spd="slow" advTm="1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29769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6" r="33472"/>
          <a:stretch/>
        </p:blipFill>
        <p:spPr>
          <a:xfrm>
            <a:off x="4629769" y="3093"/>
            <a:ext cx="4524622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14644" y="161165"/>
            <a:ext cx="59442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 Gire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le créateur des lieux. </a:t>
            </a:r>
          </a:p>
        </p:txBody>
      </p:sp>
      <p:sp>
        <p:nvSpPr>
          <p:cNvPr id="2" name="Rectangle 1"/>
          <p:cNvSpPr/>
          <p:nvPr/>
        </p:nvSpPr>
        <p:spPr>
          <a:xfrm>
            <a:off x="83127" y="5135619"/>
            <a:ext cx="9060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né de la passion d’un homme , en 2024 il achète un terrain et avec l’aide de son père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frère il défriche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terrasse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monte les premiers murs , les premières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charpentes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37118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:random/>
      </p:transition>
    </mc:Choice>
    <mc:Fallback xmlns="">
      <p:transition spd="slow" advTm="1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473005"/>
            <a:ext cx="89777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il ne cesse de bâtir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fidélité au passé est totale jusque dans ses moindres détails tout cela sans financement Grasse à son investissement personnel </a:t>
            </a:r>
          </a:p>
        </p:txBody>
      </p:sp>
    </p:spTree>
    <p:extLst>
      <p:ext uri="{BB962C8B-B14F-4D97-AF65-F5344CB8AC3E}">
        <p14:creationId xmlns:p14="http://schemas.microsoft.com/office/powerpoint/2010/main" val="34926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031" y="282751"/>
            <a:ext cx="90619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2005 un passionné de vieilles pierres accompagné de sa famille bâti pierre par pierre un village de la fin du Moyen Age</a:t>
            </a:r>
          </a:p>
        </p:txBody>
      </p:sp>
    </p:spTree>
    <p:extLst>
      <p:ext uri="{BB962C8B-B14F-4D97-AF65-F5344CB8AC3E}">
        <p14:creationId xmlns:p14="http://schemas.microsoft.com/office/powerpoint/2010/main" val="303142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1369" y="4671537"/>
            <a:ext cx="892126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Après des recherches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archéologiques et historiques, Pierre s'est lancé dans cette folle aventure.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Elle attire aujourd'hui des milliers de visiteurs appréciant l'authenticité de ce village</a:t>
            </a:r>
          </a:p>
        </p:txBody>
      </p:sp>
    </p:spTree>
    <p:extLst>
      <p:ext uri="{BB962C8B-B14F-4D97-AF65-F5344CB8AC3E}">
        <p14:creationId xmlns:p14="http://schemas.microsoft.com/office/powerpoint/2010/main" val="194373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random/>
      </p:transition>
    </mc:Choice>
    <mc:Fallback xmlns="">
      <p:transition spd="slow" advTm="1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691" y="5174517"/>
            <a:ext cx="8894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un décor naturel de 12 Hectares, ombragé, vous entrerez dans plusieurs fermes authentiques entièrement meublées datant de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 siècle.</a:t>
            </a:r>
          </a:p>
        </p:txBody>
      </p:sp>
    </p:spTree>
    <p:extLst>
      <p:ext uri="{BB962C8B-B14F-4D97-AF65-F5344CB8AC3E}">
        <p14:creationId xmlns:p14="http://schemas.microsoft.com/office/powerpoint/2010/main" val="149755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15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9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2953" y="5202668"/>
            <a:ext cx="88610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témoigne de la vie rurale des gens de 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Xaintrie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 site de plein air en perpétuelle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construction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plein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les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animaux en libertés en prairie ou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leurs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étables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60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75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10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8486" y="5070763"/>
            <a:ext cx="89309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entrerez dans plusieurs fermes entièrement meublées datant de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, la vie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rurale des gens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Xaintrie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dans un milieu au confort très modeste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67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3695" y="6188517"/>
            <a:ext cx="632737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Chemin pour communiquer entre les bâtisses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34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66411" y="5928744"/>
            <a:ext cx="41200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four à pain du village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32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69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41584" y="5461153"/>
            <a:ext cx="546495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Toute ces habitations sont construites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sous le même style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04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783271"/>
            <a:ext cx="65998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Installations très précaires avec dallage au sol</a:t>
            </a:r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66FF33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79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0145" y="6137095"/>
            <a:ext cx="73052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Stockage et conservation des provisions  en plein air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55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60560" y="657889"/>
            <a:ext cx="508504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patron du village un superbe coq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3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54445" y="5741708"/>
            <a:ext cx="16450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moulin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41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9262" y="5147828"/>
            <a:ext cx="803030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Moudre le blé entre deux pierres plates  en les faisant tourner comme dans l’ancien temps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92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86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54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83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4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68284" y="5991889"/>
            <a:ext cx="46891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moissons du blé à l’ancienne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45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" r="884" b="1762"/>
          <a:stretch/>
        </p:blipFill>
        <p:spPr>
          <a:xfrm>
            <a:off x="0" y="0"/>
            <a:ext cx="9154391" cy="6951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032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9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"/>
          <a:stretch/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81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06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61216" y="5204486"/>
            <a:ext cx="5835252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cuisine noircie entre la fumée et l’odeur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fallait être habitué pour résister 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29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2" t="1366" r="18242" b="24402"/>
          <a:stretch/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43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0">
        <p:random/>
      </p:transition>
    </mc:Choice>
    <mc:Fallback xmlns="">
      <p:transition spd="slow" advTm="1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53781" y="6084608"/>
            <a:ext cx="43893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espace réservé aux cochons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45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2"/>
          <a:stretch/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9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2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1677" y="5464351"/>
            <a:ext cx="81006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 à pierre,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Pierre Gire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reconstruit les bâtiments qui abritaient toutes les couches de la société médiévale. </a:t>
            </a:r>
          </a:p>
        </p:txBody>
      </p:sp>
    </p:spTree>
    <p:extLst>
      <p:ext uri="{BB962C8B-B14F-4D97-AF65-F5344CB8AC3E}">
        <p14:creationId xmlns:p14="http://schemas.microsoft.com/office/powerpoint/2010/main" val="180274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311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16" y="0"/>
            <a:ext cx="460088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21596" y="5887181"/>
            <a:ext cx="69397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Construction en cours la future maison du Bailli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24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96306" y="774853"/>
            <a:ext cx="40863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chapelle et son cimetière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50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40442" y="6084608"/>
            <a:ext cx="326724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cimetière du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vllage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74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7778" cy="695151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08911" y="6063826"/>
            <a:ext cx="53303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collection de crâne humains  !!!!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94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62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46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89444" y="5689753"/>
            <a:ext cx="37208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petite église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du village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41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42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6278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780" y="0"/>
            <a:ext cx="4481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7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4430" y="576500"/>
            <a:ext cx="84054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95233" y="5429181"/>
            <a:ext cx="94259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 l’époque les bâtisses se construisaient proche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l’une de l’autre pour former un village et de vivre en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communauté 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07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22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2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62553" y="5464351"/>
            <a:ext cx="492369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l’odeur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cuisines noircies qui sentent la fumée, </a:t>
            </a:r>
          </a:p>
        </p:txBody>
      </p:sp>
    </p:spTree>
    <p:extLst>
      <p:ext uri="{BB962C8B-B14F-4D97-AF65-F5344CB8AC3E}">
        <p14:creationId xmlns:p14="http://schemas.microsoft.com/office/powerpoint/2010/main" val="47146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41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9"/>
          <a:stretch/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99473" y="6003611"/>
            <a:ext cx="39148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Enclos et écurie à moutons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69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9571" y="5696635"/>
            <a:ext cx="68228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jardins paysans riches de plus de 350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plantes oubliées de nos jours.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76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812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86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553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6184" y="5440904"/>
            <a:ext cx="87219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entrant dans les  fermes authentiques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entièrement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meublées datant de la fin du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XVème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le retour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moyen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âges est assuré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47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52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50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03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45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80641" y="6179458"/>
            <a:ext cx="58544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chèvre pour puiser l’eau dans le puis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06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954" y="5315681"/>
            <a:ext cx="89329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plus exceptionnel des musées vivants, la création d'un homme seul. Le village témoigne de la vie rurale des gens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du moyenne âge  de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 </a:t>
            </a:r>
            <a:r>
              <a:rPr lang="fr-FR" sz="2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Xaintrie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410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0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62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" b="1515"/>
          <a:stretch/>
        </p:blipFill>
        <p:spPr>
          <a:xfrm>
            <a:off x="0" y="0"/>
            <a:ext cx="91517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65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67705" y="5928919"/>
            <a:ext cx="28328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logis du notaire..</a:t>
            </a:r>
          </a:p>
        </p:txBody>
      </p:sp>
    </p:spTree>
    <p:extLst>
      <p:ext uri="{BB962C8B-B14F-4D97-AF65-F5344CB8AC3E}">
        <p14:creationId xmlns:p14="http://schemas.microsoft.com/office/powerpoint/2010/main" val="195590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50983" y="5487797"/>
            <a:ext cx="86985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 parfums et l’ambiance qui y règne, par les animaux domestiqués dans leurs étables ou prairies,</a:t>
            </a:r>
          </a:p>
        </p:txBody>
      </p:sp>
    </p:spTree>
    <p:extLst>
      <p:ext uri="{BB962C8B-B14F-4D97-AF65-F5344CB8AC3E}">
        <p14:creationId xmlns:p14="http://schemas.microsoft.com/office/powerpoint/2010/main" val="404106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2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36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6154" y="5065766"/>
            <a:ext cx="85578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Loin d’être un musée de raretés poussiéreuses, ce site de plein air en perpétuelle construction, est aussi plein de vie.</a:t>
            </a:r>
          </a:p>
        </p:txBody>
      </p:sp>
    </p:spTree>
    <p:extLst>
      <p:ext uri="{BB962C8B-B14F-4D97-AF65-F5344CB8AC3E}">
        <p14:creationId xmlns:p14="http://schemas.microsoft.com/office/powerpoint/2010/main" val="20098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20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4461" y="3429000"/>
            <a:ext cx="84406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Grâce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passion d’un homme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village est né il y a plus de 15 ans, un village pourtant vieux de cinq siècles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... A découvrir un retour au moyen Age assuré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70600" y="6106656"/>
            <a:ext cx="44135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: décembre 2025,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437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0">
        <p:random/>
      </p:transition>
    </mc:Choice>
    <mc:Fallback xmlns="">
      <p:transition spd="slow" advTm="1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591</TotalTime>
  <Words>523</Words>
  <Application>Microsoft Office PowerPoint</Application>
  <PresentationFormat>Affichage à l'écran (4:3)</PresentationFormat>
  <Paragraphs>54</Paragraphs>
  <Slides>72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72</vt:i4>
      </vt:variant>
    </vt:vector>
  </HeadingPairs>
  <TitlesOfParts>
    <vt:vector size="79" baseType="lpstr">
      <vt:lpstr>Arial</vt:lpstr>
      <vt:lpstr>Calibri</vt:lpstr>
      <vt:lpstr>Calibri Light</vt:lpstr>
      <vt:lpstr>Comic Sans MS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76</cp:revision>
  <dcterms:created xsi:type="dcterms:W3CDTF">2025-12-15T09:06:18Z</dcterms:created>
  <dcterms:modified xsi:type="dcterms:W3CDTF">2025-12-25T17:16:25Z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