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5" r:id="rId4"/>
    <p:sldId id="267" r:id="rId5"/>
    <p:sldId id="270" r:id="rId6"/>
    <p:sldId id="269" r:id="rId7"/>
    <p:sldId id="268" r:id="rId8"/>
    <p:sldId id="275" r:id="rId9"/>
    <p:sldId id="272" r:id="rId10"/>
    <p:sldId id="274" r:id="rId11"/>
    <p:sldId id="276" r:id="rId12"/>
    <p:sldId id="266" r:id="rId13"/>
    <p:sldId id="277" r:id="rId14"/>
    <p:sldId id="278" r:id="rId15"/>
    <p:sldId id="273" r:id="rId16"/>
    <p:sldId id="282" r:id="rId17"/>
    <p:sldId id="280"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uND8OjedpulaekEhqsiA==" hashData="tdDyUbZRuuw/Mmfnijxc6JQ44f3f0cRR7mfsntkaeac/k/CyTi4WCzRBWG0H8Kx+2CG/h5/adgQRV0yddJYWT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3354218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63124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797754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0ED54B6-F445-4A77-AAFE-B606CB0CC45E}"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572921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0ED54B6-F445-4A77-AAFE-B606CB0CC45E}" type="datetimeFigureOut">
              <a:rPr lang="fr-FR" smtClean="0"/>
              <a:t>19/12/2025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917007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0ED54B6-F445-4A77-AAFE-B606CB0CC45E}" type="datetimeFigureOut">
              <a:rPr lang="fr-FR" smtClean="0"/>
              <a:t>19/12/2025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146405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0ED54B6-F445-4A77-AAFE-B606CB0CC45E}" type="datetimeFigureOut">
              <a:rPr lang="fr-FR" smtClean="0"/>
              <a:t>19/12/2025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478627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0ED54B6-F445-4A77-AAFE-B606CB0CC45E}"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186193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0ED54B6-F445-4A77-AAFE-B606CB0CC45E}"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152402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3568788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37FBC7-8575-47D5-8D3C-DB77DC04432E}" type="slidenum">
              <a:rPr lang="fr-FR" smtClean="0"/>
              <a:t>‹N°›</a:t>
            </a:fld>
            <a:endParaRPr lang="fr-FR"/>
          </a:p>
        </p:txBody>
      </p:sp>
    </p:spTree>
    <p:extLst>
      <p:ext uri="{BB962C8B-B14F-4D97-AF65-F5344CB8AC3E}">
        <p14:creationId xmlns:p14="http://schemas.microsoft.com/office/powerpoint/2010/main" val="99100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ED54B6-F445-4A77-AAFE-B606CB0CC45E}" type="datetimeFigureOut">
              <a:rPr lang="fr-FR" smtClean="0"/>
              <a:t>19/12/2025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7FBC7-8575-47D5-8D3C-DB77DC04432E}" type="slidenum">
              <a:rPr lang="fr-FR" smtClean="0"/>
              <a:t>‹N°›</a:t>
            </a:fld>
            <a:endParaRPr lang="fr-FR"/>
          </a:p>
        </p:txBody>
      </p:sp>
    </p:spTree>
    <p:extLst>
      <p:ext uri="{BB962C8B-B14F-4D97-AF65-F5344CB8AC3E}">
        <p14:creationId xmlns:p14="http://schemas.microsoft.com/office/powerpoint/2010/main" val="4021611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2.png"/><Relationship Id="rId7" Type="http://schemas.openxmlformats.org/officeDocument/2006/relationships/image" Target="../media/image5.gif"/><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4.jp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slideLayout" Target="../slideLayouts/slideLayout7.xml"/><Relationship Id="rId7" Type="http://schemas.microsoft.com/office/2007/relationships/hdphoto" Target="../media/hdphoto2.wdp"/><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1.png"/><Relationship Id="rId5" Type="http://schemas.openxmlformats.org/officeDocument/2006/relationships/image" Target="../media/image12.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5.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hyperlink" Target="https://fr.wikipedia.org/wiki/Cor_de_chasse" TargetMode="External"/><Relationship Id="rId5" Type="http://schemas.openxmlformats.org/officeDocument/2006/relationships/hyperlink" Target="https://fr.wikipedia.org/wiki/Charles-Joseph_Sax" TargetMode="Externa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1.png"/><Relationship Id="rId2" Type="http://schemas.microsoft.com/office/2007/relationships/media" Target="../media/media3.wav"/><Relationship Id="rId1" Type="http://schemas.openxmlformats.org/officeDocument/2006/relationships/audio" Target="NULL" TargetMode="Externa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jp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file:///E:\T&#233;l&#233;chargements\Brevet%20d'invention%20SAX.pdf" TargetMode="Externa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7.xml"/><Relationship Id="rId7" Type="http://schemas.openxmlformats.org/officeDocument/2006/relationships/image" Target="../media/image28.jpeg"/><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27.jpg"/><Relationship Id="rId5" Type="http://schemas.openxmlformats.org/officeDocument/2006/relationships/image" Target="../media/image26.jpe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file:///E:\T&#233;l&#233;chargements\Biographie_universelle_des_musiciens_Page%2070).pdf" TargetMode="Externa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32.jpg"/><Relationship Id="rId4" Type="http://schemas.openxmlformats.org/officeDocument/2006/relationships/image" Target="../media/image31.jpg"/></Relationships>
</file>

<file path=ppt/slides/_rels/slide1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slideLayout" Target="../slideLayouts/slideLayout7.xml"/><Relationship Id="rId7" Type="http://schemas.openxmlformats.org/officeDocument/2006/relationships/image" Target="../media/image34.png"/><Relationship Id="rId2" Type="http://schemas.openxmlformats.org/officeDocument/2006/relationships/audio" Target="../media/media5.wav"/><Relationship Id="rId1" Type="http://schemas.microsoft.com/office/2007/relationships/media" Target="../media/media5.wav"/><Relationship Id="rId6" Type="http://schemas.microsoft.com/office/2007/relationships/hdphoto" Target="../media/hdphoto3.wdp"/><Relationship Id="rId5" Type="http://schemas.openxmlformats.org/officeDocument/2006/relationships/image" Target="../media/image33.png"/><Relationship Id="rId4" Type="http://schemas.openxmlformats.org/officeDocument/2006/relationships/image" Target="../media/image7.jpg"/><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40.png"/><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950" y="23812"/>
            <a:ext cx="9182100" cy="6810375"/>
          </a:xfrm>
          <a:prstGeom prst="rect">
            <a:avLst/>
          </a:prstGeom>
        </p:spPr>
      </p:pic>
      <p:pic>
        <p:nvPicPr>
          <p:cNvPr id="4098" name="Picture 2" descr="https://saxmachineparis.com/wp-content/uploads/2018/09/adolphe-sax-sax-machine-paris-522x60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0979" y="1318648"/>
            <a:ext cx="3672000" cy="4220701"/>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4100" name="Picture 4" descr="Adolphe Sax — Wikimedia Commons"/>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9906" b="100000" l="1786" r="100000"/>
                    </a14:imgEffect>
                  </a14:imgLayer>
                </a14:imgProps>
              </a:ext>
              <a:ext uri="{28A0092B-C50C-407E-A947-70E740481C1C}">
                <a14:useLocalDpi xmlns:a14="http://schemas.microsoft.com/office/drawing/2010/main" val="0"/>
              </a:ext>
            </a:extLst>
          </a:blip>
          <a:srcRect l="18477" t="12919" r="18796" b="14007"/>
          <a:stretch/>
        </p:blipFill>
        <p:spPr bwMode="auto">
          <a:xfrm>
            <a:off x="141315" y="1163783"/>
            <a:ext cx="2867891" cy="446393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60791" y="5188804"/>
            <a:ext cx="1298448" cy="1444752"/>
          </a:xfrm>
          <a:prstGeom prst="rect">
            <a:avLst/>
          </a:prstGeom>
        </p:spPr>
      </p:pic>
      <p:pic>
        <p:nvPicPr>
          <p:cNvPr id="3" name="Imag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2704" y="5120640"/>
            <a:ext cx="2586502" cy="1655361"/>
          </a:xfrm>
          <a:prstGeom prst="rect">
            <a:avLst/>
          </a:prstGeom>
        </p:spPr>
      </p:pic>
      <p:pic>
        <p:nvPicPr>
          <p:cNvPr id="4" name="Imag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60979" y="5689216"/>
            <a:ext cx="1004108" cy="944340"/>
          </a:xfrm>
          <a:prstGeom prst="rect">
            <a:avLst/>
          </a:prstGeom>
        </p:spPr>
      </p:pic>
    </p:spTree>
    <p:extLst>
      <p:ext uri="{BB962C8B-B14F-4D97-AF65-F5344CB8AC3E}">
        <p14:creationId xmlns:p14="http://schemas.microsoft.com/office/powerpoint/2010/main" val="33336782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279400" y="503535"/>
            <a:ext cx="5816600" cy="1631216"/>
          </a:xfrm>
          <a:prstGeom prst="rect">
            <a:avLst/>
          </a:prstGeom>
          <a:solidFill>
            <a:schemeClr val="accent3">
              <a:lumMod val="20000"/>
              <a:lumOff val="80000"/>
            </a:schemeClr>
          </a:solidFill>
        </p:spPr>
        <p:txBody>
          <a:bodyPr wrap="square">
            <a:spAutoFit/>
          </a:bodyPr>
          <a:lstStyle/>
          <a:p>
            <a:r>
              <a:rPr lang="fr-FR" sz="2000" b="1" dirty="0">
                <a:latin typeface="Comic Sans MS" panose="030F0702030302020204" pitchFamily="66" charset="0"/>
              </a:rPr>
              <a:t>Antoine-Joseph Sax</a:t>
            </a:r>
            <a:r>
              <a:rPr lang="fr-FR" sz="2000" dirty="0">
                <a:latin typeface="Comic Sans MS" panose="030F0702030302020204" pitchFamily="66" charset="0"/>
              </a:rPr>
              <a:t>, mieux connu sous le nom d'</a:t>
            </a:r>
            <a:r>
              <a:rPr lang="fr-FR" sz="2000" b="1" dirty="0">
                <a:latin typeface="Comic Sans MS" panose="030F0702030302020204" pitchFamily="66" charset="0"/>
              </a:rPr>
              <a:t>Adolphe Sax</a:t>
            </a:r>
            <a:r>
              <a:rPr lang="fr-FR" sz="2000" dirty="0">
                <a:latin typeface="Comic Sans MS" panose="030F0702030302020204" pitchFamily="66" charset="0"/>
              </a:rPr>
              <a:t>, né le </a:t>
            </a:r>
            <a:r>
              <a:rPr lang="fr-FR" sz="2000" b="1" dirty="0">
                <a:latin typeface="Comic Sans MS" panose="030F0702030302020204" pitchFamily="66" charset="0"/>
              </a:rPr>
              <a:t>6 novembre 1814</a:t>
            </a:r>
            <a:r>
              <a:rPr lang="fr-FR" sz="2000" dirty="0">
                <a:latin typeface="Comic Sans MS" panose="030F0702030302020204" pitchFamily="66" charset="0"/>
              </a:rPr>
              <a:t> à Dinant, en province de </a:t>
            </a:r>
            <a:r>
              <a:rPr lang="fr-FR" sz="2000" dirty="0" smtClean="0">
                <a:latin typeface="Comic Sans MS" panose="030F0702030302020204" pitchFamily="66" charset="0"/>
              </a:rPr>
              <a:t>Namur</a:t>
            </a:r>
            <a:r>
              <a:rPr lang="fr-FR" sz="2000" dirty="0" smtClean="0"/>
              <a:t>,</a:t>
            </a:r>
            <a:r>
              <a:rPr lang="fr-FR" sz="2000" dirty="0" smtClean="0">
                <a:latin typeface="Algerian" panose="04020705040A02060702" pitchFamily="82" charset="0"/>
              </a:rPr>
              <a:t> </a:t>
            </a:r>
            <a:r>
              <a:rPr lang="fr-FR" sz="2000" dirty="0">
                <a:latin typeface="Comic Sans MS" panose="030F0702030302020204" pitchFamily="66" charset="0"/>
              </a:rPr>
              <a:t>peu après rattachée au royaume uni des Pays-Bas (dans l'actuelle Belgique),</a:t>
            </a:r>
            <a:r>
              <a:rPr lang="fr-FR" sz="2000" dirty="0">
                <a:latin typeface="Algerian" panose="04020705040A02060702" pitchFamily="82" charset="0"/>
              </a:rPr>
              <a:t> </a:t>
            </a:r>
          </a:p>
        </p:txBody>
      </p:sp>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800" y="2401186"/>
            <a:ext cx="5580000" cy="4185000"/>
          </a:xfrm>
          <a:prstGeom prst="rect">
            <a:avLst/>
          </a:prstGeom>
        </p:spPr>
      </p:pic>
      <p:sp>
        <p:nvSpPr>
          <p:cNvPr id="7" name="Rectangle 4"/>
          <p:cNvSpPr>
            <a:spLocks noChangeArrowheads="1"/>
          </p:cNvSpPr>
          <p:nvPr/>
        </p:nvSpPr>
        <p:spPr bwMode="auto">
          <a:xfrm>
            <a:off x="7055081" y="503535"/>
            <a:ext cx="4610100" cy="1292662"/>
          </a:xfrm>
          <a:prstGeom prst="rect">
            <a:avLst/>
          </a:prstGeom>
          <a:solidFill>
            <a:schemeClr val="accent3">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effectLst/>
                <a:latin typeface="Comic Sans MS" panose="030F0702030302020204" pitchFamily="66" charset="0"/>
                <a:cs typeface="Arial" panose="020B0604020202020204" pitchFamily="34" charset="0"/>
              </a:rPr>
              <a:t>et mort </a:t>
            </a:r>
            <a:r>
              <a:rPr kumimoji="0" lang="fr-FR" altLang="fr-FR" sz="2000" b="1" i="0" u="none" strike="noStrike" cap="none" normalizeH="0" baseline="0" dirty="0" smtClean="0">
                <a:ln>
                  <a:noFill/>
                </a:ln>
                <a:effectLst/>
                <a:latin typeface="Comic Sans MS" panose="030F0702030302020204" pitchFamily="66" charset="0"/>
                <a:cs typeface="Arial" panose="020B0604020202020204" pitchFamily="34" charset="0"/>
              </a:rPr>
              <a:t>le 7 </a:t>
            </a:r>
            <a:r>
              <a:rPr kumimoji="0" lang="fr-FR" altLang="fr-FR" sz="2000" b="1" i="0" u="none" strike="noStrike" cap="none" normalizeH="0" baseline="0" dirty="0" smtClean="0">
                <a:ln>
                  <a:noFill/>
                </a:ln>
                <a:effectLst/>
                <a:latin typeface="Comic Sans MS" panose="030F0702030302020204" pitchFamily="66" charset="0"/>
              </a:rPr>
              <a:t>février 1894</a:t>
            </a:r>
            <a:r>
              <a:rPr kumimoji="0" lang="fr-FR" altLang="fr-FR" sz="2000" b="0" i="0" u="none" strike="noStrike" cap="none" normalizeH="0" baseline="0" dirty="0" smtClean="0">
                <a:ln>
                  <a:noFill/>
                </a:ln>
                <a:effectLst/>
                <a:latin typeface="Comic Sans MS" panose="030F0702030302020204" pitchFamily="66" charset="0"/>
                <a:cs typeface="Arial" panose="020B0604020202020204" pitchFamily="34" charset="0"/>
              </a:rPr>
              <a:t> à Paris 9</a:t>
            </a:r>
            <a:r>
              <a:rPr kumimoji="0" lang="fr-FR" altLang="fr-FR" sz="2000" b="0" i="0" u="none" strike="noStrike" cap="none" normalizeH="0" baseline="30000" dirty="0" smtClean="0">
                <a:ln>
                  <a:noFill/>
                </a:ln>
                <a:effectLst/>
                <a:latin typeface="Comic Sans MS" panose="030F0702030302020204" pitchFamily="66" charset="0"/>
                <a:cs typeface="Arial" panose="020B0604020202020204" pitchFamily="34" charset="0"/>
              </a:rPr>
              <a:t>e</a:t>
            </a:r>
          </a:p>
          <a:p>
            <a:pPr lvl="0"/>
            <a:r>
              <a:rPr kumimoji="0" lang="fr-FR" altLang="fr-FR" sz="2000" b="0" i="0" u="none" strike="noStrike" cap="none" normalizeH="0" baseline="0" dirty="0" smtClean="0">
                <a:ln>
                  <a:noFill/>
                </a:ln>
                <a:effectLst/>
                <a:latin typeface="Comic Sans MS" panose="030F0702030302020204" pitchFamily="66" charset="0"/>
                <a:cs typeface="Arial" panose="020B0604020202020204" pitchFamily="34" charset="0"/>
              </a:rPr>
              <a:t>à l'âge de 79 ans</a:t>
            </a:r>
            <a:r>
              <a:rPr lang="fr-FR" altLang="fr-FR" sz="2000" baseline="30000" dirty="0">
                <a:latin typeface="Comic Sans MS" panose="030F0702030302020204" pitchFamily="66" charset="0"/>
                <a:cs typeface="Arial" panose="020B0604020202020204" pitchFamily="34" charset="0"/>
              </a:rPr>
              <a:t>.</a:t>
            </a:r>
            <a:r>
              <a:rPr kumimoji="0" lang="fr-FR" altLang="fr-FR" sz="2000" b="0" i="0" u="none" strike="noStrike" cap="none" normalizeH="0" baseline="0" dirty="0" smtClean="0">
                <a:ln>
                  <a:noFill/>
                </a:ln>
                <a:effectLst/>
                <a:latin typeface="Comic Sans MS" panose="030F0702030302020204" pitchFamily="66" charset="0"/>
              </a:rPr>
              <a:t> Enterré au cimetière de Montmartre.</a:t>
            </a:r>
            <a:r>
              <a:rPr lang="fr-FR" dirty="0"/>
              <a:t> </a:t>
            </a:r>
            <a:r>
              <a:rPr lang="fr-FR" dirty="0">
                <a:latin typeface="Comic Sans MS" panose="030F0702030302020204" pitchFamily="66" charset="0"/>
              </a:rPr>
              <a:t>Caveau funéraire de la </a:t>
            </a:r>
            <a:r>
              <a:rPr lang="fr-FR" dirty="0" smtClean="0">
                <a:latin typeface="Comic Sans MS" panose="030F0702030302020204" pitchFamily="66" charset="0"/>
              </a:rPr>
              <a:t>famille.</a:t>
            </a:r>
            <a:r>
              <a:rPr lang="fr-FR" dirty="0">
                <a:latin typeface="Comic Sans MS" panose="030F0702030302020204" pitchFamily="66" charset="0"/>
              </a:rPr>
              <a:t> </a:t>
            </a:r>
            <a:endParaRPr kumimoji="0" lang="fr-FR" altLang="fr-FR" sz="2000" b="0" i="0" u="none" strike="noStrike" cap="none" normalizeH="0" baseline="0" dirty="0" smtClean="0">
              <a:ln>
                <a:noFill/>
              </a:ln>
              <a:effectLst/>
              <a:latin typeface="Comic Sans MS" panose="030F0702030302020204" pitchFamily="66" charset="0"/>
            </a:endParaRPr>
          </a:p>
        </p:txBody>
      </p:sp>
      <p:pic>
        <p:nvPicPr>
          <p:cNvPr id="9" name="Image 8"/>
          <p:cNvPicPr>
            <a:picLocks noChangeAspect="1"/>
          </p:cNvPicPr>
          <p:nvPr/>
        </p:nvPicPr>
        <p:blipFill>
          <a:blip r:embed="rId6" cstate="print">
            <a:extLst>
              <a:ext uri="{BEBA8EAE-BF5A-486C-A8C5-ECC9F3942E4B}">
                <a14:imgProps xmlns:a14="http://schemas.microsoft.com/office/drawing/2010/main">
                  <a14:imgLayer r:embed="rId7">
                    <a14:imgEffect>
                      <a14:saturation sat="200000"/>
                    </a14:imgEffect>
                  </a14:imgLayer>
                </a14:imgProps>
              </a:ext>
              <a:ext uri="{28A0092B-C50C-407E-A947-70E740481C1C}">
                <a14:useLocalDpi xmlns:a14="http://schemas.microsoft.com/office/drawing/2010/main" val="0"/>
              </a:ext>
            </a:extLst>
          </a:blip>
          <a:stretch>
            <a:fillRect/>
          </a:stretch>
        </p:blipFill>
        <p:spPr>
          <a:xfrm>
            <a:off x="6409600" y="2401186"/>
            <a:ext cx="2772000" cy="4173586"/>
          </a:xfrm>
          <a:prstGeom prst="rect">
            <a:avLst/>
          </a:prstGeom>
        </p:spPr>
      </p:pic>
      <p:pic>
        <p:nvPicPr>
          <p:cNvPr id="10" name="Image 9"/>
          <p:cNvPicPr>
            <a:picLocks noChangeAspect="1"/>
          </p:cNvPicPr>
          <p:nvPr/>
        </p:nvPicPr>
        <p:blipFill rotWithShape="1">
          <a:blip r:embed="rId8">
            <a:extLst>
              <a:ext uri="{28A0092B-C50C-407E-A947-70E740481C1C}">
                <a14:useLocalDpi xmlns:a14="http://schemas.microsoft.com/office/drawing/2010/main" val="0"/>
              </a:ext>
            </a:extLst>
          </a:blip>
          <a:srcRect l="30066" r="4837"/>
          <a:stretch/>
        </p:blipFill>
        <p:spPr>
          <a:xfrm>
            <a:off x="9516800" y="3693159"/>
            <a:ext cx="2340000" cy="2881613"/>
          </a:xfrm>
          <a:prstGeom prst="rect">
            <a:avLst/>
          </a:prstGeom>
        </p:spPr>
      </p:pic>
      <p:sp>
        <p:nvSpPr>
          <p:cNvPr id="11" name="ZoneTexte 10"/>
          <p:cNvSpPr txBox="1"/>
          <p:nvPr/>
        </p:nvSpPr>
        <p:spPr>
          <a:xfrm>
            <a:off x="9360131" y="2668385"/>
            <a:ext cx="2496669" cy="646331"/>
          </a:xfrm>
          <a:prstGeom prst="rect">
            <a:avLst/>
          </a:prstGeom>
          <a:solidFill>
            <a:schemeClr val="accent3">
              <a:lumMod val="20000"/>
              <a:lumOff val="80000"/>
            </a:schemeClr>
          </a:solidFill>
        </p:spPr>
        <p:txBody>
          <a:bodyPr wrap="square" rtlCol="0">
            <a:spAutoFit/>
          </a:bodyPr>
          <a:lstStyle/>
          <a:p>
            <a:r>
              <a:rPr lang="fr-FR" dirty="0" smtClean="0">
                <a:latin typeface="Comic Sans MS" panose="030F0702030302020204" pitchFamily="66" charset="0"/>
              </a:rPr>
              <a:t>Plaque apposée  sur le coté du monument.</a:t>
            </a:r>
            <a:endParaRPr lang="fr-FR" dirty="0">
              <a:latin typeface="Comic Sans MS" panose="030F0702030302020204" pitchFamily="66" charset="0"/>
            </a:endParaRPr>
          </a:p>
        </p:txBody>
      </p:sp>
      <p:pic>
        <p:nvPicPr>
          <p:cNvPr id="3" name="cheerful-saxophone-25196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29242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2422" y="0"/>
            <a:ext cx="9144000" cy="6858000"/>
          </a:xfrm>
          <a:prstGeom prst="rect">
            <a:avLst/>
          </a:prstGeom>
        </p:spPr>
      </p:pic>
      <p:sp>
        <p:nvSpPr>
          <p:cNvPr id="5" name="ZoneTexte 4"/>
          <p:cNvSpPr txBox="1"/>
          <p:nvPr/>
        </p:nvSpPr>
        <p:spPr>
          <a:xfrm>
            <a:off x="2194560" y="266007"/>
            <a:ext cx="1853738" cy="369332"/>
          </a:xfrm>
          <a:prstGeom prst="rect">
            <a:avLst/>
          </a:prstGeom>
          <a:noFill/>
        </p:spPr>
        <p:txBody>
          <a:bodyPr wrap="square" rtlCol="0">
            <a:spAutoFit/>
          </a:bodyPr>
          <a:lstStyle/>
          <a:p>
            <a:r>
              <a:rPr lang="fr-FR" dirty="0" smtClean="0"/>
              <a:t>DINANT Belgique</a:t>
            </a:r>
            <a:endParaRPr lang="fr-FR" dirty="0"/>
          </a:p>
        </p:txBody>
      </p:sp>
      <p:pic>
        <p:nvPicPr>
          <p:cNvPr id="4" name="dancing-saxophone-dark-jazz-38846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4132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b="3151"/>
          <a:stretch/>
        </p:blipFill>
        <p:spPr>
          <a:xfrm>
            <a:off x="6973683" y="149634"/>
            <a:ext cx="5143500" cy="6641869"/>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250" y="4185977"/>
            <a:ext cx="6624000" cy="2624484"/>
          </a:xfrm>
          <a:prstGeom prst="rect">
            <a:avLst/>
          </a:prstGeom>
        </p:spPr>
      </p:pic>
      <p:sp>
        <p:nvSpPr>
          <p:cNvPr id="5" name="Rectangle 4"/>
          <p:cNvSpPr/>
          <p:nvPr/>
        </p:nvSpPr>
        <p:spPr>
          <a:xfrm>
            <a:off x="476250" y="278353"/>
            <a:ext cx="6096000" cy="1631216"/>
          </a:xfrm>
          <a:prstGeom prst="rect">
            <a:avLst/>
          </a:prstGeom>
          <a:solidFill>
            <a:schemeClr val="accent3">
              <a:lumMod val="20000"/>
              <a:lumOff val="80000"/>
            </a:schemeClr>
          </a:solidFill>
        </p:spPr>
        <p:txBody>
          <a:bodyPr>
            <a:spAutoFit/>
          </a:bodyPr>
          <a:lstStyle/>
          <a:p>
            <a:r>
              <a:rPr lang="fr-FR" sz="2000" dirty="0">
                <a:latin typeface="Comic Sans MS" panose="030F0702030302020204" pitchFamily="66" charset="0"/>
              </a:rPr>
              <a:t>Son père, </a:t>
            </a:r>
            <a:r>
              <a:rPr lang="fr-FR" sz="2000" dirty="0">
                <a:latin typeface="Comic Sans MS" panose="030F0702030302020204" pitchFamily="66" charset="0"/>
                <a:hlinkClick r:id="rId5" tooltip="Charles-Joseph Sax"/>
              </a:rPr>
              <a:t>Charles-Joseph Sax</a:t>
            </a:r>
            <a:r>
              <a:rPr lang="fr-FR" sz="2000" dirty="0">
                <a:latin typeface="Comic Sans MS" panose="030F0702030302020204" pitchFamily="66" charset="0"/>
              </a:rPr>
              <a:t> est déjà lui-même un facteur d'instruments qui a apporté différentes modifications au </a:t>
            </a:r>
            <a:r>
              <a:rPr lang="fr-FR" sz="2000" dirty="0">
                <a:latin typeface="Comic Sans MS" panose="030F0702030302020204" pitchFamily="66" charset="0"/>
                <a:hlinkClick r:id="rId6" tooltip="Cor de chasse"/>
              </a:rPr>
              <a:t>cor de chasse</a:t>
            </a:r>
            <a:r>
              <a:rPr lang="fr-FR" sz="2000" dirty="0" smtClean="0">
                <a:latin typeface="Comic Sans MS" panose="030F0702030302020204" pitchFamily="66" charset="0"/>
              </a:rPr>
              <a:t>.</a:t>
            </a:r>
          </a:p>
          <a:p>
            <a:r>
              <a:rPr lang="fr-FR" sz="2000" dirty="0">
                <a:latin typeface="Comic Sans MS" panose="030F0702030302020204" pitchFamily="66" charset="0"/>
              </a:rPr>
              <a:t>Aîné de onze enfants, Adolphe Sax est le seul né à </a:t>
            </a:r>
            <a:r>
              <a:rPr lang="fr-FR" sz="2000" dirty="0" smtClean="0">
                <a:latin typeface="Comic Sans MS" panose="030F0702030302020204" pitchFamily="66" charset="0"/>
              </a:rPr>
              <a:t>Dinant</a:t>
            </a:r>
            <a:endParaRPr lang="fr-FR" sz="2000" dirty="0">
              <a:latin typeface="Comic Sans MS" panose="030F0702030302020204" pitchFamily="66" charset="0"/>
            </a:endParaRPr>
          </a:p>
        </p:txBody>
      </p:sp>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0748" y="2002845"/>
            <a:ext cx="4824000" cy="2137395"/>
          </a:xfrm>
          <a:prstGeom prst="rect">
            <a:avLst/>
          </a:prstGeom>
        </p:spPr>
      </p:pic>
    </p:spTree>
    <p:extLst>
      <p:ext uri="{BB962C8B-B14F-4D97-AF65-F5344CB8AC3E}">
        <p14:creationId xmlns:p14="http://schemas.microsoft.com/office/powerpoint/2010/main" val="3590029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75999" y="3768246"/>
            <a:ext cx="6516000" cy="2887040"/>
          </a:xfrm>
          <a:prstGeom prst="rect">
            <a:avLst/>
          </a:prstGeom>
        </p:spPr>
      </p:pic>
      <p:sp>
        <p:nvSpPr>
          <p:cNvPr id="5" name="ZoneTexte 4"/>
          <p:cNvSpPr txBox="1"/>
          <p:nvPr/>
        </p:nvSpPr>
        <p:spPr>
          <a:xfrm>
            <a:off x="6577341" y="2314764"/>
            <a:ext cx="5228705" cy="646331"/>
          </a:xfrm>
          <a:prstGeom prst="rect">
            <a:avLst/>
          </a:prstGeom>
          <a:solidFill>
            <a:schemeClr val="accent2">
              <a:lumMod val="40000"/>
              <a:lumOff val="60000"/>
            </a:schemeClr>
          </a:solidFill>
        </p:spPr>
        <p:txBody>
          <a:bodyPr wrap="square" rtlCol="0">
            <a:spAutoFit/>
          </a:bodyPr>
          <a:lstStyle/>
          <a:p>
            <a:r>
              <a:rPr lang="fr-FR" dirty="0" smtClean="0"/>
              <a:t>Acte de Décès de Antoine Joseph (dit; Adolphe) SAX à Paris.</a:t>
            </a:r>
            <a:endParaRPr lang="fr-FR" dirty="0"/>
          </a:p>
        </p:txBody>
      </p:sp>
      <p:pic>
        <p:nvPicPr>
          <p:cNvPr id="6" name="Image 5"/>
          <p:cNvPicPr>
            <a:picLocks noChangeAspect="1"/>
          </p:cNvPicPr>
          <p:nvPr/>
        </p:nvPicPr>
        <p:blipFill rotWithShape="1">
          <a:blip r:embed="rId6">
            <a:extLst>
              <a:ext uri="{28A0092B-C50C-407E-A947-70E740481C1C}">
                <a14:useLocalDpi xmlns:a14="http://schemas.microsoft.com/office/drawing/2010/main" val="0"/>
              </a:ext>
            </a:extLst>
          </a:blip>
          <a:srcRect l="3912"/>
          <a:stretch/>
        </p:blipFill>
        <p:spPr>
          <a:xfrm>
            <a:off x="-1" y="2961095"/>
            <a:ext cx="5904000" cy="3728638"/>
          </a:xfrm>
          <a:prstGeom prst="rect">
            <a:avLst/>
          </a:prstGeom>
        </p:spPr>
      </p:pic>
      <p:sp>
        <p:nvSpPr>
          <p:cNvPr id="8" name="Rectangle 7"/>
          <p:cNvSpPr/>
          <p:nvPr/>
        </p:nvSpPr>
        <p:spPr>
          <a:xfrm>
            <a:off x="157260" y="1352513"/>
            <a:ext cx="5589479" cy="646331"/>
          </a:xfrm>
          <a:prstGeom prst="rect">
            <a:avLst/>
          </a:prstGeom>
          <a:solidFill>
            <a:schemeClr val="accent2">
              <a:lumMod val="40000"/>
              <a:lumOff val="60000"/>
            </a:schemeClr>
          </a:solidFill>
        </p:spPr>
        <p:txBody>
          <a:bodyPr wrap="none">
            <a:spAutoFit/>
          </a:bodyPr>
          <a:lstStyle/>
          <a:p>
            <a:r>
              <a:rPr lang="fr-FR" dirty="0"/>
              <a:t>Acte de Naissance de Antoine Joseph (dit: Adolphe) </a:t>
            </a:r>
            <a:r>
              <a:rPr lang="fr-FR" dirty="0" smtClean="0"/>
              <a:t>SAX à</a:t>
            </a:r>
          </a:p>
          <a:p>
            <a:r>
              <a:rPr lang="fr-FR" dirty="0" smtClean="0"/>
              <a:t>Dinant (Belgique)</a:t>
            </a:r>
            <a:endParaRPr lang="fr-FR" dirty="0"/>
          </a:p>
        </p:txBody>
      </p:sp>
      <p:pic>
        <p:nvPicPr>
          <p:cNvPr id="3" name="golden-days-ambient-saxophone-music-430220">
            <a:hlinkClick r:id="" action="ppaction://media"/>
          </p:cNvPr>
          <p:cNvPicPr>
            <a:picLocks noChangeAspect="1"/>
          </p:cNvPicPr>
          <p:nvPr>
            <a:audioFile r:link="rId1"/>
            <p:extLst>
              <p:ext uri="{DAA4B4D4-6D71-4841-9C94-3DE7FCFB9230}">
                <p14:media xmlns:p14="http://schemas.microsoft.com/office/powerpoint/2010/main" r:embed="rId2">
                  <p14:trim st="2768"/>
                </p14:media>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6012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r="12227"/>
          <a:stretch/>
        </p:blipFill>
        <p:spPr>
          <a:xfrm>
            <a:off x="0" y="1722396"/>
            <a:ext cx="5544000" cy="5135604"/>
          </a:xfrm>
          <a:prstGeom prst="rect">
            <a:avLst/>
          </a:prstGeom>
        </p:spPr>
      </p:pic>
      <p:sp>
        <p:nvSpPr>
          <p:cNvPr id="8" name="ZoneTexte 7"/>
          <p:cNvSpPr txBox="1"/>
          <p:nvPr/>
        </p:nvSpPr>
        <p:spPr>
          <a:xfrm>
            <a:off x="399010" y="261034"/>
            <a:ext cx="4339244" cy="1200329"/>
          </a:xfrm>
          <a:prstGeom prst="rect">
            <a:avLst/>
          </a:prstGeom>
          <a:solidFill>
            <a:schemeClr val="accent2">
              <a:lumMod val="40000"/>
              <a:lumOff val="60000"/>
            </a:schemeClr>
          </a:solidFill>
        </p:spPr>
        <p:txBody>
          <a:bodyPr wrap="square" rtlCol="0">
            <a:spAutoFit/>
          </a:bodyPr>
          <a:lstStyle/>
          <a:p>
            <a:r>
              <a:rPr lang="fr-FR" dirty="0" smtClean="0"/>
              <a:t>Acte de publication de mariage 1813 de Charles Joseph SAX et Marie Joseph MASSON parent de: Antoine Joseph (dit Adolphe) SAX 1814 à Dinant (Belgique)</a:t>
            </a:r>
            <a:endParaRPr lang="fr-FR" dirty="0"/>
          </a:p>
        </p:txBody>
      </p:sp>
      <p:sp>
        <p:nvSpPr>
          <p:cNvPr id="9" name="ZoneTexte 8"/>
          <p:cNvSpPr txBox="1"/>
          <p:nvPr/>
        </p:nvSpPr>
        <p:spPr>
          <a:xfrm>
            <a:off x="7608916" y="1156299"/>
            <a:ext cx="2942705" cy="1477328"/>
          </a:xfrm>
          <a:prstGeom prst="rect">
            <a:avLst/>
          </a:prstGeom>
          <a:solidFill>
            <a:schemeClr val="accent2">
              <a:lumMod val="40000"/>
              <a:lumOff val="60000"/>
            </a:schemeClr>
          </a:solidFill>
        </p:spPr>
        <p:txBody>
          <a:bodyPr wrap="square" rtlCol="0">
            <a:spAutoFit/>
          </a:bodyPr>
          <a:lstStyle/>
          <a:p>
            <a:r>
              <a:rPr lang="fr-FR" dirty="0" smtClean="0"/>
              <a:t>Acte de Naissance de Adélaïde Joséphine MAOR 1830 à Frévent(Pas-de-Calais)</a:t>
            </a:r>
          </a:p>
          <a:p>
            <a:r>
              <a:rPr lang="fr-FR" dirty="0" smtClean="0"/>
              <a:t>Compagne  d’Antoine Joseph SAX .</a:t>
            </a:r>
            <a:endParaRPr lang="fr-FR" dirty="0"/>
          </a:p>
        </p:txBody>
      </p:sp>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0000" y="3191747"/>
            <a:ext cx="6552000" cy="3674229"/>
          </a:xfrm>
          <a:prstGeom prst="rect">
            <a:avLst/>
          </a:prstGeom>
        </p:spPr>
      </p:pic>
    </p:spTree>
    <p:extLst>
      <p:ext uri="{BB962C8B-B14F-4D97-AF65-F5344CB8AC3E}">
        <p14:creationId xmlns:p14="http://schemas.microsoft.com/office/powerpoint/2010/main" val="11847563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37803" y="395887"/>
            <a:ext cx="6096000" cy="1015663"/>
          </a:xfrm>
          <a:prstGeom prst="rect">
            <a:avLst/>
          </a:prstGeom>
          <a:solidFill>
            <a:schemeClr val="accent3">
              <a:lumMod val="20000"/>
              <a:lumOff val="80000"/>
            </a:schemeClr>
          </a:solidFill>
        </p:spPr>
        <p:txBody>
          <a:bodyPr>
            <a:spAutoFit/>
          </a:bodyPr>
          <a:lstStyle/>
          <a:p>
            <a:r>
              <a:rPr lang="fr-FR" dirty="0">
                <a:latin typeface="Arial" panose="020B0604020202020204" pitchFamily="34" charset="0"/>
              </a:rPr>
              <a:t> </a:t>
            </a:r>
            <a:r>
              <a:rPr lang="fr-FR" dirty="0" smtClean="0">
                <a:latin typeface="Arial" panose="020B0604020202020204" pitchFamily="34" charset="0"/>
              </a:rPr>
              <a:t>SAX </a:t>
            </a:r>
            <a:r>
              <a:rPr lang="fr-FR" sz="2000" dirty="0" smtClean="0">
                <a:latin typeface="Comic Sans MS" panose="030F0702030302020204" pitchFamily="66" charset="0"/>
              </a:rPr>
              <a:t>est </a:t>
            </a:r>
            <a:r>
              <a:rPr lang="fr-FR" sz="2000" dirty="0">
                <a:latin typeface="Comic Sans MS" panose="030F0702030302020204" pitchFamily="66" charset="0"/>
              </a:rPr>
              <a:t>un facteur </a:t>
            </a:r>
            <a:r>
              <a:rPr lang="fr-FR" sz="2000" dirty="0" smtClean="0">
                <a:latin typeface="Comic Sans MS" panose="030F0702030302020204" pitchFamily="66" charset="0"/>
              </a:rPr>
              <a:t>d'instruments </a:t>
            </a:r>
            <a:r>
              <a:rPr lang="fr-FR" sz="2000" dirty="0">
                <a:latin typeface="Comic Sans MS" panose="030F0702030302020204" pitchFamily="66" charset="0"/>
              </a:rPr>
              <a:t>de musique belge, surtout connu pour avoir </a:t>
            </a:r>
            <a:r>
              <a:rPr lang="fr-FR" sz="2000" dirty="0" smtClean="0">
                <a:latin typeface="Comic Sans MS" panose="030F0702030302020204" pitchFamily="66" charset="0"/>
              </a:rPr>
              <a:t>inventé </a:t>
            </a:r>
            <a:r>
              <a:rPr lang="fr-FR" sz="2000" dirty="0">
                <a:latin typeface="Comic Sans MS" panose="030F0702030302020204" pitchFamily="66" charset="0"/>
              </a:rPr>
              <a:t>le </a:t>
            </a:r>
            <a:r>
              <a:rPr lang="fr-FR" sz="2000" dirty="0" smtClean="0">
                <a:latin typeface="Comic Sans MS" panose="030F0702030302020204" pitchFamily="66" charset="0"/>
              </a:rPr>
              <a:t>saxhorn. En 1840. Et </a:t>
            </a:r>
            <a:r>
              <a:rPr lang="fr-FR" sz="2000" dirty="0">
                <a:latin typeface="Comic Sans MS" panose="030F0702030302020204" pitchFamily="66" charset="0"/>
              </a:rPr>
              <a:t>le saxophone en 1846</a:t>
            </a:r>
          </a:p>
        </p:txBody>
      </p:sp>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49728"/>
          <a:stretch/>
        </p:blipFill>
        <p:spPr>
          <a:xfrm>
            <a:off x="494537" y="2150979"/>
            <a:ext cx="2678518" cy="1622816"/>
          </a:xfrm>
          <a:prstGeom prst="rect">
            <a:avLst/>
          </a:prstGeom>
        </p:spPr>
      </p:pic>
      <p:sp>
        <p:nvSpPr>
          <p:cNvPr id="5" name="Rectangle 4"/>
          <p:cNvSpPr/>
          <p:nvPr/>
        </p:nvSpPr>
        <p:spPr>
          <a:xfrm>
            <a:off x="530194" y="5163949"/>
            <a:ext cx="6096000" cy="1631216"/>
          </a:xfrm>
          <a:prstGeom prst="rect">
            <a:avLst/>
          </a:prstGeom>
          <a:solidFill>
            <a:schemeClr val="accent3">
              <a:lumMod val="20000"/>
              <a:lumOff val="80000"/>
            </a:schemeClr>
          </a:solidFill>
        </p:spPr>
        <p:txBody>
          <a:bodyPr>
            <a:spAutoFit/>
          </a:bodyPr>
          <a:lstStyle/>
          <a:p>
            <a:r>
              <a:rPr lang="fr-FR" sz="2000" dirty="0">
                <a:latin typeface="Comic Sans MS" panose="030F0702030302020204" pitchFamily="66" charset="0"/>
              </a:rPr>
              <a:t>Les </a:t>
            </a:r>
            <a:r>
              <a:rPr lang="fr-FR" sz="2000" b="1" dirty="0">
                <a:latin typeface="Comic Sans MS" panose="030F0702030302020204" pitchFamily="66" charset="0"/>
              </a:rPr>
              <a:t>saxhorns</a:t>
            </a:r>
            <a:r>
              <a:rPr lang="fr-FR" sz="2000" dirty="0">
                <a:latin typeface="Comic Sans MS" panose="030F0702030302020204" pitchFamily="66" charset="0"/>
              </a:rPr>
              <a:t> constituent une sous-famille d'instruments de musique, de la famille des cuivres à perce conique. C'est, en quelque sorte, la déclinaison des tubas réalisée par Adolphe Sax.</a:t>
            </a:r>
          </a:p>
        </p:txBody>
      </p:sp>
      <p:sp>
        <p:nvSpPr>
          <p:cNvPr id="6" name="Rectangle 5"/>
          <p:cNvSpPr/>
          <p:nvPr/>
        </p:nvSpPr>
        <p:spPr>
          <a:xfrm>
            <a:off x="1003046" y="1718812"/>
            <a:ext cx="1826141" cy="369332"/>
          </a:xfrm>
          <a:prstGeom prst="rect">
            <a:avLst/>
          </a:prstGeom>
        </p:spPr>
        <p:txBody>
          <a:bodyPr wrap="none">
            <a:spAutoFit/>
          </a:bodyPr>
          <a:lstStyle/>
          <a:p>
            <a:r>
              <a:rPr lang="fr-FR" b="1" dirty="0">
                <a:solidFill>
                  <a:srgbClr val="202122"/>
                </a:solidFill>
                <a:latin typeface="Arial" panose="020B0604020202020204" pitchFamily="34" charset="0"/>
              </a:rPr>
              <a:t>Saxhorn basse</a:t>
            </a:r>
            <a:endParaRPr lang="fr-FR" b="1" dirty="0"/>
          </a:p>
        </p:txBody>
      </p:sp>
      <p:sp>
        <p:nvSpPr>
          <p:cNvPr id="8" name="Rectangle 7"/>
          <p:cNvSpPr/>
          <p:nvPr/>
        </p:nvSpPr>
        <p:spPr>
          <a:xfrm>
            <a:off x="7244373" y="534386"/>
            <a:ext cx="4237057" cy="646331"/>
          </a:xfrm>
          <a:prstGeom prst="rect">
            <a:avLst/>
          </a:prstGeom>
          <a:solidFill>
            <a:schemeClr val="accent3">
              <a:lumMod val="20000"/>
              <a:lumOff val="80000"/>
            </a:schemeClr>
          </a:solidFill>
        </p:spPr>
        <p:txBody>
          <a:bodyPr wrap="none">
            <a:spAutoFit/>
          </a:bodyPr>
          <a:lstStyle/>
          <a:p>
            <a:r>
              <a:rPr lang="fr-FR" dirty="0">
                <a:solidFill>
                  <a:srgbClr val="000000"/>
                </a:solidFill>
                <a:latin typeface="Epilogue"/>
              </a:rPr>
              <a:t>Saxophone alto de première </a:t>
            </a:r>
            <a:r>
              <a:rPr lang="fr-FR" dirty="0" smtClean="0">
                <a:solidFill>
                  <a:srgbClr val="000000"/>
                </a:solidFill>
                <a:latin typeface="Epilogue"/>
              </a:rPr>
              <a:t>génération</a:t>
            </a:r>
          </a:p>
          <a:p>
            <a:r>
              <a:rPr lang="fr-FR" dirty="0" smtClean="0">
                <a:solidFill>
                  <a:srgbClr val="000000"/>
                </a:solidFill>
                <a:latin typeface="Epilogue"/>
              </a:rPr>
              <a:t>1856</a:t>
            </a:r>
            <a:endParaRPr lang="fr-FR" dirty="0"/>
          </a:p>
        </p:txBody>
      </p:sp>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7076" y="1595272"/>
            <a:ext cx="2232000" cy="3384954"/>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05007" y="1411550"/>
            <a:ext cx="3672000" cy="4896000"/>
          </a:xfrm>
          <a:prstGeom prst="rect">
            <a:avLst/>
          </a:prstGeom>
        </p:spPr>
      </p:pic>
    </p:spTree>
    <p:extLst>
      <p:ext uri="{BB962C8B-B14F-4D97-AF65-F5344CB8AC3E}">
        <p14:creationId xmlns:p14="http://schemas.microsoft.com/office/powerpoint/2010/main" val="24798633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a:hlinkClick r:id="rId2" action="ppaction://program" highlightClick="1"/>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000" y="2787218"/>
            <a:ext cx="6624000" cy="3955722"/>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4000" y="2787218"/>
            <a:ext cx="5328000" cy="3955722"/>
          </a:xfrm>
          <a:prstGeom prst="rect">
            <a:avLst/>
          </a:prstGeom>
        </p:spPr>
      </p:pic>
      <p:sp>
        <p:nvSpPr>
          <p:cNvPr id="5" name="Rectangle 4"/>
          <p:cNvSpPr/>
          <p:nvPr/>
        </p:nvSpPr>
        <p:spPr>
          <a:xfrm>
            <a:off x="221673" y="86835"/>
            <a:ext cx="6096000" cy="2585323"/>
          </a:xfrm>
          <a:prstGeom prst="rect">
            <a:avLst/>
          </a:prstGeom>
          <a:solidFill>
            <a:schemeClr val="accent3">
              <a:lumMod val="20000"/>
              <a:lumOff val="80000"/>
            </a:schemeClr>
          </a:solidFill>
        </p:spPr>
        <p:txBody>
          <a:bodyPr>
            <a:spAutoFit/>
          </a:bodyPr>
          <a:lstStyle/>
          <a:p>
            <a:r>
              <a:rPr lang="fr-FR" b="1" dirty="0">
                <a:solidFill>
                  <a:srgbClr val="0E2431"/>
                </a:solidFill>
                <a:latin typeface="Comic Sans MS" panose="030F0702030302020204" pitchFamily="66" charset="0"/>
              </a:rPr>
              <a:t>Perçu comme le chaînon manquant entre les cordes, les bois et les cuivres, le saxophone voit le jour dans les années 1840. Adolphe Sax dépose un brevet en 1846 dans lequel il présente une famille de huit saxophones. Malgré l’intérêt immédiat manifesté par Berlioz, Rossini et les plus grands compositeurs classiques du début du XXe siècle, il faudra de nombreuses années pour qu’il sorte de l’ombre.</a:t>
            </a:r>
            <a:endParaRPr lang="fr-FR" dirty="0">
              <a:latin typeface="Comic Sans MS" panose="030F0702030302020204" pitchFamily="66" charset="0"/>
            </a:endParaRPr>
          </a:p>
        </p:txBody>
      </p:sp>
      <p:sp>
        <p:nvSpPr>
          <p:cNvPr id="9" name="ZoneTexte 8"/>
          <p:cNvSpPr txBox="1"/>
          <p:nvPr/>
        </p:nvSpPr>
        <p:spPr>
          <a:xfrm>
            <a:off x="8935596" y="931944"/>
            <a:ext cx="1064807" cy="369332"/>
          </a:xfrm>
          <a:prstGeom prst="rect">
            <a:avLst/>
          </a:prstGeom>
          <a:noFill/>
        </p:spPr>
        <p:txBody>
          <a:bodyPr wrap="square" rtlCol="0">
            <a:spAutoFit/>
          </a:bodyPr>
          <a:lstStyle/>
          <a:p>
            <a:endParaRPr lang="fr-FR" b="1" dirty="0"/>
          </a:p>
        </p:txBody>
      </p:sp>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39478" y="281437"/>
            <a:ext cx="2196118" cy="2196118"/>
          </a:xfrm>
          <a:prstGeom prst="rect">
            <a:avLst/>
          </a:prstGeom>
        </p:spPr>
      </p:pic>
      <p:sp>
        <p:nvSpPr>
          <p:cNvPr id="11" name="ZoneTexte 10"/>
          <p:cNvSpPr txBox="1"/>
          <p:nvPr/>
        </p:nvSpPr>
        <p:spPr>
          <a:xfrm>
            <a:off x="7197436" y="472272"/>
            <a:ext cx="1371600" cy="646331"/>
          </a:xfrm>
          <a:prstGeom prst="rect">
            <a:avLst/>
          </a:prstGeom>
          <a:noFill/>
        </p:spPr>
        <p:txBody>
          <a:bodyPr wrap="square" rtlCol="0">
            <a:spAutoFit/>
          </a:bodyPr>
          <a:lstStyle/>
          <a:p>
            <a:r>
              <a:rPr lang="fr-FR" dirty="0" smtClean="0"/>
              <a:t>Cliquez à coté du logo</a:t>
            </a:r>
            <a:endParaRPr lang="fr-FR" dirty="0"/>
          </a:p>
        </p:txBody>
      </p:sp>
      <p:sp>
        <p:nvSpPr>
          <p:cNvPr id="12" name="ZoneTexte 11"/>
          <p:cNvSpPr txBox="1"/>
          <p:nvPr/>
        </p:nvSpPr>
        <p:spPr>
          <a:xfrm>
            <a:off x="7260075" y="1428266"/>
            <a:ext cx="1371600" cy="923330"/>
          </a:xfrm>
          <a:prstGeom prst="rect">
            <a:avLst/>
          </a:prstGeom>
          <a:noFill/>
        </p:spPr>
        <p:txBody>
          <a:bodyPr wrap="square" rtlCol="0">
            <a:spAutoFit/>
          </a:bodyPr>
          <a:lstStyle/>
          <a:p>
            <a:r>
              <a:rPr lang="fr-FR" dirty="0" smtClean="0"/>
              <a:t> pour Voir le </a:t>
            </a:r>
          </a:p>
          <a:p>
            <a:endParaRPr lang="fr-FR" dirty="0"/>
          </a:p>
          <a:p>
            <a:r>
              <a:rPr lang="fr-FR" dirty="0" smtClean="0"/>
              <a:t>document</a:t>
            </a:r>
            <a:endParaRPr lang="fr-FR" dirty="0"/>
          </a:p>
        </p:txBody>
      </p:sp>
    </p:spTree>
    <p:extLst>
      <p:ext uri="{BB962C8B-B14F-4D97-AF65-F5344CB8AC3E}">
        <p14:creationId xmlns:p14="http://schemas.microsoft.com/office/powerpoint/2010/main" val="13379014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536115" y="493662"/>
            <a:ext cx="5181599" cy="2062103"/>
          </a:xfrm>
          <a:prstGeom prst="rect">
            <a:avLst/>
          </a:prstGeom>
          <a:solidFill>
            <a:schemeClr val="accent3">
              <a:lumMod val="20000"/>
              <a:lumOff val="80000"/>
            </a:schemeClr>
          </a:solidFill>
        </p:spPr>
        <p:txBody>
          <a:bodyPr wrap="square">
            <a:spAutoFit/>
          </a:bodyPr>
          <a:lstStyle/>
          <a:p>
            <a:r>
              <a:rPr lang="fr-FR" sz="1600" dirty="0">
                <a:solidFill>
                  <a:srgbClr val="0E2431"/>
                </a:solidFill>
                <a:latin typeface="Comic Sans MS" panose="030F0702030302020204" pitchFamily="66" charset="0"/>
              </a:rPr>
              <a:t>Dès l'automne 1842,</a:t>
            </a:r>
            <a:r>
              <a:rPr lang="fr-FR" sz="1600" b="1" dirty="0">
                <a:solidFill>
                  <a:srgbClr val="0E2431"/>
                </a:solidFill>
                <a:latin typeface="Comic Sans MS" panose="030F0702030302020204" pitchFamily="66" charset="0"/>
              </a:rPr>
              <a:t> Adolphe Sax s'installe à Paris</a:t>
            </a:r>
            <a:r>
              <a:rPr lang="fr-FR" sz="1600" dirty="0">
                <a:solidFill>
                  <a:srgbClr val="0E2431"/>
                </a:solidFill>
                <a:latin typeface="Comic Sans MS" panose="030F0702030302020204" pitchFamily="66" charset="0"/>
              </a:rPr>
              <a:t>, rue Neuve-Saint-Georges, dans un petit atelier qui comptera jusqu'à 191 ouvriers en </a:t>
            </a:r>
            <a:r>
              <a:rPr lang="fr-FR" sz="1600" dirty="0" smtClean="0">
                <a:solidFill>
                  <a:srgbClr val="0E2431"/>
                </a:solidFill>
                <a:latin typeface="Comic Sans MS" panose="030F0702030302020204" pitchFamily="66" charset="0"/>
              </a:rPr>
              <a:t>1848 </a:t>
            </a:r>
            <a:r>
              <a:rPr lang="fr-FR" sz="1600" dirty="0">
                <a:latin typeface="Comic Sans MS" panose="030F0702030302020204" pitchFamily="66" charset="0"/>
              </a:rPr>
              <a:t>et produira quelque 20000 instruments durant la période comprise entre 1843 et 1860. Il fait très rapidement la connaissance d'</a:t>
            </a:r>
            <a:r>
              <a:rPr lang="fr-FR" sz="1600" b="1" dirty="0">
                <a:latin typeface="Comic Sans MS" panose="030F0702030302020204" pitchFamily="66" charset="0"/>
              </a:rPr>
              <a:t>Hector Berlioz</a:t>
            </a:r>
            <a:r>
              <a:rPr lang="fr-FR" sz="1600" dirty="0">
                <a:latin typeface="Comic Sans MS" panose="030F0702030302020204" pitchFamily="66" charset="0"/>
              </a:rPr>
              <a:t> qui n'aura de cesse de le recommander, et de faire les louanges de ses nouvelles idées instrumentales.</a:t>
            </a: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10625" y="3545992"/>
            <a:ext cx="3744000" cy="3051516"/>
          </a:xfrm>
          <a:prstGeom prst="rect">
            <a:avLst/>
          </a:prstGeom>
          <a:ln>
            <a:noFill/>
          </a:ln>
          <a:effectLst>
            <a:softEdge rad="112500"/>
          </a:effectLst>
        </p:spPr>
      </p:pic>
      <p:sp>
        <p:nvSpPr>
          <p:cNvPr id="8" name="ZoneTexte 7"/>
          <p:cNvSpPr txBox="1"/>
          <p:nvPr/>
        </p:nvSpPr>
        <p:spPr>
          <a:xfrm>
            <a:off x="7564580" y="6073030"/>
            <a:ext cx="2136371" cy="369332"/>
          </a:xfrm>
          <a:prstGeom prst="rect">
            <a:avLst/>
          </a:prstGeom>
          <a:noFill/>
        </p:spPr>
        <p:txBody>
          <a:bodyPr wrap="square" rtlCol="0">
            <a:spAutoFit/>
          </a:bodyPr>
          <a:lstStyle/>
          <a:p>
            <a:r>
              <a:rPr lang="fr-FR" b="1" dirty="0" smtClean="0">
                <a:solidFill>
                  <a:srgbClr val="FF0000"/>
                </a:solidFill>
              </a:rPr>
              <a:t>Rue </a:t>
            </a:r>
            <a:r>
              <a:rPr lang="fr-FR" b="1" dirty="0" err="1" smtClean="0">
                <a:solidFill>
                  <a:srgbClr val="FF0000"/>
                </a:solidFill>
              </a:rPr>
              <a:t>saint-Georges</a:t>
            </a:r>
            <a:endParaRPr lang="fr-FR" b="1" dirty="0">
              <a:solidFill>
                <a:srgbClr val="FF0000"/>
              </a:solidFill>
            </a:endParaRPr>
          </a:p>
        </p:txBody>
      </p:sp>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4915" y="3049427"/>
            <a:ext cx="5364000" cy="34410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Adolphe Sax s’installe à Pari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72628" y="153500"/>
            <a:ext cx="5964457" cy="3132000"/>
          </a:xfrm>
          <a:prstGeom prst="rect">
            <a:avLst/>
          </a:prstGeom>
          <a:noFill/>
          <a:extLst>
            <a:ext uri="{909E8E84-426E-40DD-AFC4-6F175D3DCCD1}">
              <a14:hiddenFill xmlns:a14="http://schemas.microsoft.com/office/drawing/2010/main">
                <a:solidFill>
                  <a:srgbClr val="FFFFFF"/>
                </a:solidFill>
              </a14:hiddenFill>
            </a:ext>
          </a:extLst>
        </p:spPr>
      </p:pic>
      <p:pic>
        <p:nvPicPr>
          <p:cNvPr id="3" name="saxophone-serenade-25838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5883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t="2424" b="5939"/>
          <a:stretch/>
        </p:blipFill>
        <p:spPr>
          <a:xfrm>
            <a:off x="7046134" y="440410"/>
            <a:ext cx="4982671" cy="6284421"/>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2768" t="8364" r="11519" b="8849"/>
          <a:stretch/>
        </p:blipFill>
        <p:spPr>
          <a:xfrm>
            <a:off x="141317" y="2186270"/>
            <a:ext cx="6552000" cy="4538561"/>
          </a:xfrm>
          <a:prstGeom prst="rect">
            <a:avLst/>
          </a:prstGeom>
        </p:spPr>
      </p:pic>
      <p:sp>
        <p:nvSpPr>
          <p:cNvPr id="5" name="Rectangle 4"/>
          <p:cNvSpPr/>
          <p:nvPr/>
        </p:nvSpPr>
        <p:spPr>
          <a:xfrm>
            <a:off x="141317" y="154417"/>
            <a:ext cx="6904817" cy="1877437"/>
          </a:xfrm>
          <a:prstGeom prst="rect">
            <a:avLst/>
          </a:prstGeom>
          <a:solidFill>
            <a:schemeClr val="accent3">
              <a:lumMod val="20000"/>
              <a:lumOff val="80000"/>
            </a:schemeClr>
          </a:solidFill>
        </p:spPr>
        <p:txBody>
          <a:bodyPr wrap="square">
            <a:spAutoFit/>
          </a:bodyPr>
          <a:lstStyle/>
          <a:p>
            <a:r>
              <a:rPr lang="fr-FR" sz="1400" dirty="0">
                <a:solidFill>
                  <a:srgbClr val="0E2431"/>
                </a:solidFill>
                <a:latin typeface="Comic Sans MS" panose="030F0702030302020204" pitchFamily="66" charset="0"/>
              </a:rPr>
              <a:t>Les premiers saxophones d'Adolphe Sax sont </a:t>
            </a:r>
            <a:r>
              <a:rPr lang="fr-FR" sz="1400" b="1" dirty="0">
                <a:solidFill>
                  <a:srgbClr val="0E2431"/>
                </a:solidFill>
                <a:latin typeface="Comic Sans MS" panose="030F0702030302020204" pitchFamily="66" charset="0"/>
              </a:rPr>
              <a:t>fabriqués en cuivre</a:t>
            </a:r>
            <a:r>
              <a:rPr lang="fr-FR" sz="1400" dirty="0">
                <a:solidFill>
                  <a:srgbClr val="0E2431"/>
                </a:solidFill>
                <a:latin typeface="Comic Sans MS" panose="030F0702030302020204" pitchFamily="66" charset="0"/>
              </a:rPr>
              <a:t>. Leurs doigtés empruntent autant à la flûte qu'à la clarinette, toutes deux désormais pourvues du nouveau mécanisme de Théobald Boehm. Sax se penche également sur le mécanisme en privilégiant l'ergonomie et s'attache à favoriser la justesse. Adolphe Sax cherche à </a:t>
            </a:r>
            <a:r>
              <a:rPr lang="fr-FR" sz="1400" b="1" dirty="0">
                <a:solidFill>
                  <a:srgbClr val="0E2431"/>
                </a:solidFill>
                <a:latin typeface="Comic Sans MS" panose="030F0702030302020204" pitchFamily="66" charset="0"/>
              </a:rPr>
              <a:t>améliorer la perce</a:t>
            </a:r>
            <a:r>
              <a:rPr lang="fr-FR" sz="1400" dirty="0">
                <a:solidFill>
                  <a:srgbClr val="0E2431"/>
                </a:solidFill>
                <a:latin typeface="Comic Sans MS" panose="030F0702030302020204" pitchFamily="66" charset="0"/>
              </a:rPr>
              <a:t> de ses instruments : alors que la première perce du saxophone avait la forme d'un cône parabolique, il travaille sur d'autres types de perce, en cône droit, en cône concave. La perce de type parabolique prévaut encore aujou</a:t>
            </a:r>
            <a:r>
              <a:rPr lang="fr-FR" dirty="0">
                <a:solidFill>
                  <a:srgbClr val="0E2431"/>
                </a:solidFill>
                <a:latin typeface="Comic Sans MS" panose="030F0702030302020204" pitchFamily="66" charset="0"/>
              </a:rPr>
              <a:t>rd'hui</a:t>
            </a:r>
            <a:r>
              <a:rPr lang="fr-FR" dirty="0">
                <a:solidFill>
                  <a:srgbClr val="0E2431"/>
                </a:solidFill>
                <a:latin typeface="Montserrat" panose="02000505000000020004" pitchFamily="2" charset="0"/>
              </a:rPr>
              <a:t>.</a:t>
            </a:r>
            <a:endParaRPr lang="fr-FR" dirty="0"/>
          </a:p>
        </p:txBody>
      </p:sp>
    </p:spTree>
    <p:extLst>
      <p:ext uri="{BB962C8B-B14F-4D97-AF65-F5344CB8AC3E}">
        <p14:creationId xmlns:p14="http://schemas.microsoft.com/office/powerpoint/2010/main" val="34891577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a:hlinkClick r:id="rId2" action="ppaction://program" highlightClick="1"/>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399" y="12469"/>
            <a:ext cx="6248787"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31593" y="331868"/>
            <a:ext cx="5688000" cy="224463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59186" y="2683391"/>
            <a:ext cx="2196118" cy="2196118"/>
          </a:xfrm>
          <a:prstGeom prst="rect">
            <a:avLst/>
          </a:prstGeom>
        </p:spPr>
      </p:pic>
      <p:sp>
        <p:nvSpPr>
          <p:cNvPr id="6" name="Rectangle 5"/>
          <p:cNvSpPr/>
          <p:nvPr/>
        </p:nvSpPr>
        <p:spPr>
          <a:xfrm>
            <a:off x="6705318" y="2908366"/>
            <a:ext cx="1345625" cy="646331"/>
          </a:xfrm>
          <a:prstGeom prst="rect">
            <a:avLst/>
          </a:prstGeom>
        </p:spPr>
        <p:txBody>
          <a:bodyPr wrap="none">
            <a:spAutoFit/>
          </a:bodyPr>
          <a:lstStyle/>
          <a:p>
            <a:r>
              <a:rPr lang="fr-FR" dirty="0"/>
              <a:t>Cliquez à </a:t>
            </a:r>
            <a:endParaRPr lang="fr-FR" dirty="0" smtClean="0"/>
          </a:p>
          <a:p>
            <a:r>
              <a:rPr lang="fr-FR" dirty="0" smtClean="0"/>
              <a:t>coté </a:t>
            </a:r>
            <a:r>
              <a:rPr lang="fr-FR" dirty="0"/>
              <a:t>du logo</a:t>
            </a:r>
          </a:p>
        </p:txBody>
      </p:sp>
      <p:sp>
        <p:nvSpPr>
          <p:cNvPr id="7" name="Rectangle 6"/>
          <p:cNvSpPr/>
          <p:nvPr/>
        </p:nvSpPr>
        <p:spPr>
          <a:xfrm>
            <a:off x="6840573" y="3868294"/>
            <a:ext cx="1422278" cy="923330"/>
          </a:xfrm>
          <a:prstGeom prst="rect">
            <a:avLst/>
          </a:prstGeom>
        </p:spPr>
        <p:txBody>
          <a:bodyPr wrap="square">
            <a:spAutoFit/>
          </a:bodyPr>
          <a:lstStyle/>
          <a:p>
            <a:r>
              <a:rPr lang="fr-FR" dirty="0"/>
              <a:t> pour Voir le </a:t>
            </a:r>
          </a:p>
          <a:p>
            <a:endParaRPr lang="fr-FR" dirty="0"/>
          </a:p>
          <a:p>
            <a:r>
              <a:rPr lang="fr-FR" dirty="0"/>
              <a:t>document</a:t>
            </a:r>
          </a:p>
        </p:txBody>
      </p:sp>
      <p:sp>
        <p:nvSpPr>
          <p:cNvPr id="8" name="Rectangle 7"/>
          <p:cNvSpPr/>
          <p:nvPr/>
        </p:nvSpPr>
        <p:spPr>
          <a:xfrm>
            <a:off x="6359186" y="5176308"/>
            <a:ext cx="5760407" cy="1600438"/>
          </a:xfrm>
          <a:prstGeom prst="rect">
            <a:avLst/>
          </a:prstGeom>
          <a:solidFill>
            <a:schemeClr val="accent3">
              <a:lumMod val="20000"/>
              <a:lumOff val="80000"/>
            </a:schemeClr>
          </a:solidFill>
        </p:spPr>
        <p:txBody>
          <a:bodyPr wrap="square">
            <a:spAutoFit/>
          </a:bodyPr>
          <a:lstStyle/>
          <a:p>
            <a:r>
              <a:rPr lang="fr-FR" dirty="0">
                <a:solidFill>
                  <a:srgbClr val="201E22"/>
                </a:solidFill>
                <a:latin typeface="Poppins"/>
              </a:rPr>
              <a:t> </a:t>
            </a:r>
            <a:r>
              <a:rPr lang="fr-FR" sz="1600" dirty="0">
                <a:solidFill>
                  <a:srgbClr val="201E22"/>
                </a:solidFill>
                <a:latin typeface="Comic Sans MS" panose="030F0702030302020204" pitchFamily="66" charset="0"/>
              </a:rPr>
              <a:t>Berlioz, qui entretiendra une amitié admirative et indéfectible avec Sax jusqu’à la fin de sa vie, n’attend pas la sortie du brevet en 1836 pour utiliser le saxophone dans ses œuvres. En 1842, on peut entendre pour la première fois l’instrument d’Adolphe Sax dans la pièce Chant Sacré pour sextuor à vent. </a:t>
            </a:r>
            <a:r>
              <a:rPr lang="fr-FR" sz="1600" dirty="0" smtClean="0">
                <a:solidFill>
                  <a:srgbClr val="201E22"/>
                </a:solidFill>
                <a:latin typeface="Comic Sans MS" panose="030F0702030302020204" pitchFamily="66" charset="0"/>
              </a:rPr>
              <a:t>Voir dans le document.</a:t>
            </a:r>
            <a:endParaRPr lang="fr-FR" sz="1600" dirty="0">
              <a:latin typeface="Comic Sans MS" panose="030F0702030302020204" pitchFamily="66" charset="0"/>
            </a:endParaRPr>
          </a:p>
        </p:txBody>
      </p:sp>
    </p:spTree>
    <p:extLst>
      <p:ext uri="{BB962C8B-B14F-4D97-AF65-F5344CB8AC3E}">
        <p14:creationId xmlns:p14="http://schemas.microsoft.com/office/powerpoint/2010/main" val="21790395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5">
            <a:extLst>
              <a:ext uri="{BEBA8EAE-BF5A-486C-A8C5-ECC9F3942E4B}">
                <a14:imgProps xmlns:a14="http://schemas.microsoft.com/office/drawing/2010/main">
                  <a14:imgLayer r:embed="rId6">
                    <a14:imgEffect>
                      <a14:backgroundRemoval t="9896" b="89063" l="7292" r="90104"/>
                    </a14:imgEffect>
                  </a14:imgLayer>
                </a14:imgProps>
              </a:ext>
              <a:ext uri="{28A0092B-C50C-407E-A947-70E740481C1C}">
                <a14:useLocalDpi xmlns:a14="http://schemas.microsoft.com/office/drawing/2010/main" val="0"/>
              </a:ext>
            </a:extLst>
          </a:blip>
          <a:stretch>
            <a:fillRect/>
          </a:stretch>
        </p:blipFill>
        <p:spPr>
          <a:xfrm>
            <a:off x="2944037" y="0"/>
            <a:ext cx="6876000" cy="6876000"/>
          </a:xfrm>
          <a:prstGeom prst="rect">
            <a:avLst/>
          </a:prstGeom>
        </p:spPr>
      </p:pic>
      <p:pic>
        <p:nvPicPr>
          <p:cNvPr id="7" name="Picture 2" descr="Henri SELMER, un musicien prometteu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667" b="100000" l="0" r="78000"/>
                    </a14:imgEffect>
                  </a14:imgLayer>
                </a14:imgProps>
              </a:ext>
              <a:ext uri="{28A0092B-C50C-407E-A947-70E740481C1C}">
                <a14:useLocalDpi xmlns:a14="http://schemas.microsoft.com/office/drawing/2010/main" val="0"/>
              </a:ext>
            </a:extLst>
          </a:blip>
          <a:srcRect/>
          <a:stretch>
            <a:fillRect/>
          </a:stretch>
        </p:blipFill>
        <p:spPr bwMode="auto">
          <a:xfrm>
            <a:off x="241069" y="856162"/>
            <a:ext cx="4222866" cy="3267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1069" y="4710297"/>
            <a:ext cx="6096000" cy="2031325"/>
          </a:xfrm>
          <a:prstGeom prst="rect">
            <a:avLst/>
          </a:prstGeom>
        </p:spPr>
        <p:txBody>
          <a:bodyPr>
            <a:spAutoFit/>
          </a:bodyPr>
          <a:lstStyle/>
          <a:p>
            <a:r>
              <a:rPr lang="fr-FR" b="1" dirty="0">
                <a:solidFill>
                  <a:srgbClr val="0E2431"/>
                </a:solidFill>
                <a:latin typeface="Comic Sans MS" panose="030F0702030302020204" pitchFamily="66" charset="0"/>
              </a:rPr>
              <a:t>Henri </a:t>
            </a:r>
            <a:r>
              <a:rPr lang="fr-FR" b="1" dirty="0" err="1">
                <a:solidFill>
                  <a:srgbClr val="0E2431"/>
                </a:solidFill>
                <a:latin typeface="Comic Sans MS" panose="030F0702030302020204" pitchFamily="66" charset="0"/>
              </a:rPr>
              <a:t>Selmer</a:t>
            </a:r>
            <a:r>
              <a:rPr lang="fr-FR" dirty="0">
                <a:solidFill>
                  <a:srgbClr val="0E2431"/>
                </a:solidFill>
                <a:latin typeface="Comic Sans MS" panose="030F0702030302020204" pitchFamily="66" charset="0"/>
              </a:rPr>
              <a:t>, fils de Charles Frédéric décédé en 1878, sort du conservatoire (classe de clarinette de M. Leroy).</a:t>
            </a:r>
          </a:p>
          <a:p>
            <a:r>
              <a:rPr lang="fr-FR" dirty="0">
                <a:solidFill>
                  <a:srgbClr val="0E2431"/>
                </a:solidFill>
                <a:latin typeface="Comic Sans MS" panose="030F0702030302020204" pitchFamily="66" charset="0"/>
              </a:rPr>
              <a:t>Il a 22 ans et entre à la musique de la </a:t>
            </a:r>
            <a:r>
              <a:rPr lang="fr-FR" b="1" dirty="0">
                <a:solidFill>
                  <a:srgbClr val="0E2431"/>
                </a:solidFill>
                <a:latin typeface="Comic Sans MS" panose="030F0702030302020204" pitchFamily="66" charset="0"/>
              </a:rPr>
              <a:t>Garde Républicaine</a:t>
            </a:r>
            <a:r>
              <a:rPr lang="fr-FR" dirty="0">
                <a:solidFill>
                  <a:srgbClr val="0E2431"/>
                </a:solidFill>
                <a:latin typeface="Comic Sans MS" panose="030F0702030302020204" pitchFamily="66" charset="0"/>
              </a:rPr>
              <a:t>, où il reste de 1878 à 1881.</a:t>
            </a:r>
          </a:p>
          <a:p>
            <a:r>
              <a:rPr lang="fr-FR" dirty="0">
                <a:solidFill>
                  <a:srgbClr val="0E2431"/>
                </a:solidFill>
                <a:latin typeface="Comic Sans MS" panose="030F0702030302020204" pitchFamily="66" charset="0"/>
              </a:rPr>
              <a:t>Il jouera successivement comme clarinette solo au sein des </a:t>
            </a:r>
            <a:r>
              <a:rPr lang="fr-FR" b="1" dirty="0">
                <a:solidFill>
                  <a:srgbClr val="0E2431"/>
                </a:solidFill>
                <a:latin typeface="Comic Sans MS" panose="030F0702030302020204" pitchFamily="66" charset="0"/>
              </a:rPr>
              <a:t>orchestres Lamoureux</a:t>
            </a:r>
            <a:r>
              <a:rPr lang="fr-FR" dirty="0">
                <a:solidFill>
                  <a:srgbClr val="0E2431"/>
                </a:solidFill>
                <a:latin typeface="Comic Sans MS" panose="030F0702030302020204" pitchFamily="66" charset="0"/>
              </a:rPr>
              <a:t> et de l'</a:t>
            </a:r>
            <a:r>
              <a:rPr lang="fr-FR" b="1" dirty="0">
                <a:solidFill>
                  <a:srgbClr val="0E2431"/>
                </a:solidFill>
                <a:latin typeface="Comic Sans MS" panose="030F0702030302020204" pitchFamily="66" charset="0"/>
              </a:rPr>
              <a:t>Opéra de Paris</a:t>
            </a:r>
            <a:r>
              <a:rPr lang="fr-FR" dirty="0">
                <a:solidFill>
                  <a:srgbClr val="0E2431"/>
                </a:solidFill>
                <a:latin typeface="Comic Sans MS" panose="030F0702030302020204" pitchFamily="66" charset="0"/>
              </a:rPr>
              <a:t>.</a:t>
            </a:r>
          </a:p>
        </p:txBody>
      </p:sp>
      <p:pic>
        <p:nvPicPr>
          <p:cNvPr id="5" name="smooth-jazz-saxophone-solo-with-a-lofi-vibe-25395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46376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96240" y="554379"/>
            <a:ext cx="6096000" cy="5355312"/>
          </a:xfrm>
          <a:prstGeom prst="rect">
            <a:avLst/>
          </a:prstGeom>
          <a:solidFill>
            <a:schemeClr val="accent3">
              <a:lumMod val="20000"/>
              <a:lumOff val="80000"/>
            </a:schemeClr>
          </a:solidFill>
        </p:spPr>
        <p:txBody>
          <a:bodyPr>
            <a:spAutoFit/>
          </a:bodyPr>
          <a:lstStyle/>
          <a:p>
            <a:r>
              <a:rPr lang="fr-FR" dirty="0">
                <a:solidFill>
                  <a:srgbClr val="0E2431"/>
                </a:solidFill>
                <a:latin typeface="Comic Sans MS" panose="030F0702030302020204" pitchFamily="66" charset="0"/>
              </a:rPr>
              <a:t>Quand Adolphe Sax décède le 7 février 1894, son fils Adolphe-Édouard (1859-1945), chef de fanfare à l'Opéra de Paris depuis 1888, prend sa suite à la tête de la manufacture Sax. Jusqu'alors le saxophone souffre d'un déficit de communication, puisqu'il est essentiellement </a:t>
            </a:r>
            <a:r>
              <a:rPr lang="fr-FR" b="1" dirty="0">
                <a:solidFill>
                  <a:srgbClr val="0E2431"/>
                </a:solidFill>
                <a:latin typeface="Comic Sans MS" panose="030F0702030302020204" pitchFamily="66" charset="0"/>
              </a:rPr>
              <a:t>cantonné à une utilisation au sein des musiques militaires et des harmonies</a:t>
            </a:r>
            <a:r>
              <a:rPr lang="fr-FR" dirty="0" smtClean="0">
                <a:solidFill>
                  <a:srgbClr val="0E2431"/>
                </a:solidFill>
                <a:latin typeface="Comic Sans MS" panose="030F0702030302020204" pitchFamily="66" charset="0"/>
              </a:rPr>
              <a:t>.</a:t>
            </a:r>
          </a:p>
          <a:p>
            <a:r>
              <a:rPr lang="fr-FR" dirty="0">
                <a:latin typeface="Comic Sans MS" panose="030F0702030302020204" pitchFamily="66" charset="0"/>
              </a:rPr>
              <a:t>En 1921, trente-six ans après sa création (1885),</a:t>
            </a:r>
            <a:r>
              <a:rPr lang="fr-FR" b="1" dirty="0">
                <a:latin typeface="Comic Sans MS" panose="030F0702030302020204" pitchFamily="66" charset="0"/>
              </a:rPr>
              <a:t> Henri SELMER Paris se lance dans la fabrication des saxophones</a:t>
            </a:r>
            <a:r>
              <a:rPr lang="fr-FR" dirty="0">
                <a:latin typeface="Comic Sans MS" panose="030F0702030302020204" pitchFamily="66" charset="0"/>
              </a:rPr>
              <a:t>. En adoptant le </a:t>
            </a:r>
            <a:r>
              <a:rPr lang="fr-FR" b="1" dirty="0">
                <a:latin typeface="Comic Sans MS" panose="030F0702030302020204" pitchFamily="66" charset="0"/>
              </a:rPr>
              <a:t>principe des cheminées étirées</a:t>
            </a:r>
            <a:r>
              <a:rPr lang="fr-FR" dirty="0">
                <a:latin typeface="Comic Sans MS" panose="030F0702030302020204" pitchFamily="66" charset="0"/>
              </a:rPr>
              <a:t> et non plus soudées sur le corps des instruments, SELMER révolutionne la facture du saxophone</a:t>
            </a:r>
            <a:r>
              <a:rPr lang="fr-FR" dirty="0" smtClean="0">
                <a:latin typeface="Comic Sans MS" panose="030F0702030302020204" pitchFamily="66" charset="0"/>
              </a:rPr>
              <a:t>.</a:t>
            </a:r>
          </a:p>
          <a:p>
            <a:r>
              <a:rPr lang="fr-FR" dirty="0">
                <a:latin typeface="Comic Sans MS" panose="030F0702030302020204" pitchFamily="66" charset="0"/>
              </a:rPr>
              <a:t>En 1929, la Maison Henri SELMER Paris fait l'acquisition historique des ateliers Sax, devenant ainsi </a:t>
            </a:r>
            <a:r>
              <a:rPr lang="fr-FR" b="1" dirty="0">
                <a:latin typeface="Comic Sans MS" panose="030F0702030302020204" pitchFamily="66" charset="0"/>
              </a:rPr>
              <a:t>légataire universel de l'invention du saxophone </a:t>
            </a:r>
            <a:r>
              <a:rPr lang="fr-FR" dirty="0">
                <a:latin typeface="Comic Sans MS" panose="030F0702030302020204" pitchFamily="66" charset="0"/>
              </a:rPr>
              <a:t>et de l'esprit Sax.</a:t>
            </a:r>
          </a:p>
          <a:p>
            <a:r>
              <a:rPr lang="fr-FR" dirty="0"/>
              <a:t> </a:t>
            </a:r>
          </a:p>
          <a:p>
            <a:endParaRPr lang="fr-FR" dirty="0">
              <a:latin typeface="Comic Sans MS" panose="030F0702030302020204" pitchFamily="66"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1237" y="496189"/>
            <a:ext cx="4644000" cy="6005178"/>
          </a:xfrm>
          <a:prstGeom prst="rect">
            <a:avLst/>
          </a:prstGeom>
        </p:spPr>
      </p:pic>
    </p:spTree>
    <p:extLst>
      <p:ext uri="{BB962C8B-B14F-4D97-AF65-F5344CB8AC3E}">
        <p14:creationId xmlns:p14="http://schemas.microsoft.com/office/powerpoint/2010/main" val="3766431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6" descr="Premier catalog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8000" y="0"/>
            <a:ext cx="9324000" cy="68764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cdn.shopify.com/s/files/1/0570/4518/8777/files/atelier-selmer_480x480.jpg?v=1680184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00" y="2001195"/>
            <a:ext cx="2700000" cy="2008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8935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99604" y="4542735"/>
            <a:ext cx="6096000" cy="1754326"/>
          </a:xfrm>
          <a:prstGeom prst="rect">
            <a:avLst/>
          </a:prstGeom>
          <a:solidFill>
            <a:schemeClr val="accent3">
              <a:lumMod val="20000"/>
              <a:lumOff val="80000"/>
            </a:schemeClr>
          </a:solidFill>
        </p:spPr>
        <p:txBody>
          <a:bodyPr>
            <a:spAutoFit/>
          </a:bodyPr>
          <a:lstStyle/>
          <a:p>
            <a:r>
              <a:rPr lang="fr-FR" dirty="0">
                <a:solidFill>
                  <a:srgbClr val="201E22"/>
                </a:solidFill>
                <a:latin typeface="Poppins"/>
              </a:rPr>
              <a:t>par la </a:t>
            </a:r>
            <a:r>
              <a:rPr lang="fr-FR" dirty="0" err="1" smtClean="0">
                <a:solidFill>
                  <a:srgbClr val="201E22"/>
                </a:solidFill>
                <a:latin typeface="Poppins"/>
              </a:rPr>
              <a:t>suite.Henri</a:t>
            </a:r>
            <a:r>
              <a:rPr lang="fr-FR" dirty="0" smtClean="0">
                <a:solidFill>
                  <a:srgbClr val="201E22"/>
                </a:solidFill>
                <a:latin typeface="Poppins"/>
              </a:rPr>
              <a:t> </a:t>
            </a:r>
            <a:r>
              <a:rPr lang="fr-FR" dirty="0" err="1">
                <a:solidFill>
                  <a:srgbClr val="201E22"/>
                </a:solidFill>
                <a:latin typeface="Poppins"/>
              </a:rPr>
              <a:t>Selmer</a:t>
            </a:r>
            <a:r>
              <a:rPr lang="fr-FR" dirty="0">
                <a:solidFill>
                  <a:srgbClr val="201E22"/>
                </a:solidFill>
                <a:latin typeface="Poppins"/>
              </a:rPr>
              <a:t>, le célèbre fabriquant de saxophones français, rachète la société Adolphe Sax &amp; Cie en 1929. Un des premiers ateliers </a:t>
            </a:r>
            <a:r>
              <a:rPr lang="fr-FR" dirty="0" err="1">
                <a:solidFill>
                  <a:srgbClr val="201E22"/>
                </a:solidFill>
                <a:latin typeface="Poppins"/>
              </a:rPr>
              <a:t>Selmer</a:t>
            </a:r>
            <a:r>
              <a:rPr lang="fr-FR" dirty="0">
                <a:solidFill>
                  <a:srgbClr val="201E22"/>
                </a:solidFill>
                <a:latin typeface="Poppins"/>
              </a:rPr>
              <a:t> se situait sur la place Dancourt, l’actuelle place Charles Dullin, non loin de Sax Machine et à quelques pas du cimetière de Montmartre, où a été enterré Adolphe Sax.</a:t>
            </a:r>
            <a:endParaRPr lang="fr-FR" dirty="0"/>
          </a:p>
        </p:txBody>
      </p:sp>
      <p:pic>
        <p:nvPicPr>
          <p:cNvPr id="2052" name="Picture 4" descr="EMBLÉMATIQU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604" y="281209"/>
            <a:ext cx="5220000" cy="3700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57802" y="631607"/>
            <a:ext cx="6096000" cy="2585323"/>
          </a:xfrm>
          <a:prstGeom prst="rect">
            <a:avLst/>
          </a:prstGeom>
          <a:solidFill>
            <a:schemeClr val="accent3">
              <a:lumMod val="20000"/>
              <a:lumOff val="80000"/>
            </a:schemeClr>
          </a:solidFill>
        </p:spPr>
        <p:txBody>
          <a:bodyPr>
            <a:spAutoFit/>
          </a:bodyPr>
          <a:lstStyle/>
          <a:p>
            <a:r>
              <a:rPr lang="fr-FR" b="1" cap="all" dirty="0" smtClean="0">
                <a:solidFill>
                  <a:srgbClr val="0E2431"/>
                </a:solidFill>
                <a:latin typeface="Comic Sans MS" panose="030F0702030302020204" pitchFamily="66" charset="0"/>
              </a:rPr>
              <a:t>Premier </a:t>
            </a:r>
            <a:r>
              <a:rPr lang="fr-FR" b="1" cap="all" dirty="0">
                <a:solidFill>
                  <a:srgbClr val="0E2431"/>
                </a:solidFill>
                <a:latin typeface="Comic Sans MS" panose="030F0702030302020204" pitchFamily="66" charset="0"/>
              </a:rPr>
              <a:t>atelier</a:t>
            </a:r>
          </a:p>
          <a:p>
            <a:r>
              <a:rPr lang="fr-FR" dirty="0">
                <a:solidFill>
                  <a:srgbClr val="0E2431"/>
                </a:solidFill>
                <a:latin typeface="Comic Sans MS" panose="030F0702030302020204" pitchFamily="66" charset="0"/>
              </a:rPr>
              <a:t>En 1885, Henri </a:t>
            </a:r>
            <a:r>
              <a:rPr lang="fr-FR" dirty="0" err="1">
                <a:solidFill>
                  <a:srgbClr val="0E2431"/>
                </a:solidFill>
                <a:latin typeface="Comic Sans MS" panose="030F0702030302020204" pitchFamily="66" charset="0"/>
              </a:rPr>
              <a:t>Selmer</a:t>
            </a:r>
            <a:r>
              <a:rPr lang="fr-FR" dirty="0">
                <a:solidFill>
                  <a:srgbClr val="0E2431"/>
                </a:solidFill>
                <a:latin typeface="Comic Sans MS" panose="030F0702030302020204" pitchFamily="66" charset="0"/>
              </a:rPr>
              <a:t> commence son activité de </a:t>
            </a:r>
            <a:r>
              <a:rPr lang="fr-FR" b="1" dirty="0">
                <a:solidFill>
                  <a:srgbClr val="0E2431"/>
                </a:solidFill>
                <a:latin typeface="Comic Sans MS" panose="030F0702030302020204" pitchFamily="66" charset="0"/>
              </a:rPr>
              <a:t>fabrication d’anches et de becs</a:t>
            </a:r>
            <a:r>
              <a:rPr lang="fr-FR" dirty="0">
                <a:solidFill>
                  <a:srgbClr val="0E2431"/>
                </a:solidFill>
                <a:latin typeface="Comic Sans MS" panose="030F0702030302020204" pitchFamily="66" charset="0"/>
              </a:rPr>
              <a:t>. Les anches </a:t>
            </a:r>
            <a:r>
              <a:rPr lang="fr-FR" dirty="0" err="1">
                <a:solidFill>
                  <a:srgbClr val="0E2431"/>
                </a:solidFill>
                <a:latin typeface="Comic Sans MS" panose="030F0702030302020204" pitchFamily="66" charset="0"/>
              </a:rPr>
              <a:t>Soloist</a:t>
            </a:r>
            <a:r>
              <a:rPr lang="fr-FR" dirty="0">
                <a:solidFill>
                  <a:srgbClr val="0E2431"/>
                </a:solidFill>
                <a:latin typeface="Comic Sans MS" panose="030F0702030302020204" pitchFamily="66" charset="0"/>
              </a:rPr>
              <a:t>, fabriquées jusqu'aux années 1970, marqueront plusieurs générations de musiciens.</a:t>
            </a:r>
          </a:p>
          <a:p>
            <a:r>
              <a:rPr lang="fr-FR" dirty="0">
                <a:solidFill>
                  <a:srgbClr val="0E2431"/>
                </a:solidFill>
                <a:latin typeface="Comic Sans MS" panose="030F0702030302020204" pitchFamily="66" charset="0"/>
              </a:rPr>
              <a:t>Dès 1898, il entreprend, avec le concours d'un ouvrier, la </a:t>
            </a:r>
            <a:r>
              <a:rPr lang="fr-FR" b="1" dirty="0">
                <a:solidFill>
                  <a:srgbClr val="0E2431"/>
                </a:solidFill>
                <a:latin typeface="Comic Sans MS" panose="030F0702030302020204" pitchFamily="66" charset="0"/>
              </a:rPr>
              <a:t>fabrication de clarinettes</a:t>
            </a:r>
            <a:r>
              <a:rPr lang="fr-FR" dirty="0">
                <a:solidFill>
                  <a:srgbClr val="0E2431"/>
                </a:solidFill>
                <a:latin typeface="Comic Sans MS" panose="030F0702030302020204" pitchFamily="66" charset="0"/>
              </a:rPr>
              <a:t> et installe son atelier dans le quartier de Montmartre, au 4 de la Place Dancourt.</a:t>
            </a:r>
            <a:endParaRPr lang="fr-FR" b="0" i="0" dirty="0">
              <a:solidFill>
                <a:srgbClr val="0E2431"/>
              </a:solidFill>
              <a:effectLst/>
              <a:latin typeface="Comic Sans MS" panose="030F0702030302020204" pitchFamily="66" charset="0"/>
            </a:endParaRPr>
          </a:p>
        </p:txBody>
      </p:sp>
      <p:pic>
        <p:nvPicPr>
          <p:cNvPr id="10" name="Picture 2" descr="Inauguration de la manufact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9652" y="3497399"/>
            <a:ext cx="4464000" cy="3292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6113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Model 22 ¦ History Notes (1080p_25fps_H264-128kbit_AA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40918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84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úsica Melodia Nota Musical - Imagens grátis no Pixabay"/>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ZoneTexte 3"/>
          <p:cNvSpPr txBox="1"/>
          <p:nvPr/>
        </p:nvSpPr>
        <p:spPr>
          <a:xfrm>
            <a:off x="66501" y="4937760"/>
            <a:ext cx="3407999" cy="369332"/>
          </a:xfrm>
          <a:prstGeom prst="rect">
            <a:avLst/>
          </a:prstGeom>
          <a:noFill/>
        </p:spPr>
        <p:txBody>
          <a:bodyPr wrap="square" rtlCol="0">
            <a:spAutoFit/>
          </a:bodyPr>
          <a:lstStyle/>
          <a:p>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7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69109" y="5265528"/>
            <a:ext cx="1298448" cy="1444752"/>
          </a:xfrm>
          <a:prstGeom prst="rect">
            <a:avLst/>
          </a:prstGeom>
        </p:spPr>
      </p:pic>
      <p:sp>
        <p:nvSpPr>
          <p:cNvPr id="6" name="ZoneTexte 5"/>
          <p:cNvSpPr txBox="1"/>
          <p:nvPr/>
        </p:nvSpPr>
        <p:spPr>
          <a:xfrm>
            <a:off x="615142" y="5987904"/>
            <a:ext cx="4447309" cy="369332"/>
          </a:xfrm>
          <a:prstGeom prst="rect">
            <a:avLst/>
          </a:prstGeom>
          <a:noFill/>
        </p:spPr>
        <p:txBody>
          <a:bodyPr wrap="square" rtlCol="0">
            <a:spAutoFit/>
          </a:bodyPr>
          <a:lstStyle/>
          <a:p>
            <a:r>
              <a:rPr lang="fr-FR" dirty="0" smtClean="0">
                <a:solidFill>
                  <a:srgbClr val="FFFF00"/>
                </a:solidFill>
              </a:rPr>
              <a:t>Commentaires et images du NET:</a:t>
            </a:r>
            <a:endParaRPr lang="fr-FR" dirty="0">
              <a:solidFill>
                <a:srgbClr val="FFFF00"/>
              </a:solidFill>
            </a:endParaRPr>
          </a:p>
        </p:txBody>
      </p:sp>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850" y="199436"/>
            <a:ext cx="3295650" cy="38100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398" y="262191"/>
            <a:ext cx="1692000" cy="871631"/>
          </a:xfrm>
          <a:prstGeom prst="rect">
            <a:avLst/>
          </a:prstGeom>
        </p:spPr>
      </p:pic>
    </p:spTree>
    <p:extLst>
      <p:ext uri="{BB962C8B-B14F-4D97-AF65-F5344CB8AC3E}">
        <p14:creationId xmlns:p14="http://schemas.microsoft.com/office/powerpoint/2010/main" val="19489196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539</TotalTime>
  <Words>956</Words>
  <Application>Microsoft Office PowerPoint</Application>
  <PresentationFormat>Grand écran</PresentationFormat>
  <Paragraphs>44</Paragraphs>
  <Slides>17</Slides>
  <Notes>0</Notes>
  <HiddenSlides>0</HiddenSlides>
  <MMClips>6</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17</vt:i4>
      </vt:variant>
    </vt:vector>
  </HeadingPairs>
  <TitlesOfParts>
    <vt:vector size="26" baseType="lpstr">
      <vt:lpstr>Algerian</vt:lpstr>
      <vt:lpstr>Arial</vt:lpstr>
      <vt:lpstr>Calibri</vt:lpstr>
      <vt:lpstr>Calibri Light</vt:lpstr>
      <vt:lpstr>Comic Sans MS</vt:lpstr>
      <vt:lpstr>Epilogue</vt:lpstr>
      <vt:lpstr>Montserrat</vt:lpstr>
      <vt:lpstr>Poppins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24</cp:revision>
  <dcterms:created xsi:type="dcterms:W3CDTF">2025-12-17T22:01:07Z</dcterms:created>
  <dcterms:modified xsi:type="dcterms:W3CDTF">2025-12-19T16:44:24Z</dcterms:modified>
</cp:coreProperties>
</file>