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 id="261" r:id="rId4"/>
    <p:sldId id="262" r:id="rId5"/>
    <p:sldId id="263" r:id="rId6"/>
    <p:sldId id="264" r:id="rId7"/>
    <p:sldId id="265" r:id="rId8"/>
    <p:sldId id="267" r:id="rId9"/>
    <p:sldId id="271" r:id="rId10"/>
    <p:sldId id="266" r:id="rId11"/>
    <p:sldId id="269" r:id="rId12"/>
    <p:sldId id="270"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b0cvVDaNauhVeeXzEux5w==" hashData="9c3FqxptxTDrafKBwDrQLeRAUVMjIz99HYNfBLkIATqh6QYgQ9uvco24bBHADtnXWWLabgIIhiHrE7MqhAGYG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2007511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3427793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3779063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29FCB2D-DE55-43EE-8E88-F7B8150235A4}"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4278865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29FCB2D-DE55-43EE-8E88-F7B8150235A4}" type="datetimeFigureOut">
              <a:rPr lang="fr-FR" smtClean="0"/>
              <a:t>19/12/2025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1502717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29FCB2D-DE55-43EE-8E88-F7B8150235A4}" type="datetimeFigureOut">
              <a:rPr lang="fr-FR" smtClean="0"/>
              <a:t>19/12/2025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2748281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29FCB2D-DE55-43EE-8E88-F7B8150235A4}" type="datetimeFigureOut">
              <a:rPr lang="fr-FR" smtClean="0"/>
              <a:t>19/12/2025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2185309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29FCB2D-DE55-43EE-8E88-F7B8150235A4}"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4087329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29FCB2D-DE55-43EE-8E88-F7B8150235A4}" type="datetimeFigureOut">
              <a:rPr lang="fr-FR" smtClean="0"/>
              <a:t>19/12/2025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175988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3288645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936C7CE-EECD-46B3-97DA-CEDBB15ABFC1}" type="slidenum">
              <a:rPr lang="fr-FR" smtClean="0"/>
              <a:t>‹N°›</a:t>
            </a:fld>
            <a:endParaRPr lang="fr-FR"/>
          </a:p>
        </p:txBody>
      </p:sp>
    </p:spTree>
    <p:extLst>
      <p:ext uri="{BB962C8B-B14F-4D97-AF65-F5344CB8AC3E}">
        <p14:creationId xmlns:p14="http://schemas.microsoft.com/office/powerpoint/2010/main" val="888277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9FCB2D-DE55-43EE-8E88-F7B8150235A4}" type="datetimeFigureOut">
              <a:rPr lang="fr-FR" smtClean="0"/>
              <a:t>19/12/2025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36C7CE-EECD-46B3-97DA-CEDBB15ABFC1}" type="slidenum">
              <a:rPr lang="fr-FR" smtClean="0"/>
              <a:t>‹N°›</a:t>
            </a:fld>
            <a:endParaRPr lang="fr-FR"/>
          </a:p>
        </p:txBody>
      </p:sp>
    </p:spTree>
    <p:extLst>
      <p:ext uri="{BB962C8B-B14F-4D97-AF65-F5344CB8AC3E}">
        <p14:creationId xmlns:p14="http://schemas.microsoft.com/office/powerpoint/2010/main" val="2960360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8.jp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9.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0.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4.wav"/><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11.jp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hyperlink" Target="http://psychiatrie.histoire.free.fr/traitmt/baroq/piano.htm" TargetMode="Externa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hyperlink" Target="https://fr.wikipedia.org/wiki/Gaspar_Schott" TargetMode="External"/><Relationship Id="rId4" Type="http://schemas.openxmlformats.org/officeDocument/2006/relationships/hyperlink" Target="https://fr.wikipedia.org/wiki/Orgue_%C3%A0_chats#cite_note-3"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17.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s://fr.wikipedia.org/wiki/Musurgia_universalis" TargetMode="External"/><Relationship Id="rId4" Type="http://schemas.openxmlformats.org/officeDocument/2006/relationships/hyperlink" Target="https://fr.wikipedia.org/wiki/Athanasius_Kircher" TargetMode="Externa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5.mp4"/><Relationship Id="rId1" Type="http://schemas.openxmlformats.org/officeDocument/2006/relationships/video" Target="NULL" TargetMode="External"/><Relationship Id="rId5" Type="http://schemas.openxmlformats.org/officeDocument/2006/relationships/image" Target="../media/image18.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jpg"/><Relationship Id="rId2" Type="http://schemas.microsoft.com/office/2007/relationships/media" Target="../media/media6.wav"/><Relationship Id="rId1" Type="http://schemas.openxmlformats.org/officeDocument/2006/relationships/audio" Target="NULL" TargetMode="External"/><Relationship Id="rId6" Type="http://schemas.openxmlformats.org/officeDocument/2006/relationships/image" Target="../media/image20.gif"/><Relationship Id="rId5" Type="http://schemas.openxmlformats.org/officeDocument/2006/relationships/image" Target="../media/image19.gif"/><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2192000" cy="6837322"/>
          </a:xfrm>
          <a:prstGeom prst="rect">
            <a:avLst/>
          </a:prstGeom>
        </p:spPr>
      </p:pic>
      <p:sp>
        <p:nvSpPr>
          <p:cNvPr id="3" name="ZoneTexte 2"/>
          <p:cNvSpPr txBox="1"/>
          <p:nvPr/>
        </p:nvSpPr>
        <p:spPr>
          <a:xfrm>
            <a:off x="2901950" y="60498"/>
            <a:ext cx="6388100" cy="830997"/>
          </a:xfrm>
          <a:prstGeom prst="rect">
            <a:avLst/>
          </a:prstGeom>
          <a:solidFill>
            <a:schemeClr val="bg1">
              <a:lumMod val="95000"/>
            </a:schemeClr>
          </a:solidFill>
        </p:spPr>
        <p:txBody>
          <a:bodyPr wrap="square" rtlCol="0">
            <a:spAutoFit/>
          </a:bodyPr>
          <a:lstStyle/>
          <a:p>
            <a:r>
              <a:rPr lang="fr-FR" sz="4800" b="1" dirty="0" smtClean="0">
                <a:latin typeface="Algerian" panose="04020705040A02060702" pitchFamily="82" charset="0"/>
              </a:rPr>
              <a:t>L’Orgue a Cochons</a:t>
            </a:r>
            <a:endParaRPr lang="fr-FR" sz="4800" b="1" dirty="0">
              <a:latin typeface="Algerian" panose="04020705040A02060702" pitchFamily="82" charset="0"/>
            </a:endParaRPr>
          </a:p>
        </p:txBody>
      </p:sp>
      <p:sp>
        <p:nvSpPr>
          <p:cNvPr id="4" name="Rectangle 3"/>
          <p:cNvSpPr/>
          <p:nvPr/>
        </p:nvSpPr>
        <p:spPr>
          <a:xfrm>
            <a:off x="3252112" y="952022"/>
            <a:ext cx="5687776" cy="523220"/>
          </a:xfrm>
          <a:prstGeom prst="rect">
            <a:avLst/>
          </a:prstGeom>
          <a:solidFill>
            <a:schemeClr val="bg1">
              <a:lumMod val="95000"/>
            </a:schemeClr>
          </a:solidFill>
        </p:spPr>
        <p:txBody>
          <a:bodyPr wrap="none">
            <a:spAutoFit/>
          </a:bodyPr>
          <a:lstStyle/>
          <a:p>
            <a:r>
              <a:rPr lang="fr-FR" sz="2800" b="1" dirty="0">
                <a:latin typeface="Algerian" panose="04020705040A02060702" pitchFamily="82" charset="0"/>
              </a:rPr>
              <a:t>La légende de l’orgue à chat</a:t>
            </a:r>
            <a:endParaRPr lang="fr-FR" sz="2800" b="1" i="0" dirty="0">
              <a:effectLst/>
              <a:latin typeface="Algerian" panose="04020705040A02060702" pitchFamily="82" charset="0"/>
            </a:endParaRPr>
          </a:p>
        </p:txBody>
      </p:sp>
      <p:sp>
        <p:nvSpPr>
          <p:cNvPr id="5" name="ZoneTexte 4"/>
          <p:cNvSpPr txBox="1"/>
          <p:nvPr/>
        </p:nvSpPr>
        <p:spPr>
          <a:xfrm>
            <a:off x="5568142" y="571695"/>
            <a:ext cx="806334" cy="523220"/>
          </a:xfrm>
          <a:prstGeom prst="rect">
            <a:avLst/>
          </a:prstGeom>
          <a:noFill/>
        </p:spPr>
        <p:txBody>
          <a:bodyPr wrap="square" rtlCol="0">
            <a:spAutoFit/>
          </a:bodyPr>
          <a:lstStyle/>
          <a:p>
            <a:r>
              <a:rPr lang="fr-FR" sz="2800" b="1" dirty="0" smtClean="0"/>
              <a:t>&amp;</a:t>
            </a:r>
            <a:endParaRPr lang="fr-FR" sz="2800" b="1"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7416" y="4959373"/>
            <a:ext cx="1298448" cy="1444752"/>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399" y="1094915"/>
            <a:ext cx="1822698" cy="1166527"/>
          </a:xfrm>
          <a:prstGeom prst="rect">
            <a:avLst/>
          </a:prstGeom>
        </p:spPr>
      </p:pic>
    </p:spTree>
    <p:extLst>
      <p:ext uri="{BB962C8B-B14F-4D97-AF65-F5344CB8AC3E}">
        <p14:creationId xmlns:p14="http://schemas.microsoft.com/office/powerpoint/2010/main" val="3685404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7"/>
            <a:ext cx="12192000" cy="6836283"/>
          </a:xfrm>
          <a:prstGeom prst="rect">
            <a:avLst/>
          </a:prstGeom>
        </p:spPr>
      </p:pic>
      <p:sp>
        <p:nvSpPr>
          <p:cNvPr id="4" name="Rectangle 3"/>
          <p:cNvSpPr/>
          <p:nvPr/>
        </p:nvSpPr>
        <p:spPr>
          <a:xfrm>
            <a:off x="211667" y="427335"/>
            <a:ext cx="5334000" cy="923330"/>
          </a:xfrm>
          <a:prstGeom prst="rect">
            <a:avLst/>
          </a:prstGeom>
        </p:spPr>
        <p:txBody>
          <a:bodyPr wrap="square">
            <a:spAutoFit/>
          </a:bodyPr>
          <a:lstStyle/>
          <a:p>
            <a:r>
              <a:rPr lang="fr-FR" b="1" dirty="0">
                <a:solidFill>
                  <a:srgbClr val="203442"/>
                </a:solidFill>
                <a:latin typeface="Montserrat-prd"/>
              </a:rPr>
              <a:t>Le </a:t>
            </a:r>
            <a:r>
              <a:rPr lang="fr-FR" b="1" dirty="0" err="1">
                <a:solidFill>
                  <a:srgbClr val="203442"/>
                </a:solidFill>
                <a:latin typeface="Montserrat-prd"/>
              </a:rPr>
              <a:t>Piganino</a:t>
            </a:r>
            <a:r>
              <a:rPr lang="fr-FR" b="1" dirty="0">
                <a:solidFill>
                  <a:srgbClr val="203442"/>
                </a:solidFill>
                <a:latin typeface="Montserrat-prd"/>
              </a:rPr>
              <a:t> ou orgue à cochon, cet horrible instrument de musique inventé pour divertir un Roi de </a:t>
            </a:r>
            <a:r>
              <a:rPr lang="fr-FR" b="1" dirty="0" smtClean="0">
                <a:solidFill>
                  <a:srgbClr val="203442"/>
                </a:solidFill>
                <a:latin typeface="Montserrat-prd"/>
              </a:rPr>
              <a:t>France.</a:t>
            </a:r>
            <a:endParaRPr lang="fr-FR" b="1" dirty="0">
              <a:solidFill>
                <a:srgbClr val="203442"/>
              </a:solidFill>
              <a:latin typeface="Montserrat-prd"/>
            </a:endParaRPr>
          </a:p>
        </p:txBody>
      </p:sp>
      <p:pic>
        <p:nvPicPr>
          <p:cNvPr id="2" name="bruit-de-COCHON-_-_grouinement_-_152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27953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287867" y="1027837"/>
            <a:ext cx="2726333" cy="4247317"/>
          </a:xfrm>
          <a:prstGeom prst="rect">
            <a:avLst/>
          </a:prstGeom>
        </p:spPr>
        <p:txBody>
          <a:bodyPr wrap="square">
            <a:spAutoFit/>
          </a:bodyPr>
          <a:lstStyle/>
          <a:p>
            <a:r>
              <a:rPr lang="fr-FR" b="1" dirty="0">
                <a:solidFill>
                  <a:srgbClr val="2E3238"/>
                </a:solidFill>
                <a:latin typeface="Montserrat-prd"/>
              </a:rPr>
              <a:t>Cette histoire nous ramène au XVe siècle – soit un siècle avant la supposée invention de l’orgue à chat -, en France, sous le règne de Louis XI. Celui qui était surnommé "l'Universelle Aragne" (soit "l'Universelle Araignée"), réputé pour être cruel avec ses ennemis, est au centre de la légende de l’orgue porcin.</a:t>
            </a:r>
            <a:endParaRPr lang="fr-FR" b="1"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2000" y="783173"/>
            <a:ext cx="9000000" cy="5335714"/>
          </a:xfrm>
          <a:prstGeom prst="rect">
            <a:avLst/>
          </a:prstGeom>
        </p:spPr>
      </p:pic>
    </p:spTree>
    <p:extLst>
      <p:ext uri="{BB962C8B-B14F-4D97-AF65-F5344CB8AC3E}">
        <p14:creationId xmlns:p14="http://schemas.microsoft.com/office/powerpoint/2010/main" val="1275792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92133" y="233108"/>
            <a:ext cx="11565467" cy="2308324"/>
          </a:xfrm>
          <a:prstGeom prst="rect">
            <a:avLst/>
          </a:prstGeom>
        </p:spPr>
        <p:txBody>
          <a:bodyPr wrap="square">
            <a:spAutoFit/>
          </a:bodyPr>
          <a:lstStyle/>
          <a:p>
            <a:r>
              <a:rPr lang="fr-FR" b="1" dirty="0">
                <a:solidFill>
                  <a:srgbClr val="2E3238"/>
                </a:solidFill>
                <a:latin typeface="Montserrat-prd"/>
              </a:rPr>
              <a:t>Le roi, qui était fasciné par les animaux, se serait adressé à l’Abbé le Baigne, brillant inventeur d’instruments de musique, le mettant au défi de construire un "chœur de porcs", pensant que ce serait impossible. Mais contre toute attente, l’abbé a imaginé un orgue tout à fait singulier. Il a sélectionné des cochons de tout âge et les a classés selon la tessiture de leurs cris. Créant son orgue autour de ces cochons, il a relié chaque note de son instrument à la queue d’un cochon, de telle sorte que lorsqu’une note était actionnée, une aiguille viendrait piquer la queue du cochon, ce dernier produisant un cri. Les cris des cochons, mis ensemble, formaient, dit-on, une belle "harmonie", qui plut et divertit grandement le roi Louis XI.</a:t>
            </a:r>
            <a:endParaRPr lang="fr-FR" b="1" dirty="0"/>
          </a:p>
        </p:txBody>
      </p:sp>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28411" y="2541432"/>
            <a:ext cx="5868000" cy="4248886"/>
          </a:xfrm>
          <a:prstGeom prst="rect">
            <a:avLst/>
          </a:prstGeom>
        </p:spPr>
      </p:pic>
      <p:pic>
        <p:nvPicPr>
          <p:cNvPr id="3" name="bruit-de-COCHON-_-_grouinement_-_152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28729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pic>
        <p:nvPicPr>
          <p:cNvPr id="2" name="Horrible Histories - Pig Piano (1080p_25fps_H264-128kbit_AAC)">
            <a:hlinkClick r:id="" action="ppaction://media"/>
          </p:cNvPr>
          <p:cNvPicPr>
            <a:picLocks noChangeAspect="1"/>
          </p:cNvPicPr>
          <p:nvPr>
            <a:videoFile r:link="rId1"/>
            <p:extLst>
              <p:ext uri="{DAA4B4D4-6D71-4841-9C94-3DE7FCFB9230}">
                <p14:media xmlns:p14="http://schemas.microsoft.com/office/powerpoint/2010/main" r:embed="rId2">
                  <p14:trim end="27204"/>
                </p14:media>
              </p:ext>
            </p:extLst>
          </p:nvPr>
        </p:nvPicPr>
        <p:blipFill>
          <a:blip r:embed="rId5"/>
          <a:stretch>
            <a:fillRect/>
          </a:stretch>
        </p:blipFill>
        <p:spPr>
          <a:xfrm>
            <a:off x="3390900" y="165100"/>
            <a:ext cx="8064000" cy="6048000"/>
          </a:xfrm>
          <a:prstGeom prst="rect">
            <a:avLst/>
          </a:prstGeom>
        </p:spPr>
      </p:pic>
      <p:sp>
        <p:nvSpPr>
          <p:cNvPr id="3" name="Flèche droite 2"/>
          <p:cNvSpPr/>
          <p:nvPr/>
        </p:nvSpPr>
        <p:spPr>
          <a:xfrm>
            <a:off x="990600" y="3098800"/>
            <a:ext cx="1676400" cy="3429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990600" y="2895600"/>
            <a:ext cx="1422400" cy="646331"/>
          </a:xfrm>
          <a:prstGeom prst="rect">
            <a:avLst/>
          </a:prstGeom>
          <a:noFill/>
        </p:spPr>
        <p:txBody>
          <a:bodyPr wrap="square" rtlCol="0">
            <a:spAutoFit/>
          </a:bodyPr>
          <a:lstStyle/>
          <a:p>
            <a:r>
              <a:rPr lang="fr-FR" b="1" dirty="0" smtClean="0"/>
              <a:t>Clic sur l’image</a:t>
            </a:r>
            <a:endParaRPr lang="fr-FR" b="1" dirty="0"/>
          </a:p>
        </p:txBody>
      </p:sp>
    </p:spTree>
    <p:extLst>
      <p:ext uri="{BB962C8B-B14F-4D97-AF65-F5344CB8AC3E}">
        <p14:creationId xmlns:p14="http://schemas.microsoft.com/office/powerpoint/2010/main" val="2320531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2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extLst mod="1">
    <p:ext uri="{E180D4A7-C9FB-4DFB-919C-405C955672EB}">
      <p14:showEvtLst xmlns:p14="http://schemas.microsoft.com/office/powerpoint/2010/main">
        <p14:playEvt time="120" objId="2"/>
        <p14:stopEvt time="275" objId="2"/>
      </p14:showEvtLst>
    </p:ext>
  </p:extLs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80109" y="1147125"/>
            <a:ext cx="4840777" cy="3693319"/>
          </a:xfrm>
          <a:prstGeom prst="rect">
            <a:avLst/>
          </a:prstGeom>
        </p:spPr>
        <p:txBody>
          <a:bodyPr wrap="square">
            <a:spAutoFit/>
          </a:bodyPr>
          <a:lstStyle/>
          <a:p>
            <a:r>
              <a:rPr lang="fr-FR" b="1" dirty="0">
                <a:latin typeface="Montserrat-prd"/>
              </a:rPr>
              <a:t>Environ 400 ans plus tard, l'instrument de l'abbé fut adapté par l'inventeur du </a:t>
            </a:r>
            <a:r>
              <a:rPr lang="fr-FR" b="1" dirty="0" err="1">
                <a:latin typeface="Montserrat-prd"/>
              </a:rPr>
              <a:t>Porco</a:t>
            </a:r>
            <a:r>
              <a:rPr lang="fr-FR" b="1" dirty="0">
                <a:latin typeface="Montserrat-prd"/>
              </a:rPr>
              <a:t>-Forte.</a:t>
            </a:r>
            <a:br>
              <a:rPr lang="fr-FR" b="1" dirty="0">
                <a:latin typeface="Montserrat-prd"/>
              </a:rPr>
            </a:br>
            <a:r>
              <a:rPr lang="fr-FR" b="1" dirty="0">
                <a:latin typeface="Montserrat-prd"/>
              </a:rPr>
              <a:t>Le Monde Musical de novembre 1839 raconte que l'instrument, inventé à Cincinnati aux Etats-Unis, fonctionnait suivant le même principe que celui de l'abbé de Louis XI : quelques porcs étaient placés dans des cases, la queue dépassant à travers des trous. Un mécanisme à touches leur pinçait tour à tour la queue, afin de susciter une gamme de cris "harmonieuse"....</a:t>
            </a:r>
          </a:p>
        </p:txBody>
      </p:sp>
      <p:pic>
        <p:nvPicPr>
          <p:cNvPr id="3" name="Downloa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20886" y="730135"/>
            <a:ext cx="6858000" cy="5181600"/>
          </a:xfrm>
          <a:prstGeom prst="rect">
            <a:avLst/>
          </a:prstGeom>
        </p:spPr>
      </p:pic>
      <p:sp>
        <p:nvSpPr>
          <p:cNvPr id="4" name="Flèche droite 3"/>
          <p:cNvSpPr/>
          <p:nvPr/>
        </p:nvSpPr>
        <p:spPr>
          <a:xfrm>
            <a:off x="3133898" y="5494713"/>
            <a:ext cx="922713" cy="2660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3009207" y="5270269"/>
            <a:ext cx="989215" cy="646331"/>
          </a:xfrm>
          <a:prstGeom prst="rect">
            <a:avLst/>
          </a:prstGeom>
          <a:noFill/>
        </p:spPr>
        <p:txBody>
          <a:bodyPr wrap="square" rtlCol="0">
            <a:spAutoFit/>
          </a:bodyPr>
          <a:lstStyle/>
          <a:p>
            <a:r>
              <a:rPr lang="fr-FR" dirty="0" smtClean="0"/>
              <a:t>Clic sur l’image</a:t>
            </a:r>
            <a:endParaRPr lang="fr-FR" dirty="0"/>
          </a:p>
        </p:txBody>
      </p:sp>
    </p:spTree>
    <p:extLst>
      <p:ext uri="{BB962C8B-B14F-4D97-AF65-F5344CB8AC3E}">
        <p14:creationId xmlns:p14="http://schemas.microsoft.com/office/powerpoint/2010/main" val="1141947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6990" y="943732"/>
            <a:ext cx="7236000" cy="5540195"/>
          </a:xfrm>
          <a:prstGeom prst="rect">
            <a:avLst/>
          </a:prstGeom>
        </p:spPr>
      </p:pic>
      <p:sp>
        <p:nvSpPr>
          <p:cNvPr id="3" name="Rectangle 2"/>
          <p:cNvSpPr/>
          <p:nvPr/>
        </p:nvSpPr>
        <p:spPr>
          <a:xfrm>
            <a:off x="687185" y="1374040"/>
            <a:ext cx="3203171" cy="4247317"/>
          </a:xfrm>
          <a:prstGeom prst="rect">
            <a:avLst/>
          </a:prstGeom>
        </p:spPr>
        <p:txBody>
          <a:bodyPr wrap="square">
            <a:spAutoFit/>
          </a:bodyPr>
          <a:lstStyle/>
          <a:p>
            <a:r>
              <a:rPr lang="fr-FR" b="1" dirty="0">
                <a:latin typeface="Montserrat-prd"/>
              </a:rPr>
              <a:t>Décrit, pour la première fois semble-t-il, par Kircher, jésuite allemand du XVIIe siècle, dans son </a:t>
            </a:r>
            <a:r>
              <a:rPr lang="fr-FR" b="1" i="1" dirty="0" err="1">
                <a:latin typeface="Montserrat-prd"/>
              </a:rPr>
              <a:t>Musurgia</a:t>
            </a:r>
            <a:r>
              <a:rPr lang="fr-FR" b="1" i="1" dirty="0">
                <a:latin typeface="Montserrat-prd"/>
              </a:rPr>
              <a:t> </a:t>
            </a:r>
            <a:r>
              <a:rPr lang="fr-FR" b="1" i="1" dirty="0" err="1">
                <a:latin typeface="Montserrat-prd"/>
              </a:rPr>
              <a:t>Universalis</a:t>
            </a:r>
            <a:r>
              <a:rPr lang="fr-FR" b="1" dirty="0">
                <a:latin typeface="Montserrat-prd"/>
              </a:rPr>
              <a:t> (1650), le piano à chats, instrument baroque et cruel, existait déjà en 1549, comme en témoigne le concert de chats qui eut lieu lors des fêtes religieuses données le jour de l’octave de l’Ascension en l’honneur d’une image miraculeuse de la Vierge</a:t>
            </a:r>
          </a:p>
        </p:txBody>
      </p:sp>
      <p:sp>
        <p:nvSpPr>
          <p:cNvPr id="5" name="Rectangle 4"/>
          <p:cNvSpPr/>
          <p:nvPr/>
        </p:nvSpPr>
        <p:spPr>
          <a:xfrm>
            <a:off x="390697" y="338966"/>
            <a:ext cx="11571317" cy="369332"/>
          </a:xfrm>
          <a:prstGeom prst="rect">
            <a:avLst/>
          </a:prstGeom>
          <a:solidFill>
            <a:srgbClr val="FFFF00"/>
          </a:solidFill>
        </p:spPr>
        <p:txBody>
          <a:bodyPr wrap="square">
            <a:spAutoFit/>
          </a:bodyPr>
          <a:lstStyle/>
          <a:p>
            <a:r>
              <a:rPr lang="fr-FR" b="1" dirty="0">
                <a:latin typeface="Montserrat-prd"/>
              </a:rPr>
              <a:t>La légende de l’orgue à chat, terrible instrument de torture aux vocations de thérapie psychiatrique ?</a:t>
            </a:r>
            <a:endParaRPr lang="fr-FR" b="1" i="0" dirty="0">
              <a:effectLst/>
              <a:latin typeface="Montserrat-prd"/>
            </a:endParaRPr>
          </a:p>
        </p:txBody>
      </p:sp>
      <p:pic>
        <p:nvPicPr>
          <p:cNvPr id="6" name="Rossini 'Duetto buffo di due gatt)">
            <a:hlinkClick r:id="" action="ppaction://media"/>
          </p:cNvPr>
          <p:cNvPicPr>
            <a:picLocks noChangeAspect="1"/>
          </p:cNvPicPr>
          <p:nvPr>
            <a:audioFile r:link="rId1"/>
            <p:extLst>
              <p:ext uri="{DAA4B4D4-6D71-4841-9C94-3DE7FCFB9230}">
                <p14:media xmlns:p14="http://schemas.microsoft.com/office/powerpoint/2010/main" r:embed="rId2">
                  <p14:trim st="3781" end="107690.625"/>
                </p14:media>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20350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71797" y="168903"/>
            <a:ext cx="11945388" cy="2862322"/>
          </a:xfrm>
          <a:prstGeom prst="rect">
            <a:avLst/>
          </a:prstGeom>
        </p:spPr>
        <p:txBody>
          <a:bodyPr wrap="square">
            <a:spAutoFit/>
          </a:bodyPr>
          <a:lstStyle/>
          <a:p>
            <a:r>
              <a:rPr lang="fr-FR" b="1" dirty="0">
                <a:solidFill>
                  <a:srgbClr val="000000"/>
                </a:solidFill>
                <a:latin typeface="Montserrat-prd"/>
              </a:rPr>
              <a:t>Dans son </a:t>
            </a:r>
            <a:r>
              <a:rPr lang="fr-FR" b="1" i="1" dirty="0" err="1">
                <a:solidFill>
                  <a:srgbClr val="000000"/>
                </a:solidFill>
                <a:latin typeface="Montserrat-prd"/>
              </a:rPr>
              <a:t>Musiciana</a:t>
            </a:r>
            <a:r>
              <a:rPr lang="fr-FR" b="1" dirty="0">
                <a:solidFill>
                  <a:srgbClr val="000000"/>
                </a:solidFill>
                <a:latin typeface="Montserrat-prd"/>
              </a:rPr>
              <a:t> paru en 1877, Jean-Baptiste </a:t>
            </a:r>
            <a:r>
              <a:rPr lang="fr-FR" b="1" dirty="0" err="1">
                <a:solidFill>
                  <a:srgbClr val="000000"/>
                </a:solidFill>
                <a:latin typeface="Montserrat-prd"/>
              </a:rPr>
              <a:t>Weckerlin</a:t>
            </a:r>
            <a:r>
              <a:rPr lang="fr-FR" b="1" dirty="0">
                <a:solidFill>
                  <a:srgbClr val="000000"/>
                </a:solidFill>
                <a:latin typeface="Montserrat-prd"/>
              </a:rPr>
              <a:t> nous explique que Charles-Quint étant en Flandre en 1549, il assista, le dimanche qui suivit l’octave de l’Ascension, avec son fils Philippe II et les reines, du haut du balcon de l’hôtel de ville de Bruxelles, à un spectacle où le profane et le sacré marchaient côte à côte</a:t>
            </a:r>
            <a:r>
              <a:rPr lang="fr-FR" b="1" dirty="0" smtClean="0">
                <a:solidFill>
                  <a:srgbClr val="000000"/>
                </a:solidFill>
                <a:latin typeface="Montserrat-prd"/>
              </a:rPr>
              <a:t>.</a:t>
            </a:r>
            <a:r>
              <a:rPr lang="fr-FR" dirty="0"/>
              <a:t>  </a:t>
            </a:r>
            <a:r>
              <a:rPr lang="fr-FR" b="1" dirty="0">
                <a:latin typeface="Montserrat-prd"/>
              </a:rPr>
              <a:t>Le piano à chats est un instrument de musique inventé au XVIe siècle, employant des chats pour produire un son. Le fonctionnement est simple et similaire à celui d’un piano : des touches reliées à des bras en bois permettent à l’utilisateur d’écraser, piquer ou tirer les queues de plusieurs chats</a:t>
            </a:r>
            <a:r>
              <a:rPr lang="fr-FR" b="1" dirty="0" smtClean="0">
                <a:latin typeface="Montserrat-prd"/>
              </a:rPr>
              <a:t>, Il </a:t>
            </a:r>
            <a:r>
              <a:rPr lang="fr-FR" b="1" dirty="0">
                <a:latin typeface="Montserrat-prd"/>
              </a:rPr>
              <a:t>recueillit des chats, différents par la taille et donc par la gravité de leur voix et les enferma dans un panier fabriqué tout exprès, de telle sorte que leurs queues, sortant à travers des trous, étaient introduites et maintenues dans des tubes</a:t>
            </a:r>
            <a:r>
              <a:rPr lang="fr-FR" b="1" dirty="0" smtClean="0">
                <a:latin typeface="Montserrat-prd"/>
              </a:rPr>
              <a:t>. pour </a:t>
            </a:r>
            <a:r>
              <a:rPr lang="fr-FR" b="1" dirty="0">
                <a:latin typeface="Montserrat-prd"/>
              </a:rPr>
              <a:t>but, selon la légende, de sortir un « </a:t>
            </a:r>
            <a:r>
              <a:rPr lang="fr-FR" b="1" dirty="0">
                <a:latin typeface="Montserrat-prd"/>
                <a:hlinkClick r:id="rId3"/>
              </a:rPr>
              <a:t>grand prince</a:t>
            </a:r>
            <a:r>
              <a:rPr lang="fr-FR" b="1" dirty="0">
                <a:latin typeface="Montserrat-prd"/>
              </a:rPr>
              <a:t> » italien de sa mélancolie.  </a:t>
            </a:r>
            <a:endParaRPr lang="fr-FR" b="1" dirty="0" smtClean="0">
              <a:latin typeface="Montserrat-prd"/>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9979" y="2876099"/>
            <a:ext cx="7272000" cy="3804115"/>
          </a:xfrm>
          <a:prstGeom prst="rect">
            <a:avLst/>
          </a:prstGeom>
        </p:spPr>
      </p:pic>
    </p:spTree>
    <p:extLst>
      <p:ext uri="{BB962C8B-B14F-4D97-AF65-F5344CB8AC3E}">
        <p14:creationId xmlns:p14="http://schemas.microsoft.com/office/powerpoint/2010/main" val="1913831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4" name="Rectangle 3"/>
          <p:cNvSpPr/>
          <p:nvPr/>
        </p:nvSpPr>
        <p:spPr>
          <a:xfrm>
            <a:off x="237691" y="1249231"/>
            <a:ext cx="7595669" cy="1477328"/>
          </a:xfrm>
          <a:prstGeom prst="rect">
            <a:avLst/>
          </a:prstGeom>
        </p:spPr>
        <p:txBody>
          <a:bodyPr wrap="square">
            <a:spAutoFit/>
          </a:bodyPr>
          <a:lstStyle/>
          <a:p>
            <a:r>
              <a:rPr lang="fr-FR" b="1" dirty="0">
                <a:latin typeface="Montserrat-prd"/>
              </a:rPr>
              <a:t>La première illustration d’un orgue à chat a été retrouvée dans un manuscrit de la fin du XVIe siècle, l’</a:t>
            </a:r>
            <a:r>
              <a:rPr lang="fr-FR" b="1" i="1" dirty="0" err="1">
                <a:latin typeface="Montserrat-prd"/>
              </a:rPr>
              <a:t>Emblemata</a:t>
            </a:r>
            <a:r>
              <a:rPr lang="fr-FR" b="1" i="1" dirty="0">
                <a:latin typeface="Montserrat-prd"/>
              </a:rPr>
              <a:t> </a:t>
            </a:r>
            <a:r>
              <a:rPr lang="fr-FR" b="1" i="1" dirty="0" err="1">
                <a:latin typeface="Montserrat-prd"/>
              </a:rPr>
              <a:t>saecularia</a:t>
            </a:r>
            <a:r>
              <a:rPr lang="fr-FR" b="1" i="1" dirty="0">
                <a:latin typeface="Montserrat-prd"/>
              </a:rPr>
              <a:t> : mira et </a:t>
            </a:r>
            <a:r>
              <a:rPr lang="fr-FR" b="1" i="1" dirty="0" err="1">
                <a:latin typeface="Montserrat-prd"/>
              </a:rPr>
              <a:t>iucunda</a:t>
            </a:r>
            <a:r>
              <a:rPr lang="fr-FR" b="1" i="1" dirty="0">
                <a:latin typeface="Montserrat-prd"/>
              </a:rPr>
              <a:t> </a:t>
            </a:r>
            <a:r>
              <a:rPr lang="fr-FR" b="1" i="1" dirty="0" err="1">
                <a:latin typeface="Montserrat-prd"/>
              </a:rPr>
              <a:t>varietate</a:t>
            </a:r>
            <a:r>
              <a:rPr lang="fr-FR" b="1" i="1" dirty="0">
                <a:latin typeface="Montserrat-prd"/>
              </a:rPr>
              <a:t> </a:t>
            </a:r>
            <a:r>
              <a:rPr lang="fr-FR" b="1" i="1" dirty="0" err="1">
                <a:latin typeface="Montserrat-prd"/>
              </a:rPr>
              <a:t>saeculi</a:t>
            </a:r>
            <a:r>
              <a:rPr lang="fr-FR" b="1" i="1" dirty="0">
                <a:latin typeface="Montserrat-prd"/>
              </a:rPr>
              <a:t> </a:t>
            </a:r>
            <a:r>
              <a:rPr lang="fr-FR" b="1" i="1" dirty="0" err="1">
                <a:latin typeface="Montserrat-prd"/>
              </a:rPr>
              <a:t>huius</a:t>
            </a:r>
            <a:r>
              <a:rPr lang="fr-FR" b="1" i="1" dirty="0">
                <a:latin typeface="Montserrat-prd"/>
              </a:rPr>
              <a:t> mores </a:t>
            </a:r>
            <a:r>
              <a:rPr lang="fr-FR" b="1" i="1" dirty="0" err="1">
                <a:latin typeface="Montserrat-prd"/>
              </a:rPr>
              <a:t>ita</a:t>
            </a:r>
            <a:r>
              <a:rPr lang="fr-FR" b="1" i="1" dirty="0">
                <a:latin typeface="Montserrat-prd"/>
              </a:rPr>
              <a:t> </a:t>
            </a:r>
            <a:r>
              <a:rPr lang="fr-FR" b="1" i="1" dirty="0" err="1">
                <a:latin typeface="Montserrat-prd"/>
              </a:rPr>
              <a:t>exprimentia</a:t>
            </a:r>
            <a:r>
              <a:rPr lang="fr-FR" b="1" i="1" dirty="0">
                <a:latin typeface="Montserrat-prd"/>
              </a:rPr>
              <a:t> ut </a:t>
            </a:r>
            <a:r>
              <a:rPr lang="fr-FR" b="1" i="1" dirty="0" err="1">
                <a:latin typeface="Montserrat-prd"/>
              </a:rPr>
              <a:t>sodalitatum</a:t>
            </a:r>
            <a:r>
              <a:rPr lang="fr-FR" b="1" i="1" dirty="0">
                <a:latin typeface="Montserrat-prd"/>
              </a:rPr>
              <a:t> </a:t>
            </a:r>
            <a:r>
              <a:rPr lang="fr-FR" b="1" i="1" dirty="0" err="1">
                <a:latin typeface="Montserrat-prd"/>
              </a:rPr>
              <a:t>symbolis</a:t>
            </a:r>
            <a:r>
              <a:rPr lang="fr-FR" b="1" dirty="0">
                <a:latin typeface="Montserrat-prd"/>
              </a:rPr>
              <a:t> écrit par Jean Théodore de Bry, graveur sur cuivre et éditeur allemand.</a:t>
            </a: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7153" y="85837"/>
            <a:ext cx="3636000" cy="3804115"/>
          </a:xfrm>
          <a:prstGeom prst="rect">
            <a:avLst/>
          </a:prstGeom>
        </p:spPr>
      </p:pic>
      <p:sp>
        <p:nvSpPr>
          <p:cNvPr id="9" name="Rectangle 8"/>
          <p:cNvSpPr/>
          <p:nvPr/>
        </p:nvSpPr>
        <p:spPr>
          <a:xfrm>
            <a:off x="237691" y="4574987"/>
            <a:ext cx="6528869" cy="1477328"/>
          </a:xfrm>
          <a:prstGeom prst="rect">
            <a:avLst/>
          </a:prstGeom>
        </p:spPr>
        <p:txBody>
          <a:bodyPr wrap="square">
            <a:spAutoFit/>
          </a:bodyPr>
          <a:lstStyle/>
          <a:p>
            <a:r>
              <a:rPr lang="fr-FR" b="1" dirty="0">
                <a:latin typeface="Montserrat-prd"/>
              </a:rPr>
              <a:t>On trouve une illustration de l'orgue à chat dans la série des </a:t>
            </a:r>
            <a:r>
              <a:rPr lang="fr-FR" b="1" i="1" dirty="0" err="1">
                <a:latin typeface="Montserrat-prd"/>
              </a:rPr>
              <a:t>Emblemata</a:t>
            </a:r>
            <a:r>
              <a:rPr lang="fr-FR" b="1" i="1" dirty="0">
                <a:latin typeface="Montserrat-prd"/>
              </a:rPr>
              <a:t> </a:t>
            </a:r>
            <a:r>
              <a:rPr lang="fr-FR" b="1" i="1" dirty="0" err="1">
                <a:latin typeface="Montserrat-prd"/>
              </a:rPr>
              <a:t>sæcularia</a:t>
            </a:r>
            <a:r>
              <a:rPr lang="fr-FR" b="1" dirty="0">
                <a:latin typeface="Montserrat-prd"/>
              </a:rPr>
              <a:t>, publiée en 1596 à Francfort par Johann </a:t>
            </a:r>
            <a:r>
              <a:rPr lang="fr-FR" b="1" dirty="0" err="1">
                <a:latin typeface="Montserrat-prd"/>
              </a:rPr>
              <a:t>Theodor</a:t>
            </a:r>
            <a:r>
              <a:rPr lang="fr-FR" b="1" dirty="0">
                <a:latin typeface="Montserrat-prd"/>
              </a:rPr>
              <a:t> de Bry (1561-1623)</a:t>
            </a:r>
            <a:r>
              <a:rPr lang="fr-FR" b="1" baseline="30000" dirty="0">
                <a:latin typeface="Montserrat-prd"/>
                <a:hlinkClick r:id="rId4"/>
              </a:rPr>
              <a:t>[3]</a:t>
            </a:r>
            <a:r>
              <a:rPr lang="fr-FR" b="1" dirty="0">
                <a:latin typeface="Montserrat-prd"/>
              </a:rPr>
              <a:t>. Plus tard, </a:t>
            </a:r>
            <a:r>
              <a:rPr lang="fr-FR" b="1" dirty="0">
                <a:latin typeface="Montserrat-prd"/>
                <a:hlinkClick r:id="rId5" tooltip="Gaspar Schott"/>
              </a:rPr>
              <a:t>Gaspar Schott</a:t>
            </a:r>
            <a:r>
              <a:rPr lang="fr-FR" b="1" dirty="0">
                <a:latin typeface="Montserrat-prd"/>
              </a:rPr>
              <a:t> (1608–1666) publie une illustration précise de l'orgue à chat, dans </a:t>
            </a:r>
            <a:r>
              <a:rPr lang="fr-FR" b="1" i="1" dirty="0" err="1">
                <a:latin typeface="Montserrat-prd"/>
              </a:rPr>
              <a:t>Magia</a:t>
            </a:r>
            <a:r>
              <a:rPr lang="fr-FR" b="1" i="1" dirty="0">
                <a:latin typeface="Montserrat-prd"/>
              </a:rPr>
              <a:t> </a:t>
            </a:r>
            <a:r>
              <a:rPr lang="fr-FR" b="1" i="1" dirty="0" err="1">
                <a:latin typeface="Montserrat-prd"/>
              </a:rPr>
              <a:t>universalis</a:t>
            </a:r>
            <a:r>
              <a:rPr lang="fr-FR" b="1" dirty="0">
                <a:latin typeface="Montserrat-prd"/>
              </a:rPr>
              <a:t> (1657).</a:t>
            </a:r>
          </a:p>
        </p:txBody>
      </p:sp>
      <p:pic>
        <p:nvPicPr>
          <p:cNvPr id="10" name="Image 9"/>
          <p:cNvPicPr>
            <a:picLocks noChangeAspect="1"/>
          </p:cNvPicPr>
          <p:nvPr/>
        </p:nvPicPr>
        <p:blipFill>
          <a:blip r:embed="rId6">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6891683" y="4190908"/>
            <a:ext cx="4932000" cy="2245485"/>
          </a:xfrm>
          <a:prstGeom prst="rect">
            <a:avLst/>
          </a:prstGeom>
        </p:spPr>
      </p:pic>
    </p:spTree>
    <p:extLst>
      <p:ext uri="{BB962C8B-B14F-4D97-AF65-F5344CB8AC3E}">
        <p14:creationId xmlns:p14="http://schemas.microsoft.com/office/powerpoint/2010/main" val="112782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8" name="Rectangle 7"/>
          <p:cNvSpPr/>
          <p:nvPr/>
        </p:nvSpPr>
        <p:spPr>
          <a:xfrm>
            <a:off x="346364" y="618065"/>
            <a:ext cx="6096000" cy="3693319"/>
          </a:xfrm>
          <a:prstGeom prst="rect">
            <a:avLst/>
          </a:prstGeom>
        </p:spPr>
        <p:txBody>
          <a:bodyPr>
            <a:spAutoFit/>
          </a:bodyPr>
          <a:lstStyle/>
          <a:p>
            <a:r>
              <a:rPr lang="fr-FR" b="1" dirty="0">
                <a:latin typeface="Montserrat-prd"/>
              </a:rPr>
              <a:t>Autre élément qui contribua à la légende de cet instrument de torture, on raconte qu’un prince italien souffrant a été miraculeusement guéri à la vue de ce terrible spectacle de l’orgue à chat. Cette dimension "thérapeutique" a d’ailleurs pris de l’ampleur lors du XIXe siècle, avec le théoricien Johann Christian Reil, qui utilise l’orgue à chat dans un de ses traités de psychologie pour soigner des patients atteints de troubles mentaux.</a:t>
            </a:r>
          </a:p>
          <a:p>
            <a:r>
              <a:rPr lang="fr-FR" b="1" dirty="0">
                <a:latin typeface="Montserrat-prd"/>
              </a:rPr>
              <a:t>Le 22 novembre 2025, c'était le 210e anniversaire de la mort de Johann Christian Reil, inventeur de la psychiatrie, et de l’utilisation thérapeutique d’un instrument rare: l’orgue à chats.</a:t>
            </a:r>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8618" y="729997"/>
            <a:ext cx="5184000" cy="2804433"/>
          </a:xfrm>
          <a:prstGeom prst="rect">
            <a:avLst/>
          </a:prstGeom>
        </p:spPr>
      </p:pic>
      <p:sp>
        <p:nvSpPr>
          <p:cNvPr id="10" name="Rectangle 9"/>
          <p:cNvSpPr/>
          <p:nvPr/>
        </p:nvSpPr>
        <p:spPr>
          <a:xfrm>
            <a:off x="346364" y="5195284"/>
            <a:ext cx="6096000" cy="1200329"/>
          </a:xfrm>
          <a:prstGeom prst="rect">
            <a:avLst/>
          </a:prstGeom>
        </p:spPr>
        <p:txBody>
          <a:bodyPr>
            <a:spAutoFit/>
          </a:bodyPr>
          <a:lstStyle/>
          <a:p>
            <a:r>
              <a:rPr lang="fr-FR" b="1" dirty="0">
                <a:latin typeface="Montserrat-prd"/>
              </a:rPr>
              <a:t>Un orgue est également décrit par </a:t>
            </a:r>
            <a:r>
              <a:rPr lang="fr-FR" b="1" dirty="0" err="1">
                <a:latin typeface="Montserrat-prd"/>
                <a:hlinkClick r:id="rId4" tooltip="Athanasius Kircher"/>
              </a:rPr>
              <a:t>Athanasius</a:t>
            </a:r>
            <a:r>
              <a:rPr lang="fr-FR" b="1" dirty="0">
                <a:latin typeface="Montserrat-prd"/>
                <a:hlinkClick r:id="rId4" tooltip="Athanasius Kircher"/>
              </a:rPr>
              <a:t> Kircher</a:t>
            </a:r>
            <a:r>
              <a:rPr lang="fr-FR" b="1" dirty="0">
                <a:latin typeface="Montserrat-prd"/>
              </a:rPr>
              <a:t> dans </a:t>
            </a:r>
            <a:r>
              <a:rPr lang="fr-FR" b="1" i="1" dirty="0" err="1">
                <a:latin typeface="Montserrat-prd"/>
                <a:hlinkClick r:id="rId5" tooltip="Musurgia universalis"/>
              </a:rPr>
              <a:t>Musurgia</a:t>
            </a:r>
            <a:r>
              <a:rPr lang="fr-FR" b="1" i="1" dirty="0">
                <a:latin typeface="Montserrat-prd"/>
                <a:hlinkClick r:id="rId5" tooltip="Musurgia universalis"/>
              </a:rPr>
              <a:t> </a:t>
            </a:r>
            <a:r>
              <a:rPr lang="fr-FR" b="1" i="1" dirty="0" err="1">
                <a:latin typeface="Montserrat-prd"/>
                <a:hlinkClick r:id="rId5" tooltip="Musurgia universalis"/>
              </a:rPr>
              <a:t>universalis</a:t>
            </a:r>
            <a:r>
              <a:rPr lang="fr-FR" b="1" dirty="0">
                <a:latin typeface="Montserrat-prd"/>
              </a:rPr>
              <a:t> (1650) ; ce modèle utilise une pointe sur chaque touche, qui pique la queue du chat</a:t>
            </a:r>
          </a:p>
        </p:txBody>
      </p:sp>
      <p:pic>
        <p:nvPicPr>
          <p:cNvPr id="1026" name="Picture 2" descr="Image illustrative de l’article Musurgia universali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08618" y="4040109"/>
            <a:ext cx="1764000" cy="2817891"/>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72618" y="4040109"/>
            <a:ext cx="2880000" cy="2817891"/>
          </a:xfrm>
          <a:prstGeom prst="rect">
            <a:avLst/>
          </a:prstGeom>
        </p:spPr>
      </p:pic>
    </p:spTree>
    <p:extLst>
      <p:ext uri="{BB962C8B-B14F-4D97-AF65-F5344CB8AC3E}">
        <p14:creationId xmlns:p14="http://schemas.microsoft.com/office/powerpoint/2010/main" val="23214307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263236" y="1507313"/>
            <a:ext cx="4225637" cy="3693319"/>
          </a:xfrm>
          <a:prstGeom prst="rect">
            <a:avLst/>
          </a:prstGeom>
        </p:spPr>
        <p:txBody>
          <a:bodyPr wrap="square">
            <a:spAutoFit/>
          </a:bodyPr>
          <a:lstStyle/>
          <a:p>
            <a:r>
              <a:rPr lang="fr-FR" b="1" dirty="0">
                <a:latin typeface="Montserrat-prd"/>
              </a:rPr>
              <a:t>En 2010, le festival écolo "Start Festival", qui prenait place dans la demeure de celui qui était alors prince de Grande-Bretagne, proposait une attraction pour le moins étonnante : un orgue à chat... en peluche. En présence du Prince Charles et de la Princesse </a:t>
            </a:r>
            <a:r>
              <a:rPr lang="fr-FR" b="1" dirty="0" err="1">
                <a:latin typeface="Montserrat-prd"/>
              </a:rPr>
              <a:t>Camillia</a:t>
            </a:r>
            <a:r>
              <a:rPr lang="fr-FR" b="1" dirty="0">
                <a:latin typeface="Montserrat-prd"/>
              </a:rPr>
              <a:t>, un musicien a interprété une version </a:t>
            </a:r>
            <a:r>
              <a:rPr lang="fr-FR" b="1" dirty="0" err="1">
                <a:latin typeface="Montserrat-prd"/>
              </a:rPr>
              <a:t>miaulante</a:t>
            </a:r>
            <a:r>
              <a:rPr lang="fr-FR" b="1" dirty="0">
                <a:latin typeface="Montserrat-prd"/>
              </a:rPr>
              <a:t> de "</a:t>
            </a:r>
            <a:r>
              <a:rPr lang="fr-FR" b="1" dirty="0" err="1">
                <a:latin typeface="Montserrat-prd"/>
              </a:rPr>
              <a:t>Somewhere</a:t>
            </a:r>
            <a:r>
              <a:rPr lang="fr-FR" b="1" dirty="0">
                <a:latin typeface="Montserrat-prd"/>
              </a:rPr>
              <a:t> over the </a:t>
            </a:r>
            <a:r>
              <a:rPr lang="fr-FR" b="1" dirty="0" err="1">
                <a:latin typeface="Montserrat-prd"/>
              </a:rPr>
              <a:t>rainbow</a:t>
            </a:r>
            <a:r>
              <a:rPr lang="fr-FR" b="1" dirty="0">
                <a:latin typeface="Montserrat-prd"/>
              </a:rPr>
              <a:t>". Rassurez-vous aucun animal n'a été maltraité pour cette vidéo.  </a:t>
            </a:r>
            <a:endParaRPr lang="fr-FR" b="1" dirty="0"/>
          </a:p>
        </p:txBody>
      </p:sp>
      <p:pic>
        <p:nvPicPr>
          <p:cNvPr id="6" name="TRH listen to a cat-organ at the START Festival (720p_30fps_H264-128kbit_AAC)">
            <a:hlinkClick r:id="" action="ppaction://media"/>
          </p:cNvPr>
          <p:cNvPicPr>
            <a:picLocks noChangeAspect="1"/>
          </p:cNvPicPr>
          <p:nvPr>
            <a:videoFile r:link="rId1"/>
            <p:extLst>
              <p:ext uri="{DAA4B4D4-6D71-4841-9C94-3DE7FCFB9230}">
                <p14:media xmlns:p14="http://schemas.microsoft.com/office/powerpoint/2010/main" r:embed="rId2">
                  <p14:trim st="3594"/>
                </p14:media>
              </p:ext>
            </p:extLst>
          </p:nvPr>
        </p:nvPicPr>
        <p:blipFill>
          <a:blip r:embed="rId5"/>
          <a:stretch>
            <a:fillRect/>
          </a:stretch>
        </p:blipFill>
        <p:spPr>
          <a:xfrm>
            <a:off x="4488873" y="1305098"/>
            <a:ext cx="7596000" cy="4272750"/>
          </a:xfrm>
          <a:prstGeom prst="rect">
            <a:avLst/>
          </a:prstGeom>
        </p:spPr>
      </p:pic>
      <p:sp>
        <p:nvSpPr>
          <p:cNvPr id="8" name="Flèche droite 7"/>
          <p:cNvSpPr/>
          <p:nvPr/>
        </p:nvSpPr>
        <p:spPr>
          <a:xfrm>
            <a:off x="3042458" y="5386647"/>
            <a:ext cx="889462" cy="26600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3021677" y="5200632"/>
            <a:ext cx="1188720" cy="646331"/>
          </a:xfrm>
          <a:prstGeom prst="rect">
            <a:avLst/>
          </a:prstGeom>
          <a:noFill/>
        </p:spPr>
        <p:txBody>
          <a:bodyPr wrap="square" rtlCol="0">
            <a:spAutoFit/>
          </a:bodyPr>
          <a:lstStyle/>
          <a:p>
            <a:r>
              <a:rPr lang="fr-FR" dirty="0" smtClean="0"/>
              <a:t>Clic sur L’image</a:t>
            </a:r>
            <a:endParaRPr lang="fr-FR" dirty="0"/>
          </a:p>
        </p:txBody>
      </p:sp>
    </p:spTree>
    <p:extLst>
      <p:ext uri="{BB962C8B-B14F-4D97-AF65-F5344CB8AC3E}">
        <p14:creationId xmlns:p14="http://schemas.microsoft.com/office/powerpoint/2010/main" val="3257087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4">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11847" y="612284"/>
            <a:ext cx="4333875" cy="3571875"/>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752" y="909204"/>
            <a:ext cx="4743450" cy="3543300"/>
          </a:xfrm>
          <a:prstGeom prst="rect">
            <a:avLst/>
          </a:prstGeom>
        </p:spPr>
      </p:pic>
      <p:sp>
        <p:nvSpPr>
          <p:cNvPr id="6" name="ZoneTexte 5"/>
          <p:cNvSpPr txBox="1"/>
          <p:nvPr/>
        </p:nvSpPr>
        <p:spPr>
          <a:xfrm>
            <a:off x="1057275" y="909204"/>
            <a:ext cx="3162300" cy="461665"/>
          </a:xfrm>
          <a:prstGeom prst="rect">
            <a:avLst/>
          </a:prstGeom>
          <a:noFill/>
        </p:spPr>
        <p:txBody>
          <a:bodyPr wrap="square" rtlCol="0">
            <a:spAutoFit/>
          </a:bodyPr>
          <a:lstStyle/>
          <a:p>
            <a:r>
              <a:rPr lang="fr-FR" sz="2400" b="1" dirty="0" smtClean="0">
                <a:latin typeface="ComicType" panose="00000400000000000000" pitchFamily="2" charset="0"/>
              </a:rPr>
              <a:t>A Bientôt !!!!</a:t>
            </a:r>
            <a:endParaRPr lang="fr-FR" sz="2400" b="1" dirty="0">
              <a:latin typeface="ComicType" panose="00000400000000000000" pitchFamily="2" charset="0"/>
            </a:endParaRPr>
          </a:p>
        </p:txBody>
      </p:sp>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56901" y="5106924"/>
            <a:ext cx="1298448" cy="1444752"/>
          </a:xfrm>
          <a:prstGeom prst="rect">
            <a:avLst/>
          </a:prstGeom>
        </p:spPr>
      </p:pic>
      <p:sp>
        <p:nvSpPr>
          <p:cNvPr id="8" name="ZoneTexte 7"/>
          <p:cNvSpPr txBox="1"/>
          <p:nvPr/>
        </p:nvSpPr>
        <p:spPr>
          <a:xfrm>
            <a:off x="1724025" y="5429250"/>
            <a:ext cx="4629150" cy="369332"/>
          </a:xfrm>
          <a:prstGeom prst="rect">
            <a:avLst/>
          </a:prstGeom>
          <a:noFill/>
        </p:spPr>
        <p:txBody>
          <a:bodyPr wrap="square" rtlCol="0">
            <a:spAutoFit/>
          </a:bodyPr>
          <a:lstStyle/>
          <a:p>
            <a:r>
              <a:rPr lang="fr-FR" dirty="0" smtClean="0"/>
              <a:t>Commentaires et images du NET:</a:t>
            </a:r>
            <a:endParaRPr lang="fr-FR" dirty="0"/>
          </a:p>
        </p:txBody>
      </p:sp>
      <p:pic>
        <p:nvPicPr>
          <p:cNvPr id="2" name="ANMLCat_Miaulement de chat a la bouche (ID 0926)_LS">
            <a:hlinkClick r:id="" action="ppaction://media"/>
          </p:cNvPr>
          <p:cNvPicPr>
            <a:picLocks noChangeAspect="1"/>
          </p:cNvPicPr>
          <p:nvPr>
            <a:audioFile r:link="rId1"/>
            <p:extLst>
              <p:ext uri="{DAA4B4D4-6D71-4841-9C94-3DE7FCFB9230}">
                <p14:media xmlns:p14="http://schemas.microsoft.com/office/powerpoint/2010/main" r:embed="rId2">
                  <p14:trim st="130" end="17522.3125"/>
                </p14:media>
              </p:ext>
            </p:extLst>
          </p:nvPr>
        </p:nvPicPr>
        <p:blipFill>
          <a:blip r:embed="rId8"/>
          <a:stretch>
            <a:fillRect/>
          </a:stretch>
        </p:blipFill>
        <p:spPr>
          <a:xfrm>
            <a:off x="3609975" y="2680854"/>
            <a:ext cx="609600" cy="609600"/>
          </a:xfrm>
          <a:prstGeom prst="rect">
            <a:avLst/>
          </a:prstGeom>
        </p:spPr>
      </p:pic>
    </p:spTree>
    <p:extLst>
      <p:ext uri="{BB962C8B-B14F-4D97-AF65-F5344CB8AC3E}">
        <p14:creationId xmlns:p14="http://schemas.microsoft.com/office/powerpoint/2010/main" val="151246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autoRev="1" fill="hold" nodeType="withEffect">
                                  <p:stCondLst>
                                    <p:cond delay="0"/>
                                  </p:stCondLst>
                                  <p:childTnLst>
                                    <p:animMotion origin="layout" path="M 0 0 L -0.25 0 E" pathEditMode="relative" ptsTypes="">
                                      <p:cBhvr>
                                        <p:cTn id="6" dur="2000" fill="hold"/>
                                        <p:tgtEl>
                                          <p:spTgt spid="3"/>
                                        </p:tgtEl>
                                        <p:attrNameLst>
                                          <p:attrName>ppt_x</p:attrName>
                                          <p:attrName>ppt_y</p:attrName>
                                        </p:attrNameLst>
                                      </p:cBhvr>
                                    </p:animMotion>
                                  </p:childTnLst>
                                </p:cTn>
                              </p:par>
                            </p:childTnLst>
                          </p:cTn>
                        </p:par>
                        <p:par>
                          <p:cTn id="7" fill="hold">
                            <p:stCondLst>
                              <p:cond delay="4000"/>
                            </p:stCondLst>
                            <p:childTnLst>
                              <p:par>
                                <p:cTn id="8" presetID="1" presetClass="mediacall" presetSubtype="0" fill="hold" nodeType="afterEffect">
                                  <p:stCondLst>
                                    <p:cond delay="0"/>
                                  </p:stCondLst>
                                  <p:childTnLst>
                                    <p:cmd type="call" cmd="playFrom(0.0)">
                                      <p:cBhvr>
                                        <p:cTn id="9" dur="96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repeatCount="indefinite"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968</Words>
  <Application>Microsoft Office PowerPoint</Application>
  <PresentationFormat>Grand écran</PresentationFormat>
  <Paragraphs>21</Paragraphs>
  <Slides>12</Slides>
  <Notes>0</Notes>
  <HiddenSlides>0</HiddenSlides>
  <MMClips>7</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12</vt:i4>
      </vt:variant>
    </vt:vector>
  </HeadingPairs>
  <TitlesOfParts>
    <vt:vector size="19" baseType="lpstr">
      <vt:lpstr>Algerian</vt:lpstr>
      <vt:lpstr>Arial</vt:lpstr>
      <vt:lpstr>Calibri</vt:lpstr>
      <vt:lpstr>Calibri Light</vt:lpstr>
      <vt:lpstr>ComicType</vt:lpstr>
      <vt:lpstr>Montserrat-prd</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14</cp:revision>
  <dcterms:created xsi:type="dcterms:W3CDTF">2025-12-16T11:53:43Z</dcterms:created>
  <dcterms:modified xsi:type="dcterms:W3CDTF">2025-12-19T16:47:25Z</dcterms:modified>
</cp:coreProperties>
</file>