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210" autoAdjust="0"/>
    <p:restoredTop sz="94660"/>
  </p:normalViewPr>
  <p:slideViewPr>
    <p:cSldViewPr snapToGrid="0">
      <p:cViewPr varScale="1">
        <p:scale>
          <a:sx n="63" d="100"/>
          <a:sy n="63" d="100"/>
        </p:scale>
        <p:origin x="398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9E27A7-0C51-4EF0-BA26-5B4D83026B74}" type="datetimeFigureOut">
              <a:rPr lang="fr-FR" smtClean="0"/>
              <a:t>16/12/2025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E2333A-3AD3-4F26-9518-31587C6AF12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78244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E2333A-3AD3-4F26-9518-31587C6AF127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46405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E14160-CAFC-19F8-ED20-D351D05A9D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C011DD8-20A6-49A7-9D2A-B1F2CBED729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BC3DC16-B4DC-5CC1-085A-3614DDEABF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16/12/2025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8C4A152-BD99-2842-2136-FB1C059C7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B8AABC8-BE52-2736-1E46-8C39E81500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9214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push dir="u"/>
      </p:transition>
    </mc:Choice>
    <mc:Fallback xmlns="">
      <p:transition spd="slow" advClick="0" advTm="12000">
        <p:push dir="u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FC4796-199F-6D1B-1674-D08B52876C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E48CFB7-1CC6-9DFF-66D0-E624EE7F82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C8B9B1E-3C22-4ACE-B6F4-EDAE065370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16/12/2025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FFF9691-F84E-402F-F90B-0ACFBFF066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CD4DF1D-9A03-26D9-3EDD-E883B75356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1134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push dir="u"/>
      </p:transition>
    </mc:Choice>
    <mc:Fallback xmlns="">
      <p:transition spd="slow" advClick="0" advTm="12000">
        <p:push dir="u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508E3E-EDFC-E804-1DD8-F4DDF8803B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669CDD5-72F5-924D-F564-DAFBE7F788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FADF8E4-2979-15F8-F634-BF71481C25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16/12/2025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964761F-08D2-4432-A6F8-5523758302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FBE31FB-74B9-BFC7-1841-136C757112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0136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push dir="u"/>
      </p:transition>
    </mc:Choice>
    <mc:Fallback xmlns="">
      <p:transition spd="slow" advClick="0" advTm="12000">
        <p:push dir="u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EB4C78-260D-4C2F-58C9-33B03E206D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6074B0C-E885-A1CC-F553-B525209B88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245B8EC-1DFA-DC87-E67D-6ACE6D0361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08243C2-2D00-5B68-083F-7C61EC13BE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16/12/2025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EA2F89B-E255-D280-467A-45033DC9C0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538ADF1-6C0C-DAD7-2DDE-ABF5EDF0D2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93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push dir="u"/>
      </p:transition>
    </mc:Choice>
    <mc:Fallback xmlns="">
      <p:transition spd="slow" advClick="0" advTm="12000">
        <p:push dir="u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DF8B94-4D96-D911-CDFB-8E0C894417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1DD3938-AB50-43D0-FCE9-E8EB2CA595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A56FD29-EEF3-2B1B-1DCA-BEF3B5B66E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240B1F8C-E7B0-F702-C64E-5CE315F9F30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3CDEF5A8-49AB-F503-63B2-7E2D69BF804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82A7B62-9A3B-39BB-0780-68DADCAEF4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16/12/2025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F8AC4179-3EDA-9878-5010-70A071E10C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4ABFC0FB-570E-4E43-2A28-723452D153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8590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push dir="u"/>
      </p:transition>
    </mc:Choice>
    <mc:Fallback xmlns="">
      <p:transition spd="slow" advClick="0" advTm="12000">
        <p:push dir="u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918D90-2FD8-5B99-CFAA-DB82B898F6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5573F36-AEB2-C58F-8475-E400A6A2A2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16/12/2025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44228E34-F962-F5DB-589D-A1DCAB836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716273D0-CCBF-24ED-A1D7-3E9C0C2E2C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1794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push dir="u"/>
      </p:transition>
    </mc:Choice>
    <mc:Fallback xmlns="">
      <p:transition spd="slow" advClick="0" advTm="12000">
        <p:push dir="u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1DD2D57B-B0C2-B8AD-3F91-16FE2BD09A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16/12/2025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AA2270E-D018-C27C-EC1D-A2495E385F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64707E4-F119-ADFD-3DEC-6AF4C0609F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2172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push dir="u"/>
      </p:transition>
    </mc:Choice>
    <mc:Fallback xmlns="">
      <p:transition spd="slow" advClick="0" advTm="12000">
        <p:push dir="u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CC3454-F008-C39C-2AB2-7952832D41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15A1579-8699-934B-1F4B-B5E43AE97E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BF96D33-06AF-9767-89CC-CF0B00F2C4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0F3ECF5-186A-9AD9-0091-26D15E45D3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16/12/2025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0032F8F-40EB-DDE7-DCF3-9507FBA18F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4E5685D-0385-F436-8FA5-7463368ABA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522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push dir="u"/>
      </p:transition>
    </mc:Choice>
    <mc:Fallback xmlns="">
      <p:transition spd="slow" advClick="0" advTm="12000">
        <p:push dir="u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B222B3-63D0-2E9E-B8D3-0F01BC3393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82C8FD2A-C5C8-F5A6-2F35-F7DCA8435CE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B63DD69-7C5F-FDCF-0237-9C17BA0D07C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F9E3B9E-999D-2961-B379-E415A70C00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16/12/2025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1B9D2D6-BA35-7E27-73D6-EF944A043C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7817904-2CD0-ADF3-9ACC-1C702178BA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132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push dir="u"/>
      </p:transition>
    </mc:Choice>
    <mc:Fallback xmlns="">
      <p:transition spd="slow" advClick="0" advTm="12000">
        <p:push dir="u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3B5355-F8FA-2B46-49D3-BAE7FDE0B8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330652A-31D6-2DFD-E919-DE7150BFC9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0EA1AA4-00C6-4916-E929-1E6C7362DC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16/12/2025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75A2CEB-01B4-0D35-3B3B-C966386C47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E5B5ED2-EABD-4382-1AC9-60DBE90BE4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4459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push dir="u"/>
      </p:transition>
    </mc:Choice>
    <mc:Fallback xmlns="">
      <p:transition spd="slow" advClick="0" advTm="12000">
        <p:push dir="u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0BC1D75A-864C-F01C-40AD-CCF494C8D91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6057B65-03C9-2DE4-C674-F81CD1520B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CC88B65-240D-11AD-BE9A-E44D08683D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16/12/2025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850A4C3-56CD-0417-4B89-302D7AFCA2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7B47F7B-30CA-6D75-302B-997FB22C7F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6698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push dir="u"/>
      </p:transition>
    </mc:Choice>
    <mc:Fallback xmlns="">
      <p:transition spd="slow" advClick="0" advTm="12000">
        <p:push dir="u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F2687C3D-5833-EFC3-A769-BA711FD965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18ACF33-EDA8-459D-EE5C-02E6128B4E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E0AF4EA-9943-C057-0B1B-816AFD7F894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0A34267-0850-4345-A36D-DE03F74CB36B}" type="datetimeFigureOut">
              <a:rPr lang="fr-FR" smtClean="0"/>
              <a:t>16/12/2025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7BA2AB4-0087-D012-0E64-FAD762DD664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CC454CF-5DE1-927F-48EC-B153A4F660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81115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push dir="u"/>
      </p:transition>
    </mc:Choice>
    <mc:Fallback xmlns="">
      <p:transition spd="slow" advClick="0" advTm="12000">
        <p:push dir="u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7030A0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eau&#10;&#10;Le contenu généré par l’IA peut être incorrect.">
            <a:extLst>
              <a:ext uri="{FF2B5EF4-FFF2-40B4-BE49-F238E27FC236}">
                <a16:creationId xmlns:a16="http://schemas.microsoft.com/office/drawing/2014/main" id="{1FD6C623-AB5C-2FFA-77F0-A6980FFC925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3606" y="317212"/>
            <a:ext cx="9464788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728AD4D-62FD-1A80-4008-3E8CB7BABB30}"/>
              </a:ext>
            </a:extLst>
          </p:cNvPr>
          <p:cNvSpPr txBox="1"/>
          <p:nvPr/>
        </p:nvSpPr>
        <p:spPr>
          <a:xfrm>
            <a:off x="4021995" y="317212"/>
            <a:ext cx="4305141" cy="58477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Palais royal (Bangkok)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624BB583-2BE5-BC77-09B3-6B62B862FD07}"/>
              </a:ext>
            </a:extLst>
          </p:cNvPr>
          <p:cNvSpPr txBox="1"/>
          <p:nvPr/>
        </p:nvSpPr>
        <p:spPr>
          <a:xfrm>
            <a:off x="4625498" y="901987"/>
            <a:ext cx="3098133" cy="58477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Et ses Environs</a:t>
            </a:r>
          </a:p>
        </p:txBody>
      </p:sp>
    </p:spTree>
    <p:extLst>
      <p:ext uri="{BB962C8B-B14F-4D97-AF65-F5344CB8AC3E}">
        <p14:creationId xmlns:p14="http://schemas.microsoft.com/office/powerpoint/2010/main" val="2643429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push dir="u"/>
        <p:sndAc>
          <p:stSnd loop="1">
            <p:snd r:embed="rId2" name="Chuyến Tàu Hoàng Hôn - Lệ Quyên (LIVE) video by 3production.wav"/>
          </p:stSnd>
        </p:sndAc>
      </p:transition>
    </mc:Choice>
    <mc:Fallback xmlns="">
      <p:transition spd="slow" advClick="0" advTm="12000">
        <p:push dir="u"/>
        <p:sndAc>
          <p:stSnd loop="1">
            <p:snd r:embed="rId4" name="Chuyến Tàu Hoàng Hôn - Lệ Quyên (LIVE) video by 3production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6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C5344B5-86C1-CA63-170A-145675DD29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935E8396-5A76-87EA-C5EF-F4498688E70F}"/>
              </a:ext>
            </a:extLst>
          </p:cNvPr>
          <p:cNvSpPr txBox="1"/>
          <p:nvPr/>
        </p:nvSpPr>
        <p:spPr>
          <a:xfrm>
            <a:off x="438912" y="0"/>
            <a:ext cx="11643360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b="1" dirty="0">
                <a:solidFill>
                  <a:schemeClr val="bg1"/>
                </a:solidFill>
              </a:rPr>
              <a:t>Le palais abrite non seulement la résidence royale et la salle du trône, mais aussi un grand nombre de bureaux gouvernementaux et le temple du Bouddha d'émeraude (Wat Phra </a:t>
            </a:r>
            <a:r>
              <a:rPr lang="fr-FR" sz="4400" b="1" dirty="0" err="1">
                <a:solidFill>
                  <a:schemeClr val="bg1"/>
                </a:solidFill>
              </a:rPr>
              <a:t>Kaeo</a:t>
            </a:r>
            <a:r>
              <a:rPr lang="fr-FR" sz="4400" b="1" dirty="0">
                <a:solidFill>
                  <a:schemeClr val="bg1"/>
                </a:solidFill>
              </a:rPr>
              <a:t>, récemment rénové).</a:t>
            </a:r>
          </a:p>
          <a:p>
            <a:endParaRPr lang="fr-FR" sz="4400" b="1" dirty="0">
              <a:solidFill>
                <a:schemeClr val="bg1"/>
              </a:solidFill>
            </a:endParaRPr>
          </a:p>
          <a:p>
            <a:r>
              <a:rPr lang="fr-FR" sz="4400" b="1" dirty="0">
                <a:solidFill>
                  <a:schemeClr val="bg1"/>
                </a:solidFill>
              </a:rPr>
              <a:t>Le monarque actuel, le roi </a:t>
            </a:r>
            <a:r>
              <a:rPr lang="fr-FR" sz="4400" b="1" dirty="0" err="1">
                <a:solidFill>
                  <a:schemeClr val="bg1"/>
                </a:solidFill>
              </a:rPr>
              <a:t>Vajiralongkorn</a:t>
            </a:r>
            <a:r>
              <a:rPr lang="fr-FR" sz="4400" b="1" dirty="0">
                <a:solidFill>
                  <a:schemeClr val="bg1"/>
                </a:solidFill>
              </a:rPr>
              <a:t> (Rama X), réside actuellement au palais </a:t>
            </a:r>
            <a:r>
              <a:rPr lang="fr-FR" sz="4400" b="1" dirty="0" err="1">
                <a:solidFill>
                  <a:schemeClr val="bg1"/>
                </a:solidFill>
              </a:rPr>
              <a:t>Chitralada</a:t>
            </a:r>
            <a:r>
              <a:rPr lang="fr-FR" sz="4400" b="1" dirty="0">
                <a:solidFill>
                  <a:schemeClr val="bg1"/>
                </a:solidFill>
              </a:rPr>
              <a:t>, mais le Grand Palais est encore utilisé pour les événements officiels.</a:t>
            </a:r>
          </a:p>
        </p:txBody>
      </p:sp>
    </p:spTree>
    <p:extLst>
      <p:ext uri="{BB962C8B-B14F-4D97-AF65-F5344CB8AC3E}">
        <p14:creationId xmlns:p14="http://schemas.microsoft.com/office/powerpoint/2010/main" val="2942981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push dir="u"/>
      </p:transition>
    </mc:Choice>
    <mc:Fallback xmlns="">
      <p:transition spd="slow" advClick="0" advTm="12000">
        <p:push dir="u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5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435B2A1-CE15-A1E6-1B14-828AC16162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hotographie aérienne, Conception urbaine, Vue plongeante, maison&#10;&#10;Le contenu généré par l’IA peut être incorrect.">
            <a:extLst>
              <a:ext uri="{FF2B5EF4-FFF2-40B4-BE49-F238E27FC236}">
                <a16:creationId xmlns:a16="http://schemas.microsoft.com/office/drawing/2014/main" id="{17558111-72E2-C486-C7D8-3D0D0AA4FBF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1456" y="27900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DB6413F-E5CF-C454-3635-1013E8D04F3B}"/>
              </a:ext>
            </a:extLst>
          </p:cNvPr>
          <p:cNvSpPr txBox="1"/>
          <p:nvPr/>
        </p:nvSpPr>
        <p:spPr>
          <a:xfrm>
            <a:off x="8991456" y="3328416"/>
            <a:ext cx="284073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Maquette du Temple du Bouddha d'émeraude et du Grand Palais.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4254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push dir="u"/>
      </p:transition>
    </mc:Choice>
    <mc:Fallback xmlns="">
      <p:transition spd="slow" advClick="0" advTm="12000">
        <p:push dir="u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3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9B6FA61-FD31-0443-AAF3-D3A8CD5DA5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Le contenu généré par l’IA peut être incorrect.">
            <a:extLst>
              <a:ext uri="{FF2B5EF4-FFF2-40B4-BE49-F238E27FC236}">
                <a16:creationId xmlns:a16="http://schemas.microsoft.com/office/drawing/2014/main" id="{7A9E8AEF-D06A-B5B9-FC60-52EA414673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1500" y="904875"/>
            <a:ext cx="11049000" cy="504825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2CADF4A-522B-7F5B-89E0-8346E4D6E012}"/>
              </a:ext>
            </a:extLst>
          </p:cNvPr>
          <p:cNvSpPr txBox="1"/>
          <p:nvPr/>
        </p:nvSpPr>
        <p:spPr>
          <a:xfrm>
            <a:off x="2755392" y="5950511"/>
            <a:ext cx="115458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Vue du palais royal depuis le fleuve Chao Phraya.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0397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push dir="u"/>
      </p:transition>
    </mc:Choice>
    <mc:Fallback xmlns="">
      <p:transition spd="slow" advClick="0" advTm="12000">
        <p:push dir="u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2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9B0C6A9-58B9-1704-BE94-EA4A59107C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erbe, bâtiment&#10;&#10;Le contenu généré par l’IA peut être incorrect.">
            <a:extLst>
              <a:ext uri="{FF2B5EF4-FFF2-40B4-BE49-F238E27FC236}">
                <a16:creationId xmlns:a16="http://schemas.microsoft.com/office/drawing/2014/main" id="{D042FC3A-4F9E-AB1D-D19D-BEA3483E632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62607" y="279000"/>
            <a:ext cx="887128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FF40176-0D94-20E5-ECCA-090FAA63D8F2}"/>
              </a:ext>
            </a:extLst>
          </p:cNvPr>
          <p:cNvSpPr txBox="1"/>
          <p:nvPr/>
        </p:nvSpPr>
        <p:spPr>
          <a:xfrm>
            <a:off x="341327" y="3547872"/>
            <a:ext cx="26212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Palais de Gradn, Bangkok, Thaïlande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0921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push dir="u"/>
      </p:transition>
    </mc:Choice>
    <mc:Fallback xmlns="">
      <p:transition spd="slow" advClick="0" advTm="12000">
        <p:push dir="u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3C1DA6E-35C2-4FDC-68BF-E21AFCA211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stupa, plein air&#10;&#10;Le contenu généré par l’IA peut être incorrect.">
            <a:extLst>
              <a:ext uri="{FF2B5EF4-FFF2-40B4-BE49-F238E27FC236}">
                <a16:creationId xmlns:a16="http://schemas.microsoft.com/office/drawing/2014/main" id="{31426682-2FBA-C712-E462-B3C5ABAA079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10760" y="279000"/>
            <a:ext cx="3714618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D21BB37-769A-8885-0C61-D90D6AAA0DEB}"/>
              </a:ext>
            </a:extLst>
          </p:cNvPr>
          <p:cNvSpPr txBox="1"/>
          <p:nvPr/>
        </p:nvSpPr>
        <p:spPr>
          <a:xfrm>
            <a:off x="8132064" y="3255264"/>
            <a:ext cx="29260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Grand Palais, Bangkok, Thaïlande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0084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push dir="u"/>
      </p:transition>
    </mc:Choice>
    <mc:Fallback xmlns="">
      <p:transition spd="slow" advClick="0" advTm="12000">
        <p:push dir="u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9D0762F-6898-E40B-092E-460A5F7A0B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sanctuaire&#10;&#10;Le contenu généré par l’IA peut être incorrect.">
            <a:extLst>
              <a:ext uri="{FF2B5EF4-FFF2-40B4-BE49-F238E27FC236}">
                <a16:creationId xmlns:a16="http://schemas.microsoft.com/office/drawing/2014/main" id="{9FBAF76F-83D1-621A-2571-A0427E47796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8051" y="279000"/>
            <a:ext cx="4366788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bâtiment, plein air, ciel, temple&#10;&#10;Le contenu généré par l’IA peut être incorrect.">
            <a:extLst>
              <a:ext uri="{FF2B5EF4-FFF2-40B4-BE49-F238E27FC236}">
                <a16:creationId xmlns:a16="http://schemas.microsoft.com/office/drawing/2014/main" id="{32B1A02A-AFBA-B93A-871D-CB861331755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49779" y="279000"/>
            <a:ext cx="419417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33725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push dir="u"/>
      </p:transition>
    </mc:Choice>
    <mc:Fallback xmlns="">
      <p:transition spd="slow" advClick="0" advTm="12000">
        <p:push dir="u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FFF389C-5391-8D3D-D3C5-E5FAC85554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nuage, plein air&#10;&#10;Le contenu généré par l’IA peut être incorrect.">
            <a:extLst>
              <a:ext uri="{FF2B5EF4-FFF2-40B4-BE49-F238E27FC236}">
                <a16:creationId xmlns:a16="http://schemas.microsoft.com/office/drawing/2014/main" id="{D9F90E2F-3A7C-159D-DE08-CAC2BC4A8F3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8544" y="279000"/>
            <a:ext cx="909128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88BF001-5CDA-1173-B645-AD55211D53DD}"/>
              </a:ext>
            </a:extLst>
          </p:cNvPr>
          <p:cNvSpPr txBox="1"/>
          <p:nvPr/>
        </p:nvSpPr>
        <p:spPr>
          <a:xfrm>
            <a:off x="621792" y="3819145"/>
            <a:ext cx="23774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Grand Palais, Bangkok, Thaïlande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8988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push dir="u"/>
      </p:transition>
    </mc:Choice>
    <mc:Fallback xmlns="">
      <p:transition spd="slow" advClick="0" advTm="12000">
        <p:push dir="u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C00000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9CDDA27-8D07-86F5-9198-1D84474C18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5EEF62B-7710-0685-F7B9-C6A9C99D805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63037" y="279000"/>
            <a:ext cx="3745542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Image 5" descr="Une image contenant habits, sculpture, personne, chaussures&#10;&#10;Le contenu généré par l’IA peut être incorrect.">
            <a:extLst>
              <a:ext uri="{FF2B5EF4-FFF2-40B4-BE49-F238E27FC236}">
                <a16:creationId xmlns:a16="http://schemas.microsoft.com/office/drawing/2014/main" id="{CE6E2E4B-E14B-A78C-6DD2-8DE718E16A4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89307" y="279000"/>
            <a:ext cx="4725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B498B8F-1440-F221-1BE8-E35175B8F048}"/>
              </a:ext>
            </a:extLst>
          </p:cNvPr>
          <p:cNvSpPr txBox="1"/>
          <p:nvPr/>
        </p:nvSpPr>
        <p:spPr>
          <a:xfrm>
            <a:off x="7363968" y="6117335"/>
            <a:ext cx="4420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Garde d'honneur.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0305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push dir="u"/>
      </p:transition>
    </mc:Choice>
    <mc:Fallback xmlns="">
      <p:transition spd="slow" advClick="0" advTm="12000">
        <p:push dir="u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FF0000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460D0D7-E9E8-AC9F-B96D-E82F517472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plante&#10;&#10;Le contenu généré par l’IA peut être incorrect.">
            <a:extLst>
              <a:ext uri="{FF2B5EF4-FFF2-40B4-BE49-F238E27FC236}">
                <a16:creationId xmlns:a16="http://schemas.microsoft.com/office/drawing/2014/main" id="{201A53A4-1092-1CD0-99D5-C03F0500126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7971" y="279000"/>
            <a:ext cx="8402231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7DF708A-485A-CFE4-2F6B-A66410C7EC8A}"/>
              </a:ext>
            </a:extLst>
          </p:cNvPr>
          <p:cNvSpPr txBox="1"/>
          <p:nvPr/>
        </p:nvSpPr>
        <p:spPr>
          <a:xfrm>
            <a:off x="8875776" y="3429000"/>
            <a:ext cx="29882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bâtiment principal du palais.</a:t>
            </a:r>
          </a:p>
        </p:txBody>
      </p:sp>
    </p:spTree>
    <p:extLst>
      <p:ext uri="{BB962C8B-B14F-4D97-AF65-F5344CB8AC3E}">
        <p14:creationId xmlns:p14="http://schemas.microsoft.com/office/powerpoint/2010/main" val="3432350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push dir="u"/>
      </p:transition>
    </mc:Choice>
    <mc:Fallback xmlns="">
      <p:transition spd="slow" advClick="0" advTm="12000">
        <p:push dir="u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FFC000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99FF0AB-3FE3-95A9-C40E-A1E32F2311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art, entrée de porte, Moulures&#10;&#10;Le contenu généré par l’IA peut être incorrect.">
            <a:extLst>
              <a:ext uri="{FF2B5EF4-FFF2-40B4-BE49-F238E27FC236}">
                <a16:creationId xmlns:a16="http://schemas.microsoft.com/office/drawing/2014/main" id="{50064368-6B8F-B6DC-60E4-B83C449E23B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3500" y="279000"/>
            <a:ext cx="4725000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3C1E50F-3341-C12E-EFCC-55AB86815C07}"/>
              </a:ext>
            </a:extLst>
          </p:cNvPr>
          <p:cNvSpPr txBox="1"/>
          <p:nvPr/>
        </p:nvSpPr>
        <p:spPr>
          <a:xfrm>
            <a:off x="4425696" y="6117335"/>
            <a:ext cx="3572256" cy="46166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400" b="1" dirty="0"/>
              <a:t>Peinture sur les portes.</a:t>
            </a:r>
          </a:p>
        </p:txBody>
      </p:sp>
    </p:spTree>
    <p:extLst>
      <p:ext uri="{BB962C8B-B14F-4D97-AF65-F5344CB8AC3E}">
        <p14:creationId xmlns:p14="http://schemas.microsoft.com/office/powerpoint/2010/main" val="4201163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push dir="u"/>
      </p:transition>
    </mc:Choice>
    <mc:Fallback xmlns="">
      <p:transition spd="slow" advClick="0" advTm="12000">
        <p:push dir="u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FFFF00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BB77F16-004D-0AF1-E305-B568148849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lieu de culte, bâtiment, ciel, plein air&#10;&#10;Le contenu généré par l’IA peut être incorrect.">
            <a:extLst>
              <a:ext uri="{FF2B5EF4-FFF2-40B4-BE49-F238E27FC236}">
                <a16:creationId xmlns:a16="http://schemas.microsoft.com/office/drawing/2014/main" id="{9255A64A-097B-7C80-4B05-8A788925B7B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89827" y="279000"/>
            <a:ext cx="8689657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9C27C31-5CB9-6675-D34D-A9F1E654236F}"/>
              </a:ext>
            </a:extLst>
          </p:cNvPr>
          <p:cNvSpPr txBox="1"/>
          <p:nvPr/>
        </p:nvSpPr>
        <p:spPr>
          <a:xfrm>
            <a:off x="487680" y="2673097"/>
            <a:ext cx="280416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Temple du Bouddha d'émeraude vu de face, dans l'enceinte du Palais royal , à Bangkok , Thaïlande .</a:t>
            </a:r>
          </a:p>
        </p:txBody>
      </p:sp>
    </p:spTree>
    <p:extLst>
      <p:ext uri="{BB962C8B-B14F-4D97-AF65-F5344CB8AC3E}">
        <p14:creationId xmlns:p14="http://schemas.microsoft.com/office/powerpoint/2010/main" val="2034067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push dir="u"/>
      </p:transition>
    </mc:Choice>
    <mc:Fallback xmlns="">
      <p:transition spd="slow" advClick="0" advTm="12000">
        <p:push dir="u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2">
                <a:lumMod val="60000"/>
                <a:lumOff val="40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2D6C929-7AA4-D284-EA28-761913DF55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lieu de culte, bâtiment, ciel, sanctuaire&#10;&#10;Le contenu généré par l’IA peut être incorrect.">
            <a:extLst>
              <a:ext uri="{FF2B5EF4-FFF2-40B4-BE49-F238E27FC236}">
                <a16:creationId xmlns:a16="http://schemas.microsoft.com/office/drawing/2014/main" id="{6873A540-42DB-0907-E9C0-A4A9215470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4111" y="539211"/>
            <a:ext cx="11203778" cy="55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FC0ADCA-EC1D-EF91-EFC0-39DC9B6F41BF}"/>
              </a:ext>
            </a:extLst>
          </p:cNvPr>
          <p:cNvSpPr txBox="1"/>
          <p:nvPr/>
        </p:nvSpPr>
        <p:spPr>
          <a:xfrm>
            <a:off x="2206752" y="6119211"/>
            <a:ext cx="77784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Monument de Bangkok : le Majestueux Palais Royal 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700536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push dir="u"/>
      </p:transition>
    </mc:Choice>
    <mc:Fallback xmlns="">
      <p:transition spd="slow" advClick="0" advTm="12000">
        <p:push dir="u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00B050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288E423-F7AF-0416-F192-58D6457273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sanctuaire, lieu de culte, temple&#10;&#10;Le contenu généré par l’IA peut être incorrect.">
            <a:extLst>
              <a:ext uri="{FF2B5EF4-FFF2-40B4-BE49-F238E27FC236}">
                <a16:creationId xmlns:a16="http://schemas.microsoft.com/office/drawing/2014/main" id="{16A6D552-6F07-BCEF-30E2-437017AB510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742" y="279000"/>
            <a:ext cx="9431575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D7F7E83-F142-3860-CCB9-54BC152D2383}"/>
              </a:ext>
            </a:extLst>
          </p:cNvPr>
          <p:cNvSpPr txBox="1"/>
          <p:nvPr/>
        </p:nvSpPr>
        <p:spPr>
          <a:xfrm>
            <a:off x="9772317" y="3340608"/>
            <a:ext cx="227337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Bouddha d’Emeraude dans le Palais de Bangkok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4072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push dir="u"/>
      </p:transition>
    </mc:Choice>
    <mc:Fallback xmlns="">
      <p:transition spd="slow" advClick="0" advTm="12000">
        <p:push dir="u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0070C0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0C70425-9E12-D825-7F4B-BA50907B73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oucher de soleil, horizon, ville&#10;&#10;Le contenu généré par l’IA peut être incorrect.">
            <a:extLst>
              <a:ext uri="{FF2B5EF4-FFF2-40B4-BE49-F238E27FC236}">
                <a16:creationId xmlns:a16="http://schemas.microsoft.com/office/drawing/2014/main" id="{157805A3-CF53-1C26-960D-7BE6310A3BB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2915" y="279000"/>
            <a:ext cx="9463884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98F8C13-06C4-AC3C-B595-FD088C653E97}"/>
              </a:ext>
            </a:extLst>
          </p:cNvPr>
          <p:cNvSpPr txBox="1"/>
          <p:nvPr/>
        </p:nvSpPr>
        <p:spPr>
          <a:xfrm>
            <a:off x="338361" y="2816352"/>
            <a:ext cx="187455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Vue sur le Palais Royal de Bangkok avec le centre moderne en arrière fond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5917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push dir="u"/>
      </p:transition>
    </mc:Choice>
    <mc:Fallback xmlns="">
      <p:transition spd="slow" advClick="0" advTm="12000">
        <p:push dir="u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002060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7F12C61-9A3A-7336-23BC-7886B6F97A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nuage&#10;&#10;Le contenu généré par l’IA peut être incorrect.">
            <a:extLst>
              <a:ext uri="{FF2B5EF4-FFF2-40B4-BE49-F238E27FC236}">
                <a16:creationId xmlns:a16="http://schemas.microsoft.com/office/drawing/2014/main" id="{9B87293D-5108-A5AE-F208-BF73B656BBB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067" y="279000"/>
            <a:ext cx="9445395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B19909E-555B-DE87-5179-7CF1D48730B0}"/>
              </a:ext>
            </a:extLst>
          </p:cNvPr>
          <p:cNvSpPr txBox="1"/>
          <p:nvPr/>
        </p:nvSpPr>
        <p:spPr>
          <a:xfrm>
            <a:off x="9705462" y="3399811"/>
            <a:ext cx="24865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Skyline du Palais de Bangkok 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3514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push dir="u"/>
      </p:transition>
    </mc:Choice>
    <mc:Fallback xmlns="">
      <p:transition spd="slow" advClick="0" advTm="12000">
        <p:push dir="u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6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0807659-9FE9-EE03-B473-E2B6A3B8FB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ciel, plein air, bâtiment&#10;&#10;Le contenu généré par l’IA peut être incorrect.">
            <a:extLst>
              <a:ext uri="{FF2B5EF4-FFF2-40B4-BE49-F238E27FC236}">
                <a16:creationId xmlns:a16="http://schemas.microsoft.com/office/drawing/2014/main" id="{1FE1E990-4E8A-CF21-2053-FBEF593028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7696" y="279000"/>
            <a:ext cx="9443232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42D98E2-7C32-CF79-8D71-D36D9D78FDDB}"/>
              </a:ext>
            </a:extLst>
          </p:cNvPr>
          <p:cNvSpPr txBox="1"/>
          <p:nvPr/>
        </p:nvSpPr>
        <p:spPr>
          <a:xfrm>
            <a:off x="531088" y="3596640"/>
            <a:ext cx="18166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Palais Royal- Visiter Bangkok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3155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push dir="u"/>
      </p:transition>
    </mc:Choice>
    <mc:Fallback xmlns="">
      <p:transition spd="slow" advClick="0" advTm="12000">
        <p:push dir="u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5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7DF5F70-24F0-84F6-24CE-D3E95733E3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nuit, plein air, rue&#10;&#10;Le contenu généré par l’IA peut être incorrect.">
            <a:extLst>
              <a:ext uri="{FF2B5EF4-FFF2-40B4-BE49-F238E27FC236}">
                <a16:creationId xmlns:a16="http://schemas.microsoft.com/office/drawing/2014/main" id="{A4E362BA-CAA9-E12F-08E6-F6009967D9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806" y="279000"/>
            <a:ext cx="9443232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B2476BB-7E9E-04FC-87F7-8FBF164F5A3E}"/>
              </a:ext>
            </a:extLst>
          </p:cNvPr>
          <p:cNvSpPr txBox="1"/>
          <p:nvPr/>
        </p:nvSpPr>
        <p:spPr>
          <a:xfrm>
            <a:off x="9887712" y="3697225"/>
            <a:ext cx="23042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quartier chinois de Bangkok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566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push dir="u"/>
      </p:transition>
    </mc:Choice>
    <mc:Fallback xmlns="">
      <p:transition spd="slow" advClick="0" advTm="12000">
        <p:push dir="u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0070C0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993ABCD-E9FE-711E-B781-AE5FDCB597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lac&#10;&#10;Le contenu généré par l’IA peut être incorrect.">
            <a:extLst>
              <a:ext uri="{FF2B5EF4-FFF2-40B4-BE49-F238E27FC236}">
                <a16:creationId xmlns:a16="http://schemas.microsoft.com/office/drawing/2014/main" id="{F8D0DE03-F14A-3F04-BC64-9E59F1606D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0158" y="207000"/>
            <a:ext cx="9659076" cy="6444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9DBF0F2-1FAE-A8D2-DAB2-FD7499140585}"/>
              </a:ext>
            </a:extLst>
          </p:cNvPr>
          <p:cNvSpPr txBox="1"/>
          <p:nvPr/>
        </p:nvSpPr>
        <p:spPr>
          <a:xfrm>
            <a:off x="146304" y="4218432"/>
            <a:ext cx="19994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fleuve Chao Phraya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2748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push dir="u"/>
      </p:transition>
    </mc:Choice>
    <mc:Fallback xmlns="">
      <p:transition spd="slow" advClick="0" advTm="12000">
        <p:push dir="u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3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975B052-9C10-9436-3012-82759199F3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ourriture locale, Aliments naturels, Nourriture complète, personne&#10;&#10;Le contenu généré par l’IA peut être incorrect.">
            <a:extLst>
              <a:ext uri="{FF2B5EF4-FFF2-40B4-BE49-F238E27FC236}">
                <a16:creationId xmlns:a16="http://schemas.microsoft.com/office/drawing/2014/main" id="{7E3F0D0E-A6AE-056E-3D22-22D23927CE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400" y="279000"/>
            <a:ext cx="9443232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F537C59-88CE-75B2-D7B3-5FF38FDD05DE}"/>
              </a:ext>
            </a:extLst>
          </p:cNvPr>
          <p:cNvSpPr txBox="1"/>
          <p:nvPr/>
        </p:nvSpPr>
        <p:spPr>
          <a:xfrm>
            <a:off x="9973056" y="3157728"/>
            <a:ext cx="23530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marché flottant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4652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push dir="u"/>
      </p:transition>
    </mc:Choice>
    <mc:Fallback xmlns="">
      <p:transition spd="slow" advClick="0" advTm="12000">
        <p:push dir="u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2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7FCC8F3-D00F-110A-5723-1874C28136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 descr="Une image contenant ciel, nuage, ville, Zone urbaine&#10;&#10;Le contenu généré par l’IA peut être incorrect.">
            <a:extLst>
              <a:ext uri="{FF2B5EF4-FFF2-40B4-BE49-F238E27FC236}">
                <a16:creationId xmlns:a16="http://schemas.microsoft.com/office/drawing/2014/main" id="{0B6FB763-D115-D8ED-E6DC-46AA64B61A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11120" y="279000"/>
            <a:ext cx="9443232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CE3FB774-6B73-6FF0-B361-06C2807AA107}"/>
              </a:ext>
            </a:extLst>
          </p:cNvPr>
          <p:cNvSpPr txBox="1"/>
          <p:nvPr/>
        </p:nvSpPr>
        <p:spPr>
          <a:xfrm>
            <a:off x="0" y="3538729"/>
            <a:ext cx="23111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Un bar sur le toit à Bangkok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5768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push dir="u"/>
      </p:transition>
    </mc:Choice>
    <mc:Fallback xmlns="">
      <p:transition spd="slow" advClick="0" advTm="12000">
        <p:push dir="u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41DEA5F-815C-3328-4727-B6DF3E4F74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bâtiment, plein air, repère, lieu de culte&#10;&#10;Le contenu généré par l’IA peut être incorrect.">
            <a:extLst>
              <a:ext uri="{FF2B5EF4-FFF2-40B4-BE49-F238E27FC236}">
                <a16:creationId xmlns:a16="http://schemas.microsoft.com/office/drawing/2014/main" id="{B3F8150B-2544-8107-7B95-BA071B33B1F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0928" y="279000"/>
            <a:ext cx="98913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B48928AC-568C-4D8F-26F5-81C5F50D2B4E}"/>
              </a:ext>
            </a:extLst>
          </p:cNvPr>
          <p:cNvSpPr txBox="1"/>
          <p:nvPr/>
        </p:nvSpPr>
        <p:spPr>
          <a:xfrm>
            <a:off x="10399776" y="3208282"/>
            <a:ext cx="1670304" cy="156966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400" b="1"/>
              <a:t>Le Grand Palais à Sanam Luang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087010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push dir="u"/>
      </p:transition>
    </mc:Choice>
    <mc:Fallback xmlns="">
      <p:transition spd="slow" advClick="0" advTm="12000">
        <p:push dir="u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F788FD7-EF0D-A6C0-F96B-AAFC97E7D3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nuage, lieu de culte, plein air&#10;&#10;Le contenu généré par l’IA peut être incorrect.">
            <a:extLst>
              <a:ext uri="{FF2B5EF4-FFF2-40B4-BE49-F238E27FC236}">
                <a16:creationId xmlns:a16="http://schemas.microsoft.com/office/drawing/2014/main" id="{E390972D-75A6-8F25-7BD0-7210FF5AC4B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4088" y="279000"/>
            <a:ext cx="11203824" cy="6300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92792FA-83C0-431F-41A2-C4183E3B83CE}"/>
              </a:ext>
            </a:extLst>
          </p:cNvPr>
          <p:cNvSpPr txBox="1"/>
          <p:nvPr/>
        </p:nvSpPr>
        <p:spPr>
          <a:xfrm>
            <a:off x="494088" y="279000"/>
            <a:ext cx="47304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chemeClr val="bg1"/>
                </a:solidFill>
              </a:rPr>
              <a:t>Temple Wat Phra Thart Pha Kaew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2296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push dir="u"/>
      </p:transition>
    </mc:Choice>
    <mc:Fallback xmlns="">
      <p:transition spd="slow" advClick="0" advTm="12000">
        <p:push dir="u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C7D7E8B-0A3D-16B3-D5C2-5AA65B144E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ciel, plein air, bâtiment&#10;&#10;Le contenu généré par l’IA peut être incorrect.">
            <a:extLst>
              <a:ext uri="{FF2B5EF4-FFF2-40B4-BE49-F238E27FC236}">
                <a16:creationId xmlns:a16="http://schemas.microsoft.com/office/drawing/2014/main" id="{98951158-9524-6B7E-3513-B65C62F1394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9737" y="279000"/>
            <a:ext cx="8892525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14994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push dir="u"/>
      </p:transition>
    </mc:Choice>
    <mc:Fallback xmlns="">
      <p:transition spd="slow" advClick="0" advTm="12000">
        <p:push dir="u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1BE4586-8EB7-1B53-9FA6-BFBCED1D3E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lune, bâtiment&#10;&#10;Le contenu généré par l’IA peut être incorrect.">
            <a:extLst>
              <a:ext uri="{FF2B5EF4-FFF2-40B4-BE49-F238E27FC236}">
                <a16:creationId xmlns:a16="http://schemas.microsoft.com/office/drawing/2014/main" id="{D57D1574-9EE4-24F0-82BB-D74985D4DDB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7104" y="279000"/>
            <a:ext cx="9435487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E20517E-B08D-2FFD-A8AD-A8F11DAC4E1D}"/>
              </a:ext>
            </a:extLst>
          </p:cNvPr>
          <p:cNvSpPr txBox="1"/>
          <p:nvPr/>
        </p:nvSpPr>
        <p:spPr>
          <a:xfrm>
            <a:off x="541982" y="279000"/>
            <a:ext cx="4742688" cy="46166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Temple Wat Phra Thart Pha Kaew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121FA394-5F20-C280-F473-6712042CD3D7}"/>
              </a:ext>
            </a:extLst>
          </p:cNvPr>
          <p:cNvSpPr txBox="1"/>
          <p:nvPr/>
        </p:nvSpPr>
        <p:spPr>
          <a:xfrm>
            <a:off x="10119360" y="864001"/>
            <a:ext cx="207264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La visite du Palais Royal à Bangkok fait partie de nos coups de coeur en Thaïlande. C’est le lieu de culte le plus respecté à Bangkok, et aussi le plus majestueux 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470247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push dir="u"/>
      </p:transition>
    </mc:Choice>
    <mc:Fallback xmlns="">
      <p:transition spd="slow" advClick="0" advTm="12000">
        <p:push dir="u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4575D81-A937-F25C-5691-8AC7848DA4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rituel, temple, intérieur, personne&#10;&#10;Le contenu généré par l’IA peut être incorrect.">
            <a:extLst>
              <a:ext uri="{FF2B5EF4-FFF2-40B4-BE49-F238E27FC236}">
                <a16:creationId xmlns:a16="http://schemas.microsoft.com/office/drawing/2014/main" id="{BDA48EB0-82E0-9F85-AD1F-DF3C46C798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ln w="38100" cap="sq">
            <a:solidFill>
              <a:schemeClr val="bg1">
                <a:lumMod val="9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42387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push dir="u"/>
      </p:transition>
    </mc:Choice>
    <mc:Fallback xmlns="">
      <p:transition spd="slow" advClick="0" advTm="12000">
        <p:push dir="u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6680D5F-2ABF-140A-064C-4386FC89A5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habits, homme, personne, bâtiment&#10;&#10;Le contenu généré par l’IA peut être incorrect.">
            <a:extLst>
              <a:ext uri="{FF2B5EF4-FFF2-40B4-BE49-F238E27FC236}">
                <a16:creationId xmlns:a16="http://schemas.microsoft.com/office/drawing/2014/main" id="{6BB986EB-220B-A19E-8F78-F788F4DC4D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8099" y="279000"/>
            <a:ext cx="7815801" cy="6300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50763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push dir="u"/>
      </p:transition>
    </mc:Choice>
    <mc:Fallback xmlns="">
      <p:transition spd="slow" advClick="0" advTm="12000">
        <p:push dir="u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21DA232-953E-F811-67D9-A8190401C8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habits, intérieur, mariage&#10;&#10;Le contenu généré par l’IA peut être incorrect.">
            <a:extLst>
              <a:ext uri="{FF2B5EF4-FFF2-40B4-BE49-F238E27FC236}">
                <a16:creationId xmlns:a16="http://schemas.microsoft.com/office/drawing/2014/main" id="{222806BC-BAA6-EBA4-1F31-D36AB84378C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7264" y="279000"/>
            <a:ext cx="7000000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CF57046-FCD4-975D-D1E5-38EE16A9671C}"/>
              </a:ext>
            </a:extLst>
          </p:cNvPr>
          <p:cNvSpPr txBox="1"/>
          <p:nvPr/>
        </p:nvSpPr>
        <p:spPr>
          <a:xfrm>
            <a:off x="768096" y="3255264"/>
            <a:ext cx="36697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roi a profité de son passage dans le pays pour régler des affaires politiques, </a:t>
            </a:r>
          </a:p>
        </p:txBody>
      </p:sp>
    </p:spTree>
    <p:extLst>
      <p:ext uri="{BB962C8B-B14F-4D97-AF65-F5344CB8AC3E}">
        <p14:creationId xmlns:p14="http://schemas.microsoft.com/office/powerpoint/2010/main" val="1193134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push dir="u"/>
      </p:transition>
    </mc:Choice>
    <mc:Fallback xmlns="">
      <p:transition spd="slow" advClick="0" advTm="12000">
        <p:push dir="u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D29093E-4559-AB8D-9D35-F2AF7BC2F8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Une image contenant lieu de culte, ciel, nuage, plein air&#10;&#10;Le contenu généré par l’IA peut être incorrect.">
            <a:extLst>
              <a:ext uri="{FF2B5EF4-FFF2-40B4-BE49-F238E27FC236}">
                <a16:creationId xmlns:a16="http://schemas.microsoft.com/office/drawing/2014/main" id="{7808BED9-8917-BCAA-0D36-B5137C7C558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8735" y="279000"/>
            <a:ext cx="945453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66072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push dir="u"/>
      </p:transition>
    </mc:Choice>
    <mc:Fallback xmlns="">
      <p:transition spd="slow" advClick="0" advTm="12000">
        <p:push dir="u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D225581-83F6-AF0E-FBE2-3193A0C3E7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habits, bébé, fleur&#10;&#10;Le contenu généré par l’IA peut être incorrect.">
            <a:extLst>
              <a:ext uri="{FF2B5EF4-FFF2-40B4-BE49-F238E27FC236}">
                <a16:creationId xmlns:a16="http://schemas.microsoft.com/office/drawing/2014/main" id="{DFFB3216-9F58-4115-8C4F-CB770E55C1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27063"/>
            <a:ext cx="3714750" cy="3019425"/>
          </a:xfrm>
          <a:prstGeom prst="rect">
            <a:avLst/>
          </a:prstGeom>
        </p:spPr>
      </p:pic>
      <p:pic>
        <p:nvPicPr>
          <p:cNvPr id="5" name="Image 4" descr="Une image contenant Visage humain, habits, personne, fleur&#10;&#10;Le contenu généré par l’IA peut être incorrect.">
            <a:extLst>
              <a:ext uri="{FF2B5EF4-FFF2-40B4-BE49-F238E27FC236}">
                <a16:creationId xmlns:a16="http://schemas.microsoft.com/office/drawing/2014/main" id="{E3FAF279-5F37-B7DC-A78E-8F338436A8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7250" y="3930967"/>
            <a:ext cx="3714750" cy="3019425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4C8EC0D0-2396-CDD1-F774-FC892CB7C486}"/>
              </a:ext>
            </a:extLst>
          </p:cNvPr>
          <p:cNvSpPr txBox="1"/>
          <p:nvPr/>
        </p:nvSpPr>
        <p:spPr>
          <a:xfrm>
            <a:off x="3905631" y="316992"/>
            <a:ext cx="642899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C000"/>
                </a:solidFill>
              </a:rPr>
              <a:t>Lorient Vous A Présenté Le Palais Royal Et Ses Environs à Bangkok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C4043E8D-2C4B-629C-D602-8C763507DDE5}"/>
              </a:ext>
            </a:extLst>
          </p:cNvPr>
          <p:cNvSpPr txBox="1"/>
          <p:nvPr/>
        </p:nvSpPr>
        <p:spPr>
          <a:xfrm>
            <a:off x="4242816" y="1636775"/>
            <a:ext cx="534009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C000"/>
                </a:solidFill>
              </a:rPr>
              <a:t>Les Images Et Le Son Du Net</a:t>
            </a:r>
          </a:p>
          <a:p>
            <a:endParaRPr lang="fr-FR" sz="2800" b="1" dirty="0">
              <a:solidFill>
                <a:srgbClr val="FFC000"/>
              </a:solidFill>
            </a:endParaRPr>
          </a:p>
          <a:p>
            <a:r>
              <a:rPr lang="fr-FR" sz="2800" b="1" dirty="0">
                <a:solidFill>
                  <a:srgbClr val="FFC000"/>
                </a:solidFill>
              </a:rPr>
              <a:t>        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2656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push dir="u"/>
      </p:transition>
    </mc:Choice>
    <mc:Fallback xmlns="">
      <p:transition spd="slow" advClick="0" advTm="12000">
        <p:push dir="u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</TotalTime>
  <Words>293</Words>
  <Application>Microsoft Office PowerPoint</Application>
  <PresentationFormat>Grand écran</PresentationFormat>
  <Paragraphs>33</Paragraphs>
  <Slides>30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6</cp:revision>
  <dcterms:created xsi:type="dcterms:W3CDTF">2025-12-12T13:49:45Z</dcterms:created>
  <dcterms:modified xsi:type="dcterms:W3CDTF">2025-12-16T05:47:06Z</dcterms:modified>
</cp:coreProperties>
</file>