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4" r:id="rId9"/>
    <p:sldId id="265" r:id="rId10"/>
    <p:sldId id="266" r:id="rId11"/>
    <p:sldId id="267" r:id="rId12"/>
    <p:sldId id="268" r:id="rId13"/>
    <p:sldId id="269" r:id="rId14"/>
    <p:sldId id="270" r:id="rId15"/>
    <p:sldId id="271"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9223" autoAdjust="0"/>
    <p:restoredTop sz="94660"/>
  </p:normalViewPr>
  <p:slideViewPr>
    <p:cSldViewPr snapToGrid="0">
      <p:cViewPr varScale="1">
        <p:scale>
          <a:sx n="62" d="100"/>
          <a:sy n="62" d="100"/>
        </p:scale>
        <p:origin x="77" y="2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E14160-CAFC-19F8-ED20-D351D05A9D5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C011DD8-20A6-49A7-9D2A-B1F2CBED729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BC3DC16-B4DC-5CC1-085A-3614DDEABFAB}"/>
              </a:ext>
            </a:extLst>
          </p:cNvPr>
          <p:cNvSpPr>
            <a:spLocks noGrp="1"/>
          </p:cNvSpPr>
          <p:nvPr>
            <p:ph type="dt" sz="half" idx="10"/>
          </p:nvPr>
        </p:nvSpPr>
        <p:spPr/>
        <p:txBody>
          <a:bodyPr/>
          <a:lstStyle/>
          <a:p>
            <a:fld id="{E0A34267-0850-4345-A36D-DE03F74CB36B}" type="datetimeFigureOut">
              <a:rPr lang="fr-FR" smtClean="0"/>
              <a:t>14/12/2025</a:t>
            </a:fld>
            <a:endParaRPr lang="fr-FR"/>
          </a:p>
        </p:txBody>
      </p:sp>
      <p:sp>
        <p:nvSpPr>
          <p:cNvPr id="5" name="Espace réservé du pied de page 4">
            <a:extLst>
              <a:ext uri="{FF2B5EF4-FFF2-40B4-BE49-F238E27FC236}">
                <a16:creationId xmlns:a16="http://schemas.microsoft.com/office/drawing/2014/main" id="{08C4A152-BD99-2842-2136-FB1C059C714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B8AABC8-BE52-2736-1E46-8C39E81500FD}"/>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1659214601"/>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FC4796-199F-6D1B-1674-D08B52876CE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E48CFB7-1CC6-9DFF-66D0-E624EE7F829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C8B9B1E-3C22-4ACE-B6F4-EDAE06537065}"/>
              </a:ext>
            </a:extLst>
          </p:cNvPr>
          <p:cNvSpPr>
            <a:spLocks noGrp="1"/>
          </p:cNvSpPr>
          <p:nvPr>
            <p:ph type="dt" sz="half" idx="10"/>
          </p:nvPr>
        </p:nvSpPr>
        <p:spPr/>
        <p:txBody>
          <a:bodyPr/>
          <a:lstStyle/>
          <a:p>
            <a:fld id="{E0A34267-0850-4345-A36D-DE03F74CB36B}" type="datetimeFigureOut">
              <a:rPr lang="fr-FR" smtClean="0"/>
              <a:t>14/12/2025</a:t>
            </a:fld>
            <a:endParaRPr lang="fr-FR"/>
          </a:p>
        </p:txBody>
      </p:sp>
      <p:sp>
        <p:nvSpPr>
          <p:cNvPr id="5" name="Espace réservé du pied de page 4">
            <a:extLst>
              <a:ext uri="{FF2B5EF4-FFF2-40B4-BE49-F238E27FC236}">
                <a16:creationId xmlns:a16="http://schemas.microsoft.com/office/drawing/2014/main" id="{6FFF9691-F84E-402F-F90B-0ACFBFF0662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CD4DF1D-9A03-26D9-3EDD-E883B7535676}"/>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1141134273"/>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7508E3E-EDFC-E804-1DD8-F4DDF8803BC2}"/>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669CDD5-72F5-924D-F564-DAFBE7F7888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6FADF8E4-2979-15F8-F634-BF71481C2579}"/>
              </a:ext>
            </a:extLst>
          </p:cNvPr>
          <p:cNvSpPr>
            <a:spLocks noGrp="1"/>
          </p:cNvSpPr>
          <p:nvPr>
            <p:ph type="dt" sz="half" idx="10"/>
          </p:nvPr>
        </p:nvSpPr>
        <p:spPr/>
        <p:txBody>
          <a:bodyPr/>
          <a:lstStyle/>
          <a:p>
            <a:fld id="{E0A34267-0850-4345-A36D-DE03F74CB36B}" type="datetimeFigureOut">
              <a:rPr lang="fr-FR" smtClean="0"/>
              <a:t>14/12/2025</a:t>
            </a:fld>
            <a:endParaRPr lang="fr-FR"/>
          </a:p>
        </p:txBody>
      </p:sp>
      <p:sp>
        <p:nvSpPr>
          <p:cNvPr id="5" name="Espace réservé du pied de page 4">
            <a:extLst>
              <a:ext uri="{FF2B5EF4-FFF2-40B4-BE49-F238E27FC236}">
                <a16:creationId xmlns:a16="http://schemas.microsoft.com/office/drawing/2014/main" id="{D964761F-08D2-4432-A6F8-5523758302B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FBE31FB-74B9-BFC7-1841-136C757112F7}"/>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4160136165"/>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EB4C78-260D-4C2F-58C9-33B03E206D6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6074B0C-E885-A1CC-F553-B525209B883F}"/>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C245B8EC-1DFA-DC87-E67D-6ACE6D0361A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08243C2-2D00-5B68-083F-7C61EC13BE12}"/>
              </a:ext>
            </a:extLst>
          </p:cNvPr>
          <p:cNvSpPr>
            <a:spLocks noGrp="1"/>
          </p:cNvSpPr>
          <p:nvPr>
            <p:ph type="dt" sz="half" idx="10"/>
          </p:nvPr>
        </p:nvSpPr>
        <p:spPr/>
        <p:txBody>
          <a:bodyPr/>
          <a:lstStyle/>
          <a:p>
            <a:fld id="{E0A34267-0850-4345-A36D-DE03F74CB36B}" type="datetimeFigureOut">
              <a:rPr lang="fr-FR" smtClean="0"/>
              <a:t>14/12/2025</a:t>
            </a:fld>
            <a:endParaRPr lang="fr-FR"/>
          </a:p>
        </p:txBody>
      </p:sp>
      <p:sp>
        <p:nvSpPr>
          <p:cNvPr id="6" name="Espace réservé du pied de page 5">
            <a:extLst>
              <a:ext uri="{FF2B5EF4-FFF2-40B4-BE49-F238E27FC236}">
                <a16:creationId xmlns:a16="http://schemas.microsoft.com/office/drawing/2014/main" id="{5EA2F89B-E255-D280-467A-45033DC9C02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538ADF1-6C0C-DAD7-2DDE-ABF5EDF0D23B}"/>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500930517"/>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DF8B94-4D96-D911-CDFB-8E0C894417F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1DD3938-AB50-43D0-FCE9-E8EB2CA595B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A56FD29-EEF3-2B1B-1DCA-BEF3B5B66EC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40B1F8C-E7B0-F702-C64E-5CE315F9F30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CDEF5A8-49AB-F503-63B2-7E2D69BF804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82A7B62-9A3B-39BB-0780-68DADCAEF45E}"/>
              </a:ext>
            </a:extLst>
          </p:cNvPr>
          <p:cNvSpPr>
            <a:spLocks noGrp="1"/>
          </p:cNvSpPr>
          <p:nvPr>
            <p:ph type="dt" sz="half" idx="10"/>
          </p:nvPr>
        </p:nvSpPr>
        <p:spPr/>
        <p:txBody>
          <a:bodyPr/>
          <a:lstStyle/>
          <a:p>
            <a:fld id="{E0A34267-0850-4345-A36D-DE03F74CB36B}" type="datetimeFigureOut">
              <a:rPr lang="fr-FR" smtClean="0"/>
              <a:t>14/12/2025</a:t>
            </a:fld>
            <a:endParaRPr lang="fr-FR"/>
          </a:p>
        </p:txBody>
      </p:sp>
      <p:sp>
        <p:nvSpPr>
          <p:cNvPr id="8" name="Espace réservé du pied de page 7">
            <a:extLst>
              <a:ext uri="{FF2B5EF4-FFF2-40B4-BE49-F238E27FC236}">
                <a16:creationId xmlns:a16="http://schemas.microsoft.com/office/drawing/2014/main" id="{F8AC4179-3EDA-9878-5010-70A071E10CC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ABFC0FB-570E-4E43-2A28-723452D153BC}"/>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2148590741"/>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918D90-2FD8-5B99-CFAA-DB82B898F6C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5573F36-AEB2-C58F-8475-E400A6A2A2AA}"/>
              </a:ext>
            </a:extLst>
          </p:cNvPr>
          <p:cNvSpPr>
            <a:spLocks noGrp="1"/>
          </p:cNvSpPr>
          <p:nvPr>
            <p:ph type="dt" sz="half" idx="10"/>
          </p:nvPr>
        </p:nvSpPr>
        <p:spPr/>
        <p:txBody>
          <a:bodyPr/>
          <a:lstStyle/>
          <a:p>
            <a:fld id="{E0A34267-0850-4345-A36D-DE03F74CB36B}" type="datetimeFigureOut">
              <a:rPr lang="fr-FR" smtClean="0"/>
              <a:t>14/12/2025</a:t>
            </a:fld>
            <a:endParaRPr lang="fr-FR"/>
          </a:p>
        </p:txBody>
      </p:sp>
      <p:sp>
        <p:nvSpPr>
          <p:cNvPr id="4" name="Espace réservé du pied de page 3">
            <a:extLst>
              <a:ext uri="{FF2B5EF4-FFF2-40B4-BE49-F238E27FC236}">
                <a16:creationId xmlns:a16="http://schemas.microsoft.com/office/drawing/2014/main" id="{44228E34-F962-F5DB-589D-A1DCAB836AE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716273D0-CCBF-24ED-A1D7-3E9C0C2E2C45}"/>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841794574"/>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DD2D57B-B0C2-B8AD-3F91-16FE2BD09AD2}"/>
              </a:ext>
            </a:extLst>
          </p:cNvPr>
          <p:cNvSpPr>
            <a:spLocks noGrp="1"/>
          </p:cNvSpPr>
          <p:nvPr>
            <p:ph type="dt" sz="half" idx="10"/>
          </p:nvPr>
        </p:nvSpPr>
        <p:spPr/>
        <p:txBody>
          <a:bodyPr/>
          <a:lstStyle/>
          <a:p>
            <a:fld id="{E0A34267-0850-4345-A36D-DE03F74CB36B}" type="datetimeFigureOut">
              <a:rPr lang="fr-FR" smtClean="0"/>
              <a:t>14/12/2025</a:t>
            </a:fld>
            <a:endParaRPr lang="fr-FR"/>
          </a:p>
        </p:txBody>
      </p:sp>
      <p:sp>
        <p:nvSpPr>
          <p:cNvPr id="3" name="Espace réservé du pied de page 2">
            <a:extLst>
              <a:ext uri="{FF2B5EF4-FFF2-40B4-BE49-F238E27FC236}">
                <a16:creationId xmlns:a16="http://schemas.microsoft.com/office/drawing/2014/main" id="{8AA2270E-D018-C27C-EC1D-A2495E385F5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64707E4-F119-ADFD-3DEC-6AF4C0609FD6}"/>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2612172389"/>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7CC3454-F008-C39C-2AB2-7952832D41D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615A1579-8699-934B-1F4B-B5E43AE97E1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BF96D33-06AF-9767-89CC-CF0B00F2C4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0F3ECF5-186A-9AD9-0091-26D15E45D31E}"/>
              </a:ext>
            </a:extLst>
          </p:cNvPr>
          <p:cNvSpPr>
            <a:spLocks noGrp="1"/>
          </p:cNvSpPr>
          <p:nvPr>
            <p:ph type="dt" sz="half" idx="10"/>
          </p:nvPr>
        </p:nvSpPr>
        <p:spPr/>
        <p:txBody>
          <a:bodyPr/>
          <a:lstStyle/>
          <a:p>
            <a:fld id="{E0A34267-0850-4345-A36D-DE03F74CB36B}" type="datetimeFigureOut">
              <a:rPr lang="fr-FR" smtClean="0"/>
              <a:t>14/12/2025</a:t>
            </a:fld>
            <a:endParaRPr lang="fr-FR"/>
          </a:p>
        </p:txBody>
      </p:sp>
      <p:sp>
        <p:nvSpPr>
          <p:cNvPr id="6" name="Espace réservé du pied de page 5">
            <a:extLst>
              <a:ext uri="{FF2B5EF4-FFF2-40B4-BE49-F238E27FC236}">
                <a16:creationId xmlns:a16="http://schemas.microsoft.com/office/drawing/2014/main" id="{E0032F8F-40EB-DDE7-DCF3-9507FBA18F7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4E5685D-0385-F436-8FA5-7463368ABA02}"/>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1155226786"/>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5B222B3-63D0-2E9E-B8D3-0F01BC3393A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2C8FD2A-C5C8-F5A6-2F35-F7DCA8435CE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BB63DD69-7C5F-FDCF-0237-9C17BA0D07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F9E3B9E-999D-2961-B379-E415A70C00DC}"/>
              </a:ext>
            </a:extLst>
          </p:cNvPr>
          <p:cNvSpPr>
            <a:spLocks noGrp="1"/>
          </p:cNvSpPr>
          <p:nvPr>
            <p:ph type="dt" sz="half" idx="10"/>
          </p:nvPr>
        </p:nvSpPr>
        <p:spPr/>
        <p:txBody>
          <a:bodyPr/>
          <a:lstStyle/>
          <a:p>
            <a:fld id="{E0A34267-0850-4345-A36D-DE03F74CB36B}" type="datetimeFigureOut">
              <a:rPr lang="fr-FR" smtClean="0"/>
              <a:t>14/12/2025</a:t>
            </a:fld>
            <a:endParaRPr lang="fr-FR"/>
          </a:p>
        </p:txBody>
      </p:sp>
      <p:sp>
        <p:nvSpPr>
          <p:cNvPr id="6" name="Espace réservé du pied de page 5">
            <a:extLst>
              <a:ext uri="{FF2B5EF4-FFF2-40B4-BE49-F238E27FC236}">
                <a16:creationId xmlns:a16="http://schemas.microsoft.com/office/drawing/2014/main" id="{51B9D2D6-BA35-7E27-73D6-EF944A043CF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7817904-2CD0-ADF3-9ACC-1C702178BAA0}"/>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60132196"/>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03B5355-F8FA-2B46-49D3-BAE7FDE0B87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330652A-31D6-2DFD-E919-DE7150BFC9B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0EA1AA4-00C6-4916-E929-1E6C7362DC00}"/>
              </a:ext>
            </a:extLst>
          </p:cNvPr>
          <p:cNvSpPr>
            <a:spLocks noGrp="1"/>
          </p:cNvSpPr>
          <p:nvPr>
            <p:ph type="dt" sz="half" idx="10"/>
          </p:nvPr>
        </p:nvSpPr>
        <p:spPr/>
        <p:txBody>
          <a:bodyPr/>
          <a:lstStyle/>
          <a:p>
            <a:fld id="{E0A34267-0850-4345-A36D-DE03F74CB36B}" type="datetimeFigureOut">
              <a:rPr lang="fr-FR" smtClean="0"/>
              <a:t>14/12/2025</a:t>
            </a:fld>
            <a:endParaRPr lang="fr-FR"/>
          </a:p>
        </p:txBody>
      </p:sp>
      <p:sp>
        <p:nvSpPr>
          <p:cNvPr id="5" name="Espace réservé du pied de page 4">
            <a:extLst>
              <a:ext uri="{FF2B5EF4-FFF2-40B4-BE49-F238E27FC236}">
                <a16:creationId xmlns:a16="http://schemas.microsoft.com/office/drawing/2014/main" id="{475A2CEB-01B4-0D35-3B3B-C966386C47A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E5B5ED2-EABD-4382-1AC9-60DBE90BE484}"/>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704459416"/>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BC1D75A-864C-F01C-40AD-CCF494C8D91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6057B65-03C9-2DE4-C674-F81CD1520BE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CC88B65-240D-11AD-BE9A-E44D08683DE0}"/>
              </a:ext>
            </a:extLst>
          </p:cNvPr>
          <p:cNvSpPr>
            <a:spLocks noGrp="1"/>
          </p:cNvSpPr>
          <p:nvPr>
            <p:ph type="dt" sz="half" idx="10"/>
          </p:nvPr>
        </p:nvSpPr>
        <p:spPr/>
        <p:txBody>
          <a:bodyPr/>
          <a:lstStyle/>
          <a:p>
            <a:fld id="{E0A34267-0850-4345-A36D-DE03F74CB36B}" type="datetimeFigureOut">
              <a:rPr lang="fr-FR" smtClean="0"/>
              <a:t>14/12/2025</a:t>
            </a:fld>
            <a:endParaRPr lang="fr-FR"/>
          </a:p>
        </p:txBody>
      </p:sp>
      <p:sp>
        <p:nvSpPr>
          <p:cNvPr id="5" name="Espace réservé du pied de page 4">
            <a:extLst>
              <a:ext uri="{FF2B5EF4-FFF2-40B4-BE49-F238E27FC236}">
                <a16:creationId xmlns:a16="http://schemas.microsoft.com/office/drawing/2014/main" id="{F850A4C3-56CD-0417-4B89-302D7AFCA25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7B47F7B-30CA-6D75-302B-997FB22C7FCD}"/>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1266698888"/>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2687C3D-5833-EFC3-A769-BA711FD965B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18ACF33-EDA8-459D-EE5C-02E6128B4E1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E0AF4EA-9943-C057-0B1B-816AFD7F894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0A34267-0850-4345-A36D-DE03F74CB36B}" type="datetimeFigureOut">
              <a:rPr lang="fr-FR" smtClean="0"/>
              <a:t>14/12/2025</a:t>
            </a:fld>
            <a:endParaRPr lang="fr-FR"/>
          </a:p>
        </p:txBody>
      </p:sp>
      <p:sp>
        <p:nvSpPr>
          <p:cNvPr id="5" name="Espace réservé du pied de page 4">
            <a:extLst>
              <a:ext uri="{FF2B5EF4-FFF2-40B4-BE49-F238E27FC236}">
                <a16:creationId xmlns:a16="http://schemas.microsoft.com/office/drawing/2014/main" id="{37BA2AB4-0087-D012-0E64-FAD762DD664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CC454CF-5DE1-927F-48EC-B153A4F6609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573C8A1-19F7-4132-A017-4536745E1535}" type="slidenum">
              <a:rPr lang="fr-FR" smtClean="0"/>
              <a:t>‹N°›</a:t>
            </a:fld>
            <a:endParaRPr lang="fr-FR"/>
          </a:p>
        </p:txBody>
      </p:sp>
    </p:spTree>
    <p:extLst>
      <p:ext uri="{BB962C8B-B14F-4D97-AF65-F5344CB8AC3E}">
        <p14:creationId xmlns:p14="http://schemas.microsoft.com/office/powerpoint/2010/main" val="21081115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jpeg"/><Relationship Id="rId1" Type="http://schemas.openxmlformats.org/officeDocument/2006/relationships/slideLayout" Target="../slideLayouts/slideLayout1.xml"/><Relationship Id="rId4" Type="http://schemas.openxmlformats.org/officeDocument/2006/relationships/image" Target="../media/image36.gif"/></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100000">
              <a:srgbClr val="7030A0"/>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3" name="Image 2" descr="Une image contenant nuage, plein air, ville, ciel&#10;&#10;Le contenu généré par l’IA peut être incorrect.">
            <a:extLst>
              <a:ext uri="{FF2B5EF4-FFF2-40B4-BE49-F238E27FC236}">
                <a16:creationId xmlns:a16="http://schemas.microsoft.com/office/drawing/2014/main" id="{8BDF98C8-A409-C5DC-8759-830B6F35AD8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5143" y="459000"/>
            <a:ext cx="10564178"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86B2ED2-79F7-1F14-3601-749BDFDF9B79}"/>
              </a:ext>
            </a:extLst>
          </p:cNvPr>
          <p:cNvSpPr txBox="1"/>
          <p:nvPr/>
        </p:nvSpPr>
        <p:spPr>
          <a:xfrm>
            <a:off x="4913376" y="573024"/>
            <a:ext cx="1901952" cy="461665"/>
          </a:xfrm>
          <a:prstGeom prst="rect">
            <a:avLst/>
          </a:prstGeom>
          <a:solidFill>
            <a:schemeClr val="tx2">
              <a:lumMod val="50000"/>
              <a:lumOff val="50000"/>
            </a:schemeClr>
          </a:solidFill>
        </p:spPr>
        <p:txBody>
          <a:bodyPr wrap="square" rtlCol="0">
            <a:spAutoFit/>
          </a:bodyPr>
          <a:lstStyle/>
          <a:p>
            <a:r>
              <a:rPr lang="fr-FR" sz="2400" b="1">
                <a:solidFill>
                  <a:schemeClr val="bg1"/>
                </a:solidFill>
              </a:rPr>
              <a:t> BinhThanh</a:t>
            </a:r>
            <a:endParaRPr lang="fr-FR" sz="2400" b="1" dirty="0">
              <a:solidFill>
                <a:schemeClr val="bg1"/>
              </a:solidFill>
            </a:endParaRPr>
          </a:p>
        </p:txBody>
      </p:sp>
    </p:spTree>
    <p:extLst>
      <p:ext uri="{BB962C8B-B14F-4D97-AF65-F5344CB8AC3E}">
        <p14:creationId xmlns:p14="http://schemas.microsoft.com/office/powerpoint/2010/main" val="2643429382"/>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sndAc>
          <p:stSnd loop="1">
            <p:snd r:embed="rId2" name="CHIỀU SÂN GA - TIỂU THIÊN TIÊN BOLERO QUỲNH NHƯ 15 TUỔI GÂY CHẤN ĐỘNG DƯ LUẬN YÊU ÂM NHẠC.wav"/>
          </p:stSnd>
        </p:sndAc>
      </p:transition>
    </mc:Choice>
    <mc:Fallback xmlns="">
      <p:transition spd="slow" advClick="0" advTm="13000">
        <p:fade/>
        <p:sndAc>
          <p:stSnd loop="1">
            <p:snd r:embed="rId4" name="CHIỀU SÂN GA - TIỂU THIÊN TIÊN BOLERO QUỲNH NHƯ 15 TUỔI GÂY CHẤN ĐỘNG DƯ LUẬN YÊU ÂM NHẠC.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100000">
              <a:schemeClr val="accent6"/>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9C5344B5-86C1-CA63-170A-145675DD29EF}"/>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78416C82-74FF-0AC5-0632-518AD52EA0E5}"/>
              </a:ext>
            </a:extLst>
          </p:cNvPr>
          <p:cNvSpPr txBox="1"/>
          <p:nvPr/>
        </p:nvSpPr>
        <p:spPr>
          <a:xfrm>
            <a:off x="463296" y="612844"/>
            <a:ext cx="11631168" cy="5632311"/>
          </a:xfrm>
          <a:prstGeom prst="rect">
            <a:avLst/>
          </a:prstGeom>
          <a:noFill/>
        </p:spPr>
        <p:txBody>
          <a:bodyPr wrap="square" rtlCol="0">
            <a:spAutoFit/>
          </a:bodyPr>
          <a:lstStyle/>
          <a:p>
            <a:r>
              <a:rPr lang="fr-FR" sz="4000" b="1">
                <a:solidFill>
                  <a:schemeClr val="bg1"/>
                </a:solidFill>
              </a:rPr>
              <a:t>Sa superficie est de 21 km2 et, en avril 2009, sa population était de 451 526 habitants. En 2017, le district a une population de 490 618 habitants[1].</a:t>
            </a:r>
          </a:p>
          <a:p>
            <a:endParaRPr lang="fr-FR" sz="4000" b="1">
              <a:solidFill>
                <a:schemeClr val="bg1"/>
              </a:solidFill>
            </a:endParaRPr>
          </a:p>
          <a:p>
            <a:r>
              <a:rPr lang="fr-FR" sz="4000" b="1">
                <a:solidFill>
                  <a:schemeClr val="bg1"/>
                </a:solidFill>
              </a:rPr>
              <a:t>Cet arrondissement compte vingt quartiers. Le nom de Bình Thạnh vient de deux quartiers de l'arrondissement de Gò Vâp, Binh Hoa et Thanh My Tay, qui, en 1976, ont quitté l'arrondissement Gò Vâp créant celui de Bình Thạnh.</a:t>
            </a:r>
            <a:endParaRPr lang="fr-FR" sz="4000" b="1" dirty="0">
              <a:solidFill>
                <a:schemeClr val="bg1"/>
              </a:solidFill>
            </a:endParaRPr>
          </a:p>
        </p:txBody>
      </p:sp>
    </p:spTree>
    <p:extLst>
      <p:ext uri="{BB962C8B-B14F-4D97-AF65-F5344CB8AC3E}">
        <p14:creationId xmlns:p14="http://schemas.microsoft.com/office/powerpoint/2010/main" val="2942981117"/>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100000">
              <a:schemeClr val="accent5"/>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8435B2A1-CE15-A1E6-1B14-828AC16162A2}"/>
            </a:ext>
          </a:extLst>
        </p:cNvPr>
        <p:cNvGrpSpPr/>
        <p:nvPr/>
      </p:nvGrpSpPr>
      <p:grpSpPr>
        <a:xfrm>
          <a:off x="0" y="0"/>
          <a:ext cx="0" cy="0"/>
          <a:chOff x="0" y="0"/>
          <a:chExt cx="0" cy="0"/>
        </a:xfrm>
      </p:grpSpPr>
      <p:pic>
        <p:nvPicPr>
          <p:cNvPr id="3" name="Image 2" descr="Une image contenant plein air, ciel, Véhicule terrestre, véhicule&#10;&#10;Le contenu généré par l’IA peut être incorrect.">
            <a:extLst>
              <a:ext uri="{FF2B5EF4-FFF2-40B4-BE49-F238E27FC236}">
                <a16:creationId xmlns:a16="http://schemas.microsoft.com/office/drawing/2014/main" id="{46333C63-6731-85DF-F329-8EE66AE5C6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3840"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4C8AC35-8A89-1332-B0A2-B1287338BD18}"/>
              </a:ext>
            </a:extLst>
          </p:cNvPr>
          <p:cNvSpPr txBox="1"/>
          <p:nvPr/>
        </p:nvSpPr>
        <p:spPr>
          <a:xfrm>
            <a:off x="8766048" y="3429000"/>
            <a:ext cx="3267456" cy="1200329"/>
          </a:xfrm>
          <a:prstGeom prst="rect">
            <a:avLst/>
          </a:prstGeom>
          <a:noFill/>
        </p:spPr>
        <p:txBody>
          <a:bodyPr wrap="square" rtlCol="0">
            <a:spAutoFit/>
          </a:bodyPr>
          <a:lstStyle/>
          <a:p>
            <a:r>
              <a:rPr lang="fr-FR" sz="2400" b="1">
                <a:solidFill>
                  <a:schemeClr val="bg1"/>
                </a:solidFill>
              </a:rPr>
              <a:t> Bach Dang Va dinh Bo lInh p26 hcmvn, Binh Thanh</a:t>
            </a:r>
            <a:endParaRPr lang="fr-FR" sz="2400" b="1" dirty="0">
              <a:solidFill>
                <a:schemeClr val="bg1"/>
              </a:solidFill>
            </a:endParaRPr>
          </a:p>
        </p:txBody>
      </p:sp>
    </p:spTree>
    <p:extLst>
      <p:ext uri="{BB962C8B-B14F-4D97-AF65-F5344CB8AC3E}">
        <p14:creationId xmlns:p14="http://schemas.microsoft.com/office/powerpoint/2010/main" val="2674254783"/>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100000">
              <a:schemeClr val="accent3"/>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B9B6FA61-FD31-0443-AAF3-D3A8CD5DA52B}"/>
            </a:ext>
          </a:extLst>
        </p:cNvPr>
        <p:cNvGrpSpPr/>
        <p:nvPr/>
      </p:nvGrpSpPr>
      <p:grpSpPr>
        <a:xfrm>
          <a:off x="0" y="0"/>
          <a:ext cx="0" cy="0"/>
          <a:chOff x="0" y="0"/>
          <a:chExt cx="0" cy="0"/>
        </a:xfrm>
      </p:grpSpPr>
      <p:pic>
        <p:nvPicPr>
          <p:cNvPr id="3" name="Image 2" descr="Une image contenant plein air, ciel, arbre, nuage&#10;&#10;Le contenu généré par l’IA peut être incorrect.">
            <a:extLst>
              <a:ext uri="{FF2B5EF4-FFF2-40B4-BE49-F238E27FC236}">
                <a16:creationId xmlns:a16="http://schemas.microsoft.com/office/drawing/2014/main" id="{009B2A9A-9DAB-D743-DB89-F02666143A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13760"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39A68D7-B385-3967-45E3-7BBD6943E241}"/>
              </a:ext>
            </a:extLst>
          </p:cNvPr>
          <p:cNvSpPr txBox="1"/>
          <p:nvPr/>
        </p:nvSpPr>
        <p:spPr>
          <a:xfrm>
            <a:off x="0" y="3429000"/>
            <a:ext cx="3206496" cy="1200329"/>
          </a:xfrm>
          <a:prstGeom prst="rect">
            <a:avLst/>
          </a:prstGeom>
          <a:noFill/>
        </p:spPr>
        <p:txBody>
          <a:bodyPr wrap="square" rtlCol="0">
            <a:spAutoFit/>
          </a:bodyPr>
          <a:lstStyle/>
          <a:p>
            <a:r>
              <a:rPr lang="fr-FR" sz="2400" b="1">
                <a:solidFill>
                  <a:schemeClr val="bg1"/>
                </a:solidFill>
              </a:rPr>
              <a:t>: Village touristique de Bình Quới à Hô Chi Minh-Ville.</a:t>
            </a:r>
            <a:endParaRPr lang="fr-FR" sz="2400" b="1" dirty="0">
              <a:solidFill>
                <a:schemeClr val="bg1"/>
              </a:solidFill>
            </a:endParaRPr>
          </a:p>
        </p:txBody>
      </p:sp>
    </p:spTree>
    <p:extLst>
      <p:ext uri="{BB962C8B-B14F-4D97-AF65-F5344CB8AC3E}">
        <p14:creationId xmlns:p14="http://schemas.microsoft.com/office/powerpoint/2010/main" val="3240397929"/>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100000">
              <a:schemeClr val="accent2"/>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49B0C6A9-58B9-1704-BE94-EA4A59107CDE}"/>
            </a:ext>
          </a:extLst>
        </p:cNvPr>
        <p:cNvGrpSpPr/>
        <p:nvPr/>
      </p:nvGrpSpPr>
      <p:grpSpPr>
        <a:xfrm>
          <a:off x="0" y="0"/>
          <a:ext cx="0" cy="0"/>
          <a:chOff x="0" y="0"/>
          <a:chExt cx="0" cy="0"/>
        </a:xfrm>
      </p:grpSpPr>
      <p:pic>
        <p:nvPicPr>
          <p:cNvPr id="3" name="Image 2" descr="Une image contenant plein air, ciel, nuage, arbre&#10;&#10;Le contenu généré par l’IA peut être incorrect.">
            <a:extLst>
              <a:ext uri="{FF2B5EF4-FFF2-40B4-BE49-F238E27FC236}">
                <a16:creationId xmlns:a16="http://schemas.microsoft.com/office/drawing/2014/main" id="{201FB439-705C-BE59-067A-2F147307D6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6992"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1D84E2D-8CAC-3C7E-11AD-1958C3D0F819}"/>
              </a:ext>
            </a:extLst>
          </p:cNvPr>
          <p:cNvSpPr txBox="1"/>
          <p:nvPr/>
        </p:nvSpPr>
        <p:spPr>
          <a:xfrm>
            <a:off x="8887968" y="3429000"/>
            <a:ext cx="3304032" cy="830997"/>
          </a:xfrm>
          <a:prstGeom prst="rect">
            <a:avLst/>
          </a:prstGeom>
          <a:noFill/>
        </p:spPr>
        <p:txBody>
          <a:bodyPr wrap="square" rtlCol="0">
            <a:spAutoFit/>
          </a:bodyPr>
          <a:lstStyle/>
          <a:p>
            <a:r>
              <a:rPr lang="fr-FR" sz="2400" b="1">
                <a:solidFill>
                  <a:schemeClr val="bg1"/>
                </a:solidFill>
              </a:rPr>
              <a:t>Dien Bien Phu, Phuong 22, Binh Thanh, hcmvn</a:t>
            </a:r>
            <a:endParaRPr lang="fr-FR" sz="2400" b="1" dirty="0">
              <a:solidFill>
                <a:schemeClr val="bg1"/>
              </a:solidFill>
            </a:endParaRPr>
          </a:p>
        </p:txBody>
      </p:sp>
    </p:spTree>
    <p:extLst>
      <p:ext uri="{BB962C8B-B14F-4D97-AF65-F5344CB8AC3E}">
        <p14:creationId xmlns:p14="http://schemas.microsoft.com/office/powerpoint/2010/main" val="3560921647"/>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100000">
              <a:schemeClr val="accent1"/>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23C1DA6E-35C2-4FDC-68BF-E21AFCA2111E}"/>
            </a:ext>
          </a:extLst>
        </p:cNvPr>
        <p:cNvGrpSpPr/>
        <p:nvPr/>
      </p:nvGrpSpPr>
      <p:grpSpPr>
        <a:xfrm>
          <a:off x="0" y="0"/>
          <a:ext cx="0" cy="0"/>
          <a:chOff x="0" y="0"/>
          <a:chExt cx="0" cy="0"/>
        </a:xfrm>
      </p:grpSpPr>
      <p:pic>
        <p:nvPicPr>
          <p:cNvPr id="7" name="Image 6" descr="Une image contenant personne, habits, artisan, céramique&#10;&#10;Le contenu généré par l’IA peut être incorrect.">
            <a:extLst>
              <a:ext uri="{FF2B5EF4-FFF2-40B4-BE49-F238E27FC236}">
                <a16:creationId xmlns:a16="http://schemas.microsoft.com/office/drawing/2014/main" id="{9AC4B09B-3E6C-9D9B-3600-823EE0A566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30242" y="279000"/>
            <a:ext cx="9445399"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E468C57C-A57D-6EB8-D0F6-B3D8F33D10C8}"/>
              </a:ext>
            </a:extLst>
          </p:cNvPr>
          <p:cNvSpPr txBox="1"/>
          <p:nvPr/>
        </p:nvSpPr>
        <p:spPr>
          <a:xfrm>
            <a:off x="536448" y="3621024"/>
            <a:ext cx="2206752" cy="1200329"/>
          </a:xfrm>
          <a:prstGeom prst="rect">
            <a:avLst/>
          </a:prstGeom>
          <a:noFill/>
        </p:spPr>
        <p:txBody>
          <a:bodyPr wrap="square" rtlCol="0">
            <a:spAutoFit/>
          </a:bodyPr>
          <a:lstStyle/>
          <a:p>
            <a:r>
              <a:rPr lang="fr-FR" sz="2400" b="1">
                <a:solidFill>
                  <a:schemeClr val="bg1"/>
                </a:solidFill>
              </a:rPr>
              <a:t>Le Village de Poterie de Thanh Ha</a:t>
            </a:r>
            <a:endParaRPr lang="fr-FR" sz="2400" b="1" dirty="0">
              <a:solidFill>
                <a:schemeClr val="bg1"/>
              </a:solidFill>
            </a:endParaRPr>
          </a:p>
        </p:txBody>
      </p:sp>
    </p:spTree>
    <p:extLst>
      <p:ext uri="{BB962C8B-B14F-4D97-AF65-F5344CB8AC3E}">
        <p14:creationId xmlns:p14="http://schemas.microsoft.com/office/powerpoint/2010/main" val="1740084287"/>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EFFF389C-5391-8D3D-D3C5-E5FAC85554A6}"/>
            </a:ext>
          </a:extLst>
        </p:cNvPr>
        <p:cNvGrpSpPr/>
        <p:nvPr/>
      </p:nvGrpSpPr>
      <p:grpSpPr>
        <a:xfrm>
          <a:off x="0" y="0"/>
          <a:ext cx="0" cy="0"/>
          <a:chOff x="0" y="0"/>
          <a:chExt cx="0" cy="0"/>
        </a:xfrm>
      </p:grpSpPr>
      <p:pic>
        <p:nvPicPr>
          <p:cNvPr id="3" name="Image 2" descr="Une image contenant personne, intérieur, habits, bouteille&#10;&#10;Le contenu généré par l’IA peut être incorrect.">
            <a:extLst>
              <a:ext uri="{FF2B5EF4-FFF2-40B4-BE49-F238E27FC236}">
                <a16:creationId xmlns:a16="http://schemas.microsoft.com/office/drawing/2014/main" id="{2ED627CA-ACFF-6072-09AC-53FB3ABE336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18004" y="279000"/>
            <a:ext cx="945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6394EB6-C9CF-8737-53E5-BA368C457567}"/>
              </a:ext>
            </a:extLst>
          </p:cNvPr>
          <p:cNvSpPr txBox="1"/>
          <p:nvPr/>
        </p:nvSpPr>
        <p:spPr>
          <a:xfrm>
            <a:off x="121920" y="3798576"/>
            <a:ext cx="2318004" cy="1569660"/>
          </a:xfrm>
          <a:prstGeom prst="rect">
            <a:avLst/>
          </a:prstGeom>
          <a:noFill/>
        </p:spPr>
        <p:txBody>
          <a:bodyPr wrap="square" rtlCol="0">
            <a:spAutoFit/>
          </a:bodyPr>
          <a:lstStyle/>
          <a:p>
            <a:r>
              <a:rPr lang="fr-FR" sz="2400" b="1">
                <a:solidFill>
                  <a:schemeClr val="bg1"/>
                </a:solidFill>
              </a:rPr>
              <a:t>Une Expérience de Poterie Interactive</a:t>
            </a:r>
            <a:endParaRPr lang="fr-FR" sz="2400" b="1" dirty="0">
              <a:solidFill>
                <a:schemeClr val="bg1"/>
              </a:solidFill>
            </a:endParaRPr>
          </a:p>
        </p:txBody>
      </p:sp>
    </p:spTree>
    <p:extLst>
      <p:ext uri="{BB962C8B-B14F-4D97-AF65-F5344CB8AC3E}">
        <p14:creationId xmlns:p14="http://schemas.microsoft.com/office/powerpoint/2010/main" val="1728988025"/>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100000">
              <a:srgbClr val="C0000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59CDDA27-8D07-86F5-9198-1D84474C18C9}"/>
            </a:ext>
          </a:extLst>
        </p:cNvPr>
        <p:cNvGrpSpPr/>
        <p:nvPr/>
      </p:nvGrpSpPr>
      <p:grpSpPr>
        <a:xfrm>
          <a:off x="0" y="0"/>
          <a:ext cx="0" cy="0"/>
          <a:chOff x="0" y="0"/>
          <a:chExt cx="0" cy="0"/>
        </a:xfrm>
      </p:grpSpPr>
      <p:pic>
        <p:nvPicPr>
          <p:cNvPr id="5" name="Image 4" descr="Une image contenant roue, personne, transport, tour rapide&#10;&#10;Le contenu généré par l’IA peut être incorrect.">
            <a:extLst>
              <a:ext uri="{FF2B5EF4-FFF2-40B4-BE49-F238E27FC236}">
                <a16:creationId xmlns:a16="http://schemas.microsoft.com/office/drawing/2014/main" id="{7200D63B-CB03-B818-FEB0-4F368E3E52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092" y="279000"/>
            <a:ext cx="945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10A9FB93-0811-6354-2ED0-63589F0FCFE3}"/>
              </a:ext>
            </a:extLst>
          </p:cNvPr>
          <p:cNvSpPr txBox="1"/>
          <p:nvPr/>
        </p:nvSpPr>
        <p:spPr>
          <a:xfrm>
            <a:off x="9924288" y="3429000"/>
            <a:ext cx="2267712" cy="1200329"/>
          </a:xfrm>
          <a:prstGeom prst="rect">
            <a:avLst/>
          </a:prstGeom>
          <a:noFill/>
        </p:spPr>
        <p:txBody>
          <a:bodyPr wrap="square" rtlCol="0">
            <a:spAutoFit/>
          </a:bodyPr>
          <a:lstStyle/>
          <a:p>
            <a:r>
              <a:rPr lang="fr-FR" sz="2400" b="1">
                <a:solidFill>
                  <a:schemeClr val="bg1"/>
                </a:solidFill>
              </a:rPr>
              <a:t>Des Trésors Nés de la Terre et du Feu</a:t>
            </a:r>
            <a:endParaRPr lang="fr-FR" sz="2400" b="1" dirty="0">
              <a:solidFill>
                <a:schemeClr val="bg1"/>
              </a:solidFill>
            </a:endParaRPr>
          </a:p>
        </p:txBody>
      </p:sp>
    </p:spTree>
    <p:extLst>
      <p:ext uri="{BB962C8B-B14F-4D97-AF65-F5344CB8AC3E}">
        <p14:creationId xmlns:p14="http://schemas.microsoft.com/office/powerpoint/2010/main" val="2550305510"/>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100000">
              <a:srgbClr val="FF000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A460D0D7-E9E8-AC9F-B96D-E82F51747235}"/>
            </a:ext>
          </a:extLst>
        </p:cNvPr>
        <p:cNvGrpSpPr/>
        <p:nvPr/>
      </p:nvGrpSpPr>
      <p:grpSpPr>
        <a:xfrm>
          <a:off x="0" y="0"/>
          <a:ext cx="0" cy="0"/>
          <a:chOff x="0" y="0"/>
          <a:chExt cx="0" cy="0"/>
        </a:xfrm>
      </p:grpSpPr>
      <p:pic>
        <p:nvPicPr>
          <p:cNvPr id="3" name="Image 2" descr="Une image contenant objets en céramique, collection, céramique, poterie&#10;&#10;Le contenu généré par l’IA peut être incorrect.">
            <a:extLst>
              <a:ext uri="{FF2B5EF4-FFF2-40B4-BE49-F238E27FC236}">
                <a16:creationId xmlns:a16="http://schemas.microsoft.com/office/drawing/2014/main" id="{BC0C05D7-BB61-EA4D-679A-8914E02A00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54580" y="279000"/>
            <a:ext cx="945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2ED81E3-3E14-4CFD-DF47-57EBB2EE4D61}"/>
              </a:ext>
            </a:extLst>
          </p:cNvPr>
          <p:cNvSpPr txBox="1"/>
          <p:nvPr/>
        </p:nvSpPr>
        <p:spPr>
          <a:xfrm>
            <a:off x="135636" y="1709928"/>
            <a:ext cx="2218944" cy="4154984"/>
          </a:xfrm>
          <a:prstGeom prst="rect">
            <a:avLst/>
          </a:prstGeom>
          <a:noFill/>
        </p:spPr>
        <p:txBody>
          <a:bodyPr wrap="square" rtlCol="0">
            <a:spAutoFit/>
          </a:bodyPr>
          <a:lstStyle/>
          <a:p>
            <a:r>
              <a:rPr lang="fr-FR" sz="2400" b="1" dirty="0">
                <a:solidFill>
                  <a:schemeClr val="bg1"/>
                </a:solidFill>
              </a:rPr>
              <a:t>Chaque pièce de céramique de Thanh Ha incarne l’alliance parfaite entre la terre et le feu, façonnée avec soin par des mains expertes</a:t>
            </a:r>
          </a:p>
        </p:txBody>
      </p:sp>
    </p:spTree>
    <p:extLst>
      <p:ext uri="{BB962C8B-B14F-4D97-AF65-F5344CB8AC3E}">
        <p14:creationId xmlns:p14="http://schemas.microsoft.com/office/powerpoint/2010/main" val="3432350032"/>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100000">
              <a:srgbClr val="FFC00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C99FF0AB-3FE3-95A9-C40E-A1E32F231118}"/>
            </a:ext>
          </a:extLst>
        </p:cNvPr>
        <p:cNvGrpSpPr/>
        <p:nvPr/>
      </p:nvGrpSpPr>
      <p:grpSpPr>
        <a:xfrm>
          <a:off x="0" y="0"/>
          <a:ext cx="0" cy="0"/>
          <a:chOff x="0" y="0"/>
          <a:chExt cx="0" cy="0"/>
        </a:xfrm>
      </p:grpSpPr>
      <p:pic>
        <p:nvPicPr>
          <p:cNvPr id="3" name="Image 2" descr="Une image contenant plein air, ciel, bâtiment, brique&#10;&#10;Le contenu généré par l’IA peut être incorrect.">
            <a:extLst>
              <a:ext uri="{FF2B5EF4-FFF2-40B4-BE49-F238E27FC236}">
                <a16:creationId xmlns:a16="http://schemas.microsoft.com/office/drawing/2014/main" id="{EF70CF6B-E6DF-B5B7-2D42-40053DEA0EC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201163479"/>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100000">
              <a:srgbClr val="FFFF0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3BB77F16-004D-0AF1-E305-B568148849F2}"/>
            </a:ext>
          </a:extLst>
        </p:cNvPr>
        <p:cNvGrpSpPr/>
        <p:nvPr/>
      </p:nvGrpSpPr>
      <p:grpSpPr>
        <a:xfrm>
          <a:off x="0" y="0"/>
          <a:ext cx="0" cy="0"/>
          <a:chOff x="0" y="0"/>
          <a:chExt cx="0" cy="0"/>
        </a:xfrm>
      </p:grpSpPr>
      <p:pic>
        <p:nvPicPr>
          <p:cNvPr id="3" name="Image 2" descr="Une image contenant plein air, eau, ciel, nuage&#10;&#10;Le contenu généré par l’IA peut être incorrect.">
            <a:extLst>
              <a:ext uri="{FF2B5EF4-FFF2-40B4-BE49-F238E27FC236}">
                <a16:creationId xmlns:a16="http://schemas.microsoft.com/office/drawing/2014/main" id="{58F067E5-2E22-91F1-01E0-78614D78B1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804021E-39E7-0233-D33D-BB7FFF862760}"/>
              </a:ext>
            </a:extLst>
          </p:cNvPr>
          <p:cNvSpPr txBox="1"/>
          <p:nvPr/>
        </p:nvSpPr>
        <p:spPr>
          <a:xfrm>
            <a:off x="3706368" y="6230112"/>
            <a:ext cx="5632704" cy="461665"/>
          </a:xfrm>
          <a:prstGeom prst="rect">
            <a:avLst/>
          </a:prstGeom>
          <a:noFill/>
        </p:spPr>
        <p:txBody>
          <a:bodyPr wrap="square" rtlCol="0">
            <a:spAutoFit/>
          </a:bodyPr>
          <a:lstStyle/>
          <a:p>
            <a:r>
              <a:rPr lang="fr-FR" sz="2400" b="1">
                <a:solidFill>
                  <a:schemeClr val="bg1"/>
                </a:solidFill>
              </a:rPr>
              <a:t> le village de poterie de Thanh Ha </a:t>
            </a:r>
            <a:endParaRPr lang="fr-FR" sz="2400" b="1" dirty="0">
              <a:solidFill>
                <a:schemeClr val="bg1"/>
              </a:solidFill>
            </a:endParaRPr>
          </a:p>
        </p:txBody>
      </p:sp>
    </p:spTree>
    <p:extLst>
      <p:ext uri="{BB962C8B-B14F-4D97-AF65-F5344CB8AC3E}">
        <p14:creationId xmlns:p14="http://schemas.microsoft.com/office/powerpoint/2010/main" val="2034067788"/>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100000">
              <a:srgbClr val="92D05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82D6C929-7AA4-D284-EA28-761913DF550E}"/>
            </a:ext>
          </a:extLst>
        </p:cNvPr>
        <p:cNvGrpSpPr/>
        <p:nvPr/>
      </p:nvGrpSpPr>
      <p:grpSpPr>
        <a:xfrm>
          <a:off x="0" y="0"/>
          <a:ext cx="0" cy="0"/>
          <a:chOff x="0" y="0"/>
          <a:chExt cx="0" cy="0"/>
        </a:xfrm>
      </p:grpSpPr>
      <p:pic>
        <p:nvPicPr>
          <p:cNvPr id="5" name="Image 4" descr="Une image contenant sol, ciel, plein air, bâtiment&#10;&#10;Le contenu généré par l’IA peut être incorrect.">
            <a:extLst>
              <a:ext uri="{FF2B5EF4-FFF2-40B4-BE49-F238E27FC236}">
                <a16:creationId xmlns:a16="http://schemas.microsoft.com/office/drawing/2014/main" id="{0B30B250-F5B1-A35F-6AC5-602F5D5785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3361" y="279000"/>
            <a:ext cx="9445277" cy="6300000"/>
          </a:xfrm>
          <a:prstGeom prst="rect">
            <a:avLst/>
          </a:prstGeom>
          <a:ln>
            <a:solidFill>
              <a:srgbClr val="FFFF00"/>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00536792"/>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100000">
              <a:srgbClr val="00B05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4288E423-F7AF-0416-F192-58D6457273A8}"/>
            </a:ext>
          </a:extLst>
        </p:cNvPr>
        <p:cNvGrpSpPr/>
        <p:nvPr/>
      </p:nvGrpSpPr>
      <p:grpSpPr>
        <a:xfrm>
          <a:off x="0" y="0"/>
          <a:ext cx="0" cy="0"/>
          <a:chOff x="0" y="0"/>
          <a:chExt cx="0" cy="0"/>
        </a:xfrm>
      </p:grpSpPr>
      <p:pic>
        <p:nvPicPr>
          <p:cNvPr id="3" name="Image 2" descr="Une image contenant bâtiment, plein air, mur, maison&#10;&#10;Le contenu généré par l’IA peut être incorrect.">
            <a:extLst>
              <a:ext uri="{FF2B5EF4-FFF2-40B4-BE49-F238E27FC236}">
                <a16:creationId xmlns:a16="http://schemas.microsoft.com/office/drawing/2014/main" id="{D41E87D9-AFB0-C814-7C63-6AFC3A781B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1144" y="315000"/>
            <a:ext cx="9342000" cy="622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72625C6-DB81-80A8-024E-5712A5D74516}"/>
              </a:ext>
            </a:extLst>
          </p:cNvPr>
          <p:cNvSpPr txBox="1"/>
          <p:nvPr/>
        </p:nvSpPr>
        <p:spPr>
          <a:xfrm>
            <a:off x="9657528" y="1280021"/>
            <a:ext cx="2243328" cy="5262979"/>
          </a:xfrm>
          <a:prstGeom prst="rect">
            <a:avLst/>
          </a:prstGeom>
          <a:noFill/>
        </p:spPr>
        <p:txBody>
          <a:bodyPr wrap="square" rtlCol="0">
            <a:spAutoFit/>
          </a:bodyPr>
          <a:lstStyle/>
          <a:p>
            <a:r>
              <a:rPr lang="fr-FR" sz="2400" b="1">
                <a:solidFill>
                  <a:schemeClr val="bg1"/>
                </a:solidFill>
              </a:rPr>
              <a:t>Les potiers de Thanh Ha ont fourni leurs créations aux provinces allant de Thua Thien Hue à Binh Dinh. Le village a également commencé à exporter des produits à l’étranger,</a:t>
            </a:r>
            <a:endParaRPr lang="fr-FR" sz="2400" b="1" dirty="0">
              <a:solidFill>
                <a:schemeClr val="bg1"/>
              </a:solidFill>
            </a:endParaRPr>
          </a:p>
        </p:txBody>
      </p:sp>
    </p:spTree>
    <p:extLst>
      <p:ext uri="{BB962C8B-B14F-4D97-AF65-F5344CB8AC3E}">
        <p14:creationId xmlns:p14="http://schemas.microsoft.com/office/powerpoint/2010/main" val="2444072118"/>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100000">
              <a:srgbClr val="0070C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50C70425-9E12-D825-7F4B-BA50907B7327}"/>
            </a:ext>
          </a:extLst>
        </p:cNvPr>
        <p:cNvGrpSpPr/>
        <p:nvPr/>
      </p:nvGrpSpPr>
      <p:grpSpPr>
        <a:xfrm>
          <a:off x="0" y="0"/>
          <a:ext cx="0" cy="0"/>
          <a:chOff x="0" y="0"/>
          <a:chExt cx="0" cy="0"/>
        </a:xfrm>
      </p:grpSpPr>
      <p:pic>
        <p:nvPicPr>
          <p:cNvPr id="3" name="Image 2" descr="Une image contenant ciel, plein air, bâtiment, sol&#10;&#10;Le contenu généré par l’IA peut être incorrect.">
            <a:extLst>
              <a:ext uri="{FF2B5EF4-FFF2-40B4-BE49-F238E27FC236}">
                <a16:creationId xmlns:a16="http://schemas.microsoft.com/office/drawing/2014/main" id="{F98B03F8-A3C6-2694-1090-C8B5A95ED7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39924" y="279000"/>
            <a:ext cx="945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3D6784D-F567-F886-226D-5B0A9FF039F6}"/>
              </a:ext>
            </a:extLst>
          </p:cNvPr>
          <p:cNvSpPr txBox="1"/>
          <p:nvPr/>
        </p:nvSpPr>
        <p:spPr>
          <a:xfrm>
            <a:off x="302076" y="797510"/>
            <a:ext cx="2328672" cy="5262979"/>
          </a:xfrm>
          <a:prstGeom prst="rect">
            <a:avLst/>
          </a:prstGeom>
          <a:noFill/>
        </p:spPr>
        <p:txBody>
          <a:bodyPr wrap="square" rtlCol="0">
            <a:spAutoFit/>
          </a:bodyPr>
          <a:lstStyle/>
          <a:p>
            <a:r>
              <a:rPr lang="fr-FR" sz="2400" b="1">
                <a:solidFill>
                  <a:schemeClr val="bg1"/>
                </a:solidFill>
              </a:rPr>
              <a:t>Les potiers de Thanh Ha ont fourni leurs créations aux provinces allant de Thua Thien Hue à Binh Dinh. Le village a également commencé à exporter des produits à l’étranger,</a:t>
            </a:r>
            <a:endParaRPr lang="fr-FR" sz="2400" b="1" dirty="0">
              <a:solidFill>
                <a:schemeClr val="bg1"/>
              </a:solidFill>
            </a:endParaRPr>
          </a:p>
        </p:txBody>
      </p:sp>
    </p:spTree>
    <p:extLst>
      <p:ext uri="{BB962C8B-B14F-4D97-AF65-F5344CB8AC3E}">
        <p14:creationId xmlns:p14="http://schemas.microsoft.com/office/powerpoint/2010/main" val="575917850"/>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100000">
              <a:srgbClr val="00206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37F12C61-9A3A-7336-23BC-7886B6F97A8E}"/>
            </a:ext>
          </a:extLst>
        </p:cNvPr>
        <p:cNvGrpSpPr/>
        <p:nvPr/>
      </p:nvGrpSpPr>
      <p:grpSpPr>
        <a:xfrm>
          <a:off x="0" y="0"/>
          <a:ext cx="0" cy="0"/>
          <a:chOff x="0" y="0"/>
          <a:chExt cx="0" cy="0"/>
        </a:xfrm>
      </p:grpSpPr>
      <p:pic>
        <p:nvPicPr>
          <p:cNvPr id="3" name="Image 2" descr="Une image contenant sol, plein air, bâtiment, arbre&#10;&#10;Le contenu généré par l’IA peut être incorrect.">
            <a:extLst>
              <a:ext uri="{FF2B5EF4-FFF2-40B4-BE49-F238E27FC236}">
                <a16:creationId xmlns:a16="http://schemas.microsoft.com/office/drawing/2014/main" id="{5BB69363-BB15-6E26-BCB7-601339E2020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8824" y="279000"/>
            <a:ext cx="9445277"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3C73079-A73E-0A78-6C4A-D93EDEE86E5A}"/>
              </a:ext>
            </a:extLst>
          </p:cNvPr>
          <p:cNvSpPr txBox="1"/>
          <p:nvPr/>
        </p:nvSpPr>
        <p:spPr>
          <a:xfrm>
            <a:off x="10094976" y="577357"/>
            <a:ext cx="1975104" cy="6001643"/>
          </a:xfrm>
          <a:prstGeom prst="rect">
            <a:avLst/>
          </a:prstGeom>
          <a:noFill/>
        </p:spPr>
        <p:txBody>
          <a:bodyPr wrap="square" rtlCol="0">
            <a:spAutoFit/>
          </a:bodyPr>
          <a:lstStyle/>
          <a:p>
            <a:r>
              <a:rPr lang="fr-FR" sz="2400" b="1" dirty="0">
                <a:solidFill>
                  <a:schemeClr val="bg1"/>
                </a:solidFill>
              </a:rPr>
              <a:t>Toutes les poteries de Thanh Ha sont fabriquées manuellement, en utilisant des techniques traditionnelles : mélange, moulage, séchage et cuisson de l’argile.</a:t>
            </a:r>
          </a:p>
        </p:txBody>
      </p:sp>
    </p:spTree>
    <p:extLst>
      <p:ext uri="{BB962C8B-B14F-4D97-AF65-F5344CB8AC3E}">
        <p14:creationId xmlns:p14="http://schemas.microsoft.com/office/powerpoint/2010/main" val="2023514408"/>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B0807659-9FE9-EE03-B473-E2B6A3B8FB0A}"/>
            </a:ext>
          </a:extLst>
        </p:cNvPr>
        <p:cNvGrpSpPr/>
        <p:nvPr/>
      </p:nvGrpSpPr>
      <p:grpSpPr>
        <a:xfrm>
          <a:off x="0" y="0"/>
          <a:ext cx="0" cy="0"/>
          <a:chOff x="0" y="0"/>
          <a:chExt cx="0" cy="0"/>
        </a:xfrm>
      </p:grpSpPr>
      <p:pic>
        <p:nvPicPr>
          <p:cNvPr id="3" name="Image 2" descr="Une image contenant plante, plein air, arbre, maison&#10;&#10;Le contenu généré par l’IA peut être incorrect.">
            <a:extLst>
              <a:ext uri="{FF2B5EF4-FFF2-40B4-BE49-F238E27FC236}">
                <a16:creationId xmlns:a16="http://schemas.microsoft.com/office/drawing/2014/main" id="{DD18C14D-E7F4-04A4-0C7D-B56C36F2BAA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98140" y="467399"/>
            <a:ext cx="10395719" cy="583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41E9D32-C4BB-234A-0775-CA877DD0AC13}"/>
              </a:ext>
            </a:extLst>
          </p:cNvPr>
          <p:cNvSpPr txBox="1"/>
          <p:nvPr/>
        </p:nvSpPr>
        <p:spPr>
          <a:xfrm>
            <a:off x="4986528" y="6299399"/>
            <a:ext cx="8619744" cy="461665"/>
          </a:xfrm>
          <a:prstGeom prst="rect">
            <a:avLst/>
          </a:prstGeom>
          <a:noFill/>
        </p:spPr>
        <p:txBody>
          <a:bodyPr wrap="square" rtlCol="0">
            <a:spAutoFit/>
          </a:bodyPr>
          <a:lstStyle/>
          <a:p>
            <a:r>
              <a:rPr lang="fr-FR" sz="2400" b="1">
                <a:solidFill>
                  <a:schemeClr val="bg1"/>
                </a:solidFill>
              </a:rPr>
              <a:t> Terracotta Park</a:t>
            </a:r>
            <a:endParaRPr lang="fr-FR" sz="2400" b="1" dirty="0">
              <a:solidFill>
                <a:schemeClr val="bg1"/>
              </a:solidFill>
            </a:endParaRPr>
          </a:p>
        </p:txBody>
      </p:sp>
    </p:spTree>
    <p:extLst>
      <p:ext uri="{BB962C8B-B14F-4D97-AF65-F5344CB8AC3E}">
        <p14:creationId xmlns:p14="http://schemas.microsoft.com/office/powerpoint/2010/main" val="1023155944"/>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100000">
              <a:schemeClr val="accent5"/>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A7DF5F70-24F0-84F6-24CE-D3E95733E3F1}"/>
            </a:ext>
          </a:extLst>
        </p:cNvPr>
        <p:cNvGrpSpPr/>
        <p:nvPr/>
      </p:nvGrpSpPr>
      <p:grpSpPr>
        <a:xfrm>
          <a:off x="0" y="0"/>
          <a:ext cx="0" cy="0"/>
          <a:chOff x="0" y="0"/>
          <a:chExt cx="0" cy="0"/>
        </a:xfrm>
      </p:grpSpPr>
      <p:pic>
        <p:nvPicPr>
          <p:cNvPr id="3" name="Image 2" descr="Une image contenant habits, personne, Visage humain, Accessoire de mode&#10;&#10;Le contenu généré par l’IA peut être incorrect.">
            <a:extLst>
              <a:ext uri="{FF2B5EF4-FFF2-40B4-BE49-F238E27FC236}">
                <a16:creationId xmlns:a16="http://schemas.microsoft.com/office/drawing/2014/main" id="{040A4759-C9F3-A5BE-0ACB-DCC4B7B4A0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14566289"/>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100000">
              <a:srgbClr val="0070C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7993ABCD-E9FE-711E-B781-AE5FDCB5975B}"/>
            </a:ext>
          </a:extLst>
        </p:cNvPr>
        <p:cNvGrpSpPr/>
        <p:nvPr/>
      </p:nvGrpSpPr>
      <p:grpSpPr>
        <a:xfrm>
          <a:off x="0" y="0"/>
          <a:ext cx="0" cy="0"/>
          <a:chOff x="0" y="0"/>
          <a:chExt cx="0" cy="0"/>
        </a:xfrm>
      </p:grpSpPr>
      <p:pic>
        <p:nvPicPr>
          <p:cNvPr id="3" name="Image 2" descr="Une image contenant personne, habits, roue, tour rapide&#10;&#10;Le contenu généré par l’IA peut être incorrect.">
            <a:extLst>
              <a:ext uri="{FF2B5EF4-FFF2-40B4-BE49-F238E27FC236}">
                <a16:creationId xmlns:a16="http://schemas.microsoft.com/office/drawing/2014/main" id="{58F8C957-6192-1845-5DF4-5B479AEDE5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6483" y="377959"/>
            <a:ext cx="4726691"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532748790"/>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100000">
              <a:schemeClr val="accent3"/>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4975B052-9C10-9436-3012-82759199F36A}"/>
            </a:ext>
          </a:extLst>
        </p:cNvPr>
        <p:cNvGrpSpPr/>
        <p:nvPr/>
      </p:nvGrpSpPr>
      <p:grpSpPr>
        <a:xfrm>
          <a:off x="0" y="0"/>
          <a:ext cx="0" cy="0"/>
          <a:chOff x="0" y="0"/>
          <a:chExt cx="0" cy="0"/>
        </a:xfrm>
      </p:grpSpPr>
      <p:pic>
        <p:nvPicPr>
          <p:cNvPr id="3" name="Image 2" descr="Une image contenant intérieur, statue, art, mur&#10;&#10;Le contenu généré par l’IA peut être incorrect.">
            <a:extLst>
              <a:ext uri="{FF2B5EF4-FFF2-40B4-BE49-F238E27FC236}">
                <a16:creationId xmlns:a16="http://schemas.microsoft.com/office/drawing/2014/main" id="{47805902-3C1D-915B-9729-3A318ED4723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CB76CD5-DBAD-6AAD-4F13-0755AD77EBAE}"/>
              </a:ext>
            </a:extLst>
          </p:cNvPr>
          <p:cNvSpPr txBox="1"/>
          <p:nvPr/>
        </p:nvSpPr>
        <p:spPr>
          <a:xfrm>
            <a:off x="3852672" y="6117335"/>
            <a:ext cx="5876544" cy="461665"/>
          </a:xfrm>
          <a:prstGeom prst="rect">
            <a:avLst/>
          </a:prstGeom>
          <a:noFill/>
        </p:spPr>
        <p:txBody>
          <a:bodyPr wrap="square" rtlCol="0">
            <a:spAutoFit/>
          </a:bodyPr>
          <a:lstStyle/>
          <a:p>
            <a:r>
              <a:rPr lang="it-IT" sz="2400" b="1">
                <a:solidFill>
                  <a:schemeClr val="bg1"/>
                </a:solidFill>
              </a:rPr>
              <a:t>village poterie Thanh Ha parc</a:t>
            </a:r>
            <a:endParaRPr lang="fr-FR" sz="2400" b="1" dirty="0">
              <a:solidFill>
                <a:schemeClr val="bg1"/>
              </a:solidFill>
            </a:endParaRPr>
          </a:p>
        </p:txBody>
      </p:sp>
    </p:spTree>
    <p:extLst>
      <p:ext uri="{BB962C8B-B14F-4D97-AF65-F5344CB8AC3E}">
        <p14:creationId xmlns:p14="http://schemas.microsoft.com/office/powerpoint/2010/main" val="3394652012"/>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100000">
              <a:schemeClr val="accent2"/>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37FCC8F3-D00F-110A-5723-1874C28136F4}"/>
            </a:ext>
          </a:extLst>
        </p:cNvPr>
        <p:cNvGrpSpPr/>
        <p:nvPr/>
      </p:nvGrpSpPr>
      <p:grpSpPr>
        <a:xfrm>
          <a:off x="0" y="0"/>
          <a:ext cx="0" cy="0"/>
          <a:chOff x="0" y="0"/>
          <a:chExt cx="0" cy="0"/>
        </a:xfrm>
      </p:grpSpPr>
      <p:pic>
        <p:nvPicPr>
          <p:cNvPr id="3" name="Image 2" descr="Une image contenant personne, argile, poterie, roue&#10;&#10;Le contenu généré par l’IA peut être incorrect.">
            <a:extLst>
              <a:ext uri="{FF2B5EF4-FFF2-40B4-BE49-F238E27FC236}">
                <a16:creationId xmlns:a16="http://schemas.microsoft.com/office/drawing/2014/main" id="{0A577765-7178-CCDF-494E-A8BF3CA0337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63396" y="279000"/>
            <a:ext cx="945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495768547"/>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B41DEA5F-815C-3328-4727-B6DF3E4F74D1}"/>
            </a:ext>
          </a:extLst>
        </p:cNvPr>
        <p:cNvGrpSpPr/>
        <p:nvPr/>
      </p:nvGrpSpPr>
      <p:grpSpPr>
        <a:xfrm>
          <a:off x="0" y="0"/>
          <a:ext cx="0" cy="0"/>
          <a:chOff x="0" y="0"/>
          <a:chExt cx="0" cy="0"/>
        </a:xfrm>
      </p:grpSpPr>
      <p:pic>
        <p:nvPicPr>
          <p:cNvPr id="3" name="Image 2" descr="Une image contenant ciel, plein air, bâtiment, plante&#10;&#10;Le contenu généré par l’IA peut être incorrect.">
            <a:extLst>
              <a:ext uri="{FF2B5EF4-FFF2-40B4-BE49-F238E27FC236}">
                <a16:creationId xmlns:a16="http://schemas.microsoft.com/office/drawing/2014/main" id="{FA2CD567-8AC5-1753-FCCB-92571C11C7C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32414" y="450171"/>
            <a:ext cx="9527171" cy="5957657"/>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087010120"/>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3F788FD7-EF0D-A6C0-F96B-AAFC97E7D3C4}"/>
            </a:ext>
          </a:extLst>
        </p:cNvPr>
        <p:cNvGrpSpPr/>
        <p:nvPr/>
      </p:nvGrpSpPr>
      <p:grpSpPr>
        <a:xfrm>
          <a:off x="0" y="0"/>
          <a:ext cx="0" cy="0"/>
          <a:chOff x="0" y="0"/>
          <a:chExt cx="0" cy="0"/>
        </a:xfrm>
      </p:grpSpPr>
      <p:pic>
        <p:nvPicPr>
          <p:cNvPr id="3" name="Image 2" descr="Une image contenant ciel, plein air, bâtiment, plante&#10;&#10;Le contenu généré par l’IA peut être incorrect.">
            <a:extLst>
              <a:ext uri="{FF2B5EF4-FFF2-40B4-BE49-F238E27FC236}">
                <a16:creationId xmlns:a16="http://schemas.microsoft.com/office/drawing/2014/main" id="{3F0B07E9-327F-9C49-BF08-08FA60A49E3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32414" y="450171"/>
            <a:ext cx="9527171" cy="5957657"/>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482296615"/>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CC7D7E8B-0A3D-16B3-D5C2-5AA65B144E51}"/>
            </a:ext>
          </a:extLst>
        </p:cNvPr>
        <p:cNvGrpSpPr/>
        <p:nvPr/>
      </p:nvGrpSpPr>
      <p:grpSpPr>
        <a:xfrm>
          <a:off x="0" y="0"/>
          <a:ext cx="0" cy="0"/>
          <a:chOff x="0" y="0"/>
          <a:chExt cx="0" cy="0"/>
        </a:xfrm>
      </p:grpSpPr>
      <p:pic>
        <p:nvPicPr>
          <p:cNvPr id="5" name="Image 4" descr="Une image contenant scène, pot de fleurs, plein air, bâtiment&#10;&#10;Le contenu généré par l’IA peut être incorrect.">
            <a:extLst>
              <a:ext uri="{FF2B5EF4-FFF2-40B4-BE49-F238E27FC236}">
                <a16:creationId xmlns:a16="http://schemas.microsoft.com/office/drawing/2014/main" id="{DC6D21D3-79B2-6C6C-AACD-13CA79F5256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96816" y="279000"/>
            <a:ext cx="9598367"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414994873"/>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01BE4586-8EB7-1B53-9FA6-BFBCED1D3EC6}"/>
            </a:ext>
          </a:extLst>
        </p:cNvPr>
        <p:cNvGrpSpPr/>
        <p:nvPr/>
      </p:nvGrpSpPr>
      <p:grpSpPr>
        <a:xfrm>
          <a:off x="0" y="0"/>
          <a:ext cx="0" cy="0"/>
          <a:chOff x="0" y="0"/>
          <a:chExt cx="0" cy="0"/>
        </a:xfrm>
      </p:grpSpPr>
      <p:pic>
        <p:nvPicPr>
          <p:cNvPr id="3" name="Image 2" descr="Une image contenant scène, plein air, marché, place de marché&#10;&#10;Le contenu généré par l’IA peut être incorrect.">
            <a:extLst>
              <a:ext uri="{FF2B5EF4-FFF2-40B4-BE49-F238E27FC236}">
                <a16:creationId xmlns:a16="http://schemas.microsoft.com/office/drawing/2014/main" id="{13A89AE2-A722-9488-301E-B2D4AC3EC51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863745" y="279000"/>
            <a:ext cx="8464509"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70247381"/>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94575D81-A937-F25C-5691-8AC7848DA486}"/>
            </a:ext>
          </a:extLst>
        </p:cNvPr>
        <p:cNvGrpSpPr/>
        <p:nvPr/>
      </p:nvGrpSpPr>
      <p:grpSpPr>
        <a:xfrm>
          <a:off x="0" y="0"/>
          <a:ext cx="0" cy="0"/>
          <a:chOff x="0" y="0"/>
          <a:chExt cx="0" cy="0"/>
        </a:xfrm>
      </p:grpSpPr>
      <p:pic>
        <p:nvPicPr>
          <p:cNvPr id="3" name="Image 2" descr="Une image contenant personne, habits, vélo, plein air&#10;&#10;Le contenu généré par l’IA peut être incorrect.">
            <a:extLst>
              <a:ext uri="{FF2B5EF4-FFF2-40B4-BE49-F238E27FC236}">
                <a16:creationId xmlns:a16="http://schemas.microsoft.com/office/drawing/2014/main" id="{FF0CE8EF-399B-9119-BAF9-7FD94006BB8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142387142"/>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06680D5F-2ABF-140A-064C-4386FC89A54A}"/>
            </a:ext>
          </a:extLst>
        </p:cNvPr>
        <p:cNvGrpSpPr/>
        <p:nvPr/>
      </p:nvGrpSpPr>
      <p:grpSpPr>
        <a:xfrm>
          <a:off x="0" y="0"/>
          <a:ext cx="0" cy="0"/>
          <a:chOff x="0" y="0"/>
          <a:chExt cx="0" cy="0"/>
        </a:xfrm>
      </p:grpSpPr>
      <p:pic>
        <p:nvPicPr>
          <p:cNvPr id="6" name="Image 5" descr="Une image contenant plein air, bâtiment, ciel, arbre&#10;&#10;Le contenu généré par l’IA peut être incorrect.">
            <a:extLst>
              <a:ext uri="{FF2B5EF4-FFF2-40B4-BE49-F238E27FC236}">
                <a16:creationId xmlns:a16="http://schemas.microsoft.com/office/drawing/2014/main" id="{8FFAE966-B7F4-15A7-F848-406ECA46F59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60842" y="279000"/>
            <a:ext cx="10075232"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950763849"/>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B21DA232-953E-F811-67D9-A8190401C882}"/>
            </a:ext>
          </a:extLst>
        </p:cNvPr>
        <p:cNvGrpSpPr/>
        <p:nvPr/>
      </p:nvGrpSpPr>
      <p:grpSpPr>
        <a:xfrm>
          <a:off x="0" y="0"/>
          <a:ext cx="0" cy="0"/>
          <a:chOff x="0" y="0"/>
          <a:chExt cx="0" cy="0"/>
        </a:xfrm>
      </p:grpSpPr>
      <p:pic>
        <p:nvPicPr>
          <p:cNvPr id="5" name="Image 4" descr="Une image contenant plein air, arbre, plante, fleur&#10;&#10;Le contenu généré par l’IA peut être incorrect.">
            <a:extLst>
              <a:ext uri="{FF2B5EF4-FFF2-40B4-BE49-F238E27FC236}">
                <a16:creationId xmlns:a16="http://schemas.microsoft.com/office/drawing/2014/main" id="{7BCCA8EE-F50E-D1CA-17B3-46DF715276B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32414" y="450171"/>
            <a:ext cx="9527171" cy="5957657"/>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193134801"/>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7D29093E-4559-AB8D-9D35-F2AF7BC2F8C3}"/>
            </a:ext>
          </a:extLst>
        </p:cNvPr>
        <p:cNvGrpSpPr/>
        <p:nvPr/>
      </p:nvGrpSpPr>
      <p:grpSpPr>
        <a:xfrm>
          <a:off x="0" y="0"/>
          <a:ext cx="0" cy="0"/>
          <a:chOff x="0" y="0"/>
          <a:chExt cx="0" cy="0"/>
        </a:xfrm>
      </p:grpSpPr>
      <p:pic>
        <p:nvPicPr>
          <p:cNvPr id="9" name="Image 8" descr="Une image contenant Cuisine, repas, nourriture, personne&#10;&#10;Le contenu généré par l’IA peut être incorrect.">
            <a:extLst>
              <a:ext uri="{FF2B5EF4-FFF2-40B4-BE49-F238E27FC236}">
                <a16:creationId xmlns:a16="http://schemas.microsoft.com/office/drawing/2014/main" id="{7C6D820F-571B-893D-DE16-DE111E9836D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33500" y="547336"/>
            <a:ext cx="9525000" cy="5715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10" name="ZoneTexte 9">
            <a:extLst>
              <a:ext uri="{FF2B5EF4-FFF2-40B4-BE49-F238E27FC236}">
                <a16:creationId xmlns:a16="http://schemas.microsoft.com/office/drawing/2014/main" id="{2B4A6E15-4E02-1E76-30ED-B61DA16713BA}"/>
              </a:ext>
            </a:extLst>
          </p:cNvPr>
          <p:cNvSpPr txBox="1"/>
          <p:nvPr/>
        </p:nvSpPr>
        <p:spPr>
          <a:xfrm>
            <a:off x="4242816" y="6262336"/>
            <a:ext cx="5205984" cy="584775"/>
          </a:xfrm>
          <a:prstGeom prst="rect">
            <a:avLst/>
          </a:prstGeom>
          <a:noFill/>
        </p:spPr>
        <p:txBody>
          <a:bodyPr wrap="square" rtlCol="0">
            <a:spAutoFit/>
          </a:bodyPr>
          <a:lstStyle/>
          <a:p>
            <a:r>
              <a:rPr lang="fr-FR" sz="3200" b="1">
                <a:solidFill>
                  <a:schemeClr val="bg1"/>
                </a:solidFill>
              </a:rPr>
              <a:t>Cuisine de Hoi An</a:t>
            </a:r>
            <a:endParaRPr lang="fr-FR" sz="3200" b="1" dirty="0">
              <a:solidFill>
                <a:schemeClr val="bg1"/>
              </a:solidFill>
            </a:endParaRPr>
          </a:p>
        </p:txBody>
      </p:sp>
    </p:spTree>
    <p:extLst>
      <p:ext uri="{BB962C8B-B14F-4D97-AF65-F5344CB8AC3E}">
        <p14:creationId xmlns:p14="http://schemas.microsoft.com/office/powerpoint/2010/main" val="1166072402"/>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0D225581-83F6-AF0E-FBE2-3193A0C3E789}"/>
            </a:ext>
          </a:extLst>
        </p:cNvPr>
        <p:cNvGrpSpPr/>
        <p:nvPr/>
      </p:nvGrpSpPr>
      <p:grpSpPr>
        <a:xfrm>
          <a:off x="0" y="0"/>
          <a:ext cx="0" cy="0"/>
          <a:chOff x="0" y="0"/>
          <a:chExt cx="0" cy="0"/>
        </a:xfrm>
      </p:grpSpPr>
      <p:pic>
        <p:nvPicPr>
          <p:cNvPr id="3" name="Image 2" descr="Une image contenant Visage humain, habits, bébé, fleur&#10;&#10;Le contenu généré par l’IA peut être incorrect.">
            <a:extLst>
              <a:ext uri="{FF2B5EF4-FFF2-40B4-BE49-F238E27FC236}">
                <a16:creationId xmlns:a16="http://schemas.microsoft.com/office/drawing/2014/main" id="{481AFC05-270D-3E05-F6E9-B2EBF21D497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3714750" cy="3019425"/>
          </a:xfrm>
          <a:prstGeom prst="rect">
            <a:avLst/>
          </a:prstGeom>
        </p:spPr>
      </p:pic>
      <p:pic>
        <p:nvPicPr>
          <p:cNvPr id="5" name="Image 4" descr="Une image contenant Visage humain, habits, personne, fleur&#10;&#10;Le contenu généré par l’IA peut être incorrect.">
            <a:extLst>
              <a:ext uri="{FF2B5EF4-FFF2-40B4-BE49-F238E27FC236}">
                <a16:creationId xmlns:a16="http://schemas.microsoft.com/office/drawing/2014/main" id="{4555CB3E-9B50-6A8F-6818-6F832325AE1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477250" y="3838575"/>
            <a:ext cx="3714750" cy="3019425"/>
          </a:xfrm>
          <a:prstGeom prst="rect">
            <a:avLst/>
          </a:prstGeom>
        </p:spPr>
      </p:pic>
      <p:sp>
        <p:nvSpPr>
          <p:cNvPr id="6" name="ZoneTexte 5">
            <a:extLst>
              <a:ext uri="{FF2B5EF4-FFF2-40B4-BE49-F238E27FC236}">
                <a16:creationId xmlns:a16="http://schemas.microsoft.com/office/drawing/2014/main" id="{F052EBD4-04D1-F0B2-FDBB-1B330212A542}"/>
              </a:ext>
            </a:extLst>
          </p:cNvPr>
          <p:cNvSpPr txBox="1"/>
          <p:nvPr/>
        </p:nvSpPr>
        <p:spPr>
          <a:xfrm>
            <a:off x="3714750" y="463296"/>
            <a:ext cx="8330946" cy="954107"/>
          </a:xfrm>
          <a:prstGeom prst="rect">
            <a:avLst/>
          </a:prstGeom>
          <a:noFill/>
        </p:spPr>
        <p:txBody>
          <a:bodyPr wrap="square" rtlCol="0">
            <a:spAutoFit/>
          </a:bodyPr>
          <a:lstStyle/>
          <a:p>
            <a:endParaRPr lang="fr-FR" sz="2800" b="1" dirty="0">
              <a:solidFill>
                <a:srgbClr val="FFC000"/>
              </a:solidFill>
            </a:endParaRPr>
          </a:p>
          <a:p>
            <a:endParaRPr lang="fr-FR" sz="2800" b="1" dirty="0">
              <a:solidFill>
                <a:srgbClr val="FFC000"/>
              </a:solidFill>
            </a:endParaRPr>
          </a:p>
        </p:txBody>
      </p:sp>
      <p:sp>
        <p:nvSpPr>
          <p:cNvPr id="7" name="ZoneTexte 6">
            <a:extLst>
              <a:ext uri="{FF2B5EF4-FFF2-40B4-BE49-F238E27FC236}">
                <a16:creationId xmlns:a16="http://schemas.microsoft.com/office/drawing/2014/main" id="{0CBB7EC2-91FA-04B9-63F8-1327509468F5}"/>
              </a:ext>
            </a:extLst>
          </p:cNvPr>
          <p:cNvSpPr txBox="1"/>
          <p:nvPr/>
        </p:nvSpPr>
        <p:spPr>
          <a:xfrm>
            <a:off x="3592830" y="417129"/>
            <a:ext cx="7989570" cy="1815882"/>
          </a:xfrm>
          <a:prstGeom prst="rect">
            <a:avLst/>
          </a:prstGeom>
          <a:noFill/>
        </p:spPr>
        <p:txBody>
          <a:bodyPr wrap="square" rtlCol="0">
            <a:spAutoFit/>
          </a:bodyPr>
          <a:lstStyle/>
          <a:p>
            <a:r>
              <a:rPr lang="fr-FR" sz="2800" b="1" dirty="0">
                <a:solidFill>
                  <a:srgbClr val="FFC000"/>
                </a:solidFill>
              </a:rPr>
              <a:t>Lorient Vous A Présenté Le village de poterie de Thanh Ha  Vietnam</a:t>
            </a:r>
          </a:p>
          <a:p>
            <a:endParaRPr lang="fr-FR" sz="2800" b="1" dirty="0">
              <a:solidFill>
                <a:srgbClr val="FFC000"/>
              </a:solidFill>
            </a:endParaRPr>
          </a:p>
          <a:p>
            <a:r>
              <a:rPr lang="fr-FR" sz="2800" b="1" dirty="0">
                <a:solidFill>
                  <a:srgbClr val="FFC000"/>
                </a:solidFill>
              </a:rPr>
              <a:t>                Les Images Et Le Son Du Net</a:t>
            </a:r>
          </a:p>
        </p:txBody>
      </p:sp>
      <p:sp>
        <p:nvSpPr>
          <p:cNvPr id="8" name="ZoneTexte 7">
            <a:extLst>
              <a:ext uri="{FF2B5EF4-FFF2-40B4-BE49-F238E27FC236}">
                <a16:creationId xmlns:a16="http://schemas.microsoft.com/office/drawing/2014/main" id="{14BF8E95-FB16-6464-AFA0-3F51CF6BA12B}"/>
              </a:ext>
            </a:extLst>
          </p:cNvPr>
          <p:cNvSpPr txBox="1"/>
          <p:nvPr/>
        </p:nvSpPr>
        <p:spPr>
          <a:xfrm>
            <a:off x="6057138" y="2905780"/>
            <a:ext cx="3450336" cy="523220"/>
          </a:xfrm>
          <a:prstGeom prst="rect">
            <a:avLst/>
          </a:prstGeom>
          <a:noFill/>
        </p:spPr>
        <p:txBody>
          <a:bodyPr wrap="square" rtlCol="0">
            <a:spAutoFit/>
          </a:bodyPr>
          <a:lstStyle/>
          <a:p>
            <a:r>
              <a:rPr lang="fr-FR" sz="2800" b="1" dirty="0">
                <a:solidFill>
                  <a:srgbClr val="FFC000"/>
                </a:solidFill>
              </a:rPr>
              <a:t>Daniel</a:t>
            </a:r>
          </a:p>
        </p:txBody>
      </p:sp>
    </p:spTree>
    <p:extLst>
      <p:ext uri="{BB962C8B-B14F-4D97-AF65-F5344CB8AC3E}">
        <p14:creationId xmlns:p14="http://schemas.microsoft.com/office/powerpoint/2010/main" val="2656906"/>
      </p:ext>
    </p:extLst>
  </p:cSld>
  <p:clrMapOvr>
    <a:masterClrMapping/>
  </p:clrMapOvr>
  <mc:AlternateContent xmlns:mc="http://schemas.openxmlformats.org/markup-compatibility/2006" xmlns:p14="http://schemas.microsoft.com/office/powerpoint/2010/main">
    <mc:Choice Requires="p14">
      <p:transition spd="slow" p14:dur="5000" advClick="0" advTm="13000">
        <p14:doors dir="vert"/>
      </p:transition>
    </mc:Choice>
    <mc:Fallback xmlns="">
      <p:transition spd="slow" advClick="0" advTm="13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91</TotalTime>
  <Words>291</Words>
  <Application>Microsoft Office PowerPoint</Application>
  <PresentationFormat>Grand écran</PresentationFormat>
  <Paragraphs>22</Paragraphs>
  <Slides>29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2025-12-12T13:49:45Z</dcterms:created>
  <dcterms:modified xsi:type="dcterms:W3CDTF">2025-12-14T06:15:38Z</dcterms:modified>
</cp:coreProperties>
</file>