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3" r:id="rId3"/>
    <p:sldId id="264" r:id="rId4"/>
    <p:sldId id="265" r:id="rId5"/>
    <p:sldId id="267" r:id="rId6"/>
    <p:sldId id="268" r:id="rId7"/>
    <p:sldId id="266" r:id="rId8"/>
    <p:sldId id="270" r:id="rId9"/>
    <p:sldId id="271" r:id="rId10"/>
    <p:sldId id="272" r:id="rId11"/>
    <p:sldId id="276" r:id="rId12"/>
    <p:sldId id="277" r:id="rId13"/>
    <p:sldId id="280" r:id="rId14"/>
    <p:sldId id="278" r:id="rId15"/>
    <p:sldId id="279" r:id="rId16"/>
    <p:sldId id="286" r:id="rId17"/>
    <p:sldId id="281" r:id="rId18"/>
    <p:sldId id="282" r:id="rId19"/>
    <p:sldId id="284" r:id="rId20"/>
    <p:sldId id="285" r:id="rId21"/>
    <p:sldId id="283" r:id="rId22"/>
    <p:sldId id="288" r:id="rId23"/>
    <p:sldId id="287" r:id="rId24"/>
    <p:sldId id="273" r:id="rId25"/>
    <p:sldId id="269" r:id="rId26"/>
    <p:sldId id="289" r:id="rId27"/>
    <p:sldId id="290" r:id="rId28"/>
    <p:sldId id="291" r:id="rId29"/>
    <p:sldId id="292" r:id="rId30"/>
    <p:sldId id="274" r:id="rId31"/>
    <p:sldId id="275" r:id="rId32"/>
    <p:sldId id="259" r:id="rId3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fv9yUDLyrYKvlOKKaB6RAg==" hashData="Y1n4LS5QsM7X2SR3nyG4tJEOUzHxPRM39yADSiJIcF1Mh4TC40uDIPsY8lEcym6SS+avFPkYjNeC7p+bComWZ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7" d="100"/>
          <a:sy n="77" d="100"/>
        </p:scale>
        <p:origin x="114"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9EF0DB99-4B56-4C66-AEDE-CF16E6279572}" type="datetimeFigureOut">
              <a:rPr lang="fr-FR" smtClean="0"/>
              <a:t>13/12/2025</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B38067D3-3DBA-4226-929C-00514F44F017}" type="slidenum">
              <a:rPr lang="fr-FR" smtClean="0"/>
              <a:t>‹N°›</a:t>
            </a:fld>
            <a:endParaRPr lang="fr-FR" dirty="0"/>
          </a:p>
        </p:txBody>
      </p:sp>
    </p:spTree>
    <p:extLst>
      <p:ext uri="{BB962C8B-B14F-4D97-AF65-F5344CB8AC3E}">
        <p14:creationId xmlns:p14="http://schemas.microsoft.com/office/powerpoint/2010/main" val="28027608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EF0DB99-4B56-4C66-AEDE-CF16E6279572}" type="datetimeFigureOut">
              <a:rPr lang="fr-FR" smtClean="0"/>
              <a:t>13/12/2025</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B38067D3-3DBA-4226-929C-00514F44F017}" type="slidenum">
              <a:rPr lang="fr-FR" smtClean="0"/>
              <a:t>‹N°›</a:t>
            </a:fld>
            <a:endParaRPr lang="fr-FR" dirty="0"/>
          </a:p>
        </p:txBody>
      </p:sp>
    </p:spTree>
    <p:extLst>
      <p:ext uri="{BB962C8B-B14F-4D97-AF65-F5344CB8AC3E}">
        <p14:creationId xmlns:p14="http://schemas.microsoft.com/office/powerpoint/2010/main" val="14812791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9EF0DB99-4B56-4C66-AEDE-CF16E6279572}" type="datetimeFigureOut">
              <a:rPr lang="fr-FR" smtClean="0"/>
              <a:t>13/12/2025</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B38067D3-3DBA-4226-929C-00514F44F017}" type="slidenum">
              <a:rPr lang="fr-FR" smtClean="0"/>
              <a:t>‹N°›</a:t>
            </a:fld>
            <a:endParaRPr lang="fr-FR" dirty="0"/>
          </a:p>
        </p:txBody>
      </p:sp>
    </p:spTree>
    <p:extLst>
      <p:ext uri="{BB962C8B-B14F-4D97-AF65-F5344CB8AC3E}">
        <p14:creationId xmlns:p14="http://schemas.microsoft.com/office/powerpoint/2010/main" val="13579049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9EF0DB99-4B56-4C66-AEDE-CF16E6279572}" type="datetimeFigureOut">
              <a:rPr lang="fr-FR" smtClean="0"/>
              <a:t>13/12/2025</a:t>
            </a:fld>
            <a:endParaRPr lang="fr-FR" dirty="0"/>
          </a:p>
        </p:txBody>
      </p:sp>
      <p:sp>
        <p:nvSpPr>
          <p:cNvPr id="6" name="Espace réservé du pied de page 5"/>
          <p:cNvSpPr>
            <a:spLocks noGrp="1"/>
          </p:cNvSpPr>
          <p:nvPr>
            <p:ph type="ftr" sz="quarter" idx="11"/>
          </p:nvPr>
        </p:nvSpPr>
        <p:spPr/>
        <p:txBody>
          <a:bodyPr/>
          <a:lstStyle/>
          <a:p>
            <a:endParaRPr lang="fr-FR" dirty="0"/>
          </a:p>
        </p:txBody>
      </p:sp>
      <p:sp>
        <p:nvSpPr>
          <p:cNvPr id="7" name="Espace réservé du numéro de diapositive 6"/>
          <p:cNvSpPr>
            <a:spLocks noGrp="1"/>
          </p:cNvSpPr>
          <p:nvPr>
            <p:ph type="sldNum" sz="quarter" idx="12"/>
          </p:nvPr>
        </p:nvSpPr>
        <p:spPr/>
        <p:txBody>
          <a:bodyPr/>
          <a:lstStyle/>
          <a:p>
            <a:fld id="{B38067D3-3DBA-4226-929C-00514F44F017}" type="slidenum">
              <a:rPr lang="fr-FR" smtClean="0"/>
              <a:t>‹N°›</a:t>
            </a:fld>
            <a:endParaRPr lang="fr-FR" dirty="0"/>
          </a:p>
        </p:txBody>
      </p:sp>
    </p:spTree>
    <p:extLst>
      <p:ext uri="{BB962C8B-B14F-4D97-AF65-F5344CB8AC3E}">
        <p14:creationId xmlns:p14="http://schemas.microsoft.com/office/powerpoint/2010/main" val="22155693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9EF0DB99-4B56-4C66-AEDE-CF16E6279572}" type="datetimeFigureOut">
              <a:rPr lang="fr-FR" smtClean="0"/>
              <a:t>13/12/2025</a:t>
            </a:fld>
            <a:endParaRPr lang="fr-FR" dirty="0"/>
          </a:p>
        </p:txBody>
      </p:sp>
      <p:sp>
        <p:nvSpPr>
          <p:cNvPr id="8" name="Espace réservé du pied de page 7"/>
          <p:cNvSpPr>
            <a:spLocks noGrp="1"/>
          </p:cNvSpPr>
          <p:nvPr>
            <p:ph type="ftr" sz="quarter" idx="11"/>
          </p:nvPr>
        </p:nvSpPr>
        <p:spPr/>
        <p:txBody>
          <a:bodyPr/>
          <a:lstStyle/>
          <a:p>
            <a:endParaRPr lang="fr-FR" dirty="0"/>
          </a:p>
        </p:txBody>
      </p:sp>
      <p:sp>
        <p:nvSpPr>
          <p:cNvPr id="9" name="Espace réservé du numéro de diapositive 8"/>
          <p:cNvSpPr>
            <a:spLocks noGrp="1"/>
          </p:cNvSpPr>
          <p:nvPr>
            <p:ph type="sldNum" sz="quarter" idx="12"/>
          </p:nvPr>
        </p:nvSpPr>
        <p:spPr/>
        <p:txBody>
          <a:bodyPr/>
          <a:lstStyle/>
          <a:p>
            <a:fld id="{B38067D3-3DBA-4226-929C-00514F44F017}" type="slidenum">
              <a:rPr lang="fr-FR" smtClean="0"/>
              <a:t>‹N°›</a:t>
            </a:fld>
            <a:endParaRPr lang="fr-FR" dirty="0"/>
          </a:p>
        </p:txBody>
      </p:sp>
    </p:spTree>
    <p:extLst>
      <p:ext uri="{BB962C8B-B14F-4D97-AF65-F5344CB8AC3E}">
        <p14:creationId xmlns:p14="http://schemas.microsoft.com/office/powerpoint/2010/main" val="37702593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9EF0DB99-4B56-4C66-AEDE-CF16E6279572}" type="datetimeFigureOut">
              <a:rPr lang="fr-FR" smtClean="0"/>
              <a:t>13/12/2025</a:t>
            </a:fld>
            <a:endParaRPr lang="fr-FR" dirty="0"/>
          </a:p>
        </p:txBody>
      </p:sp>
      <p:sp>
        <p:nvSpPr>
          <p:cNvPr id="4" name="Espace réservé du pied de page 3"/>
          <p:cNvSpPr>
            <a:spLocks noGrp="1"/>
          </p:cNvSpPr>
          <p:nvPr>
            <p:ph type="ftr" sz="quarter" idx="11"/>
          </p:nvPr>
        </p:nvSpPr>
        <p:spPr/>
        <p:txBody>
          <a:bodyPr/>
          <a:lstStyle/>
          <a:p>
            <a:endParaRPr lang="fr-FR" dirty="0"/>
          </a:p>
        </p:txBody>
      </p:sp>
      <p:sp>
        <p:nvSpPr>
          <p:cNvPr id="5" name="Espace réservé du numéro de diapositive 4"/>
          <p:cNvSpPr>
            <a:spLocks noGrp="1"/>
          </p:cNvSpPr>
          <p:nvPr>
            <p:ph type="sldNum" sz="quarter" idx="12"/>
          </p:nvPr>
        </p:nvSpPr>
        <p:spPr/>
        <p:txBody>
          <a:bodyPr/>
          <a:lstStyle/>
          <a:p>
            <a:fld id="{B38067D3-3DBA-4226-929C-00514F44F017}" type="slidenum">
              <a:rPr lang="fr-FR" smtClean="0"/>
              <a:t>‹N°›</a:t>
            </a:fld>
            <a:endParaRPr lang="fr-FR" dirty="0"/>
          </a:p>
        </p:txBody>
      </p:sp>
    </p:spTree>
    <p:extLst>
      <p:ext uri="{BB962C8B-B14F-4D97-AF65-F5344CB8AC3E}">
        <p14:creationId xmlns:p14="http://schemas.microsoft.com/office/powerpoint/2010/main" val="7145817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9EF0DB99-4B56-4C66-AEDE-CF16E6279572}" type="datetimeFigureOut">
              <a:rPr lang="fr-FR" smtClean="0"/>
              <a:t>13/12/2025</a:t>
            </a:fld>
            <a:endParaRPr lang="fr-FR" dirty="0"/>
          </a:p>
        </p:txBody>
      </p:sp>
      <p:sp>
        <p:nvSpPr>
          <p:cNvPr id="3" name="Espace réservé du pied de page 2"/>
          <p:cNvSpPr>
            <a:spLocks noGrp="1"/>
          </p:cNvSpPr>
          <p:nvPr>
            <p:ph type="ftr" sz="quarter" idx="11"/>
          </p:nvPr>
        </p:nvSpPr>
        <p:spPr/>
        <p:txBody>
          <a:bodyPr/>
          <a:lstStyle/>
          <a:p>
            <a:endParaRPr lang="fr-FR" dirty="0"/>
          </a:p>
        </p:txBody>
      </p:sp>
      <p:sp>
        <p:nvSpPr>
          <p:cNvPr id="4" name="Espace réservé du numéro de diapositive 3"/>
          <p:cNvSpPr>
            <a:spLocks noGrp="1"/>
          </p:cNvSpPr>
          <p:nvPr>
            <p:ph type="sldNum" sz="quarter" idx="12"/>
          </p:nvPr>
        </p:nvSpPr>
        <p:spPr/>
        <p:txBody>
          <a:bodyPr/>
          <a:lstStyle/>
          <a:p>
            <a:fld id="{B38067D3-3DBA-4226-929C-00514F44F017}" type="slidenum">
              <a:rPr lang="fr-FR" smtClean="0"/>
              <a:t>‹N°›</a:t>
            </a:fld>
            <a:endParaRPr lang="fr-FR" dirty="0"/>
          </a:p>
        </p:txBody>
      </p:sp>
    </p:spTree>
    <p:extLst>
      <p:ext uri="{BB962C8B-B14F-4D97-AF65-F5344CB8AC3E}">
        <p14:creationId xmlns:p14="http://schemas.microsoft.com/office/powerpoint/2010/main" val="10157202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9EF0DB99-4B56-4C66-AEDE-CF16E6279572}" type="datetimeFigureOut">
              <a:rPr lang="fr-FR" smtClean="0"/>
              <a:t>13/12/2025</a:t>
            </a:fld>
            <a:endParaRPr lang="fr-FR" dirty="0"/>
          </a:p>
        </p:txBody>
      </p:sp>
      <p:sp>
        <p:nvSpPr>
          <p:cNvPr id="6" name="Espace réservé du pied de page 5"/>
          <p:cNvSpPr>
            <a:spLocks noGrp="1"/>
          </p:cNvSpPr>
          <p:nvPr>
            <p:ph type="ftr" sz="quarter" idx="11"/>
          </p:nvPr>
        </p:nvSpPr>
        <p:spPr/>
        <p:txBody>
          <a:bodyPr/>
          <a:lstStyle/>
          <a:p>
            <a:endParaRPr lang="fr-FR" dirty="0"/>
          </a:p>
        </p:txBody>
      </p:sp>
      <p:sp>
        <p:nvSpPr>
          <p:cNvPr id="7" name="Espace réservé du numéro de diapositive 6"/>
          <p:cNvSpPr>
            <a:spLocks noGrp="1"/>
          </p:cNvSpPr>
          <p:nvPr>
            <p:ph type="sldNum" sz="quarter" idx="12"/>
          </p:nvPr>
        </p:nvSpPr>
        <p:spPr/>
        <p:txBody>
          <a:bodyPr/>
          <a:lstStyle/>
          <a:p>
            <a:fld id="{B38067D3-3DBA-4226-929C-00514F44F017}" type="slidenum">
              <a:rPr lang="fr-FR" smtClean="0"/>
              <a:t>‹N°›</a:t>
            </a:fld>
            <a:endParaRPr lang="fr-FR" dirty="0"/>
          </a:p>
        </p:txBody>
      </p:sp>
    </p:spTree>
    <p:extLst>
      <p:ext uri="{BB962C8B-B14F-4D97-AF65-F5344CB8AC3E}">
        <p14:creationId xmlns:p14="http://schemas.microsoft.com/office/powerpoint/2010/main" val="29834949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dirty="0"/>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9EF0DB99-4B56-4C66-AEDE-CF16E6279572}" type="datetimeFigureOut">
              <a:rPr lang="fr-FR" smtClean="0"/>
              <a:t>13/12/2025</a:t>
            </a:fld>
            <a:endParaRPr lang="fr-FR" dirty="0"/>
          </a:p>
        </p:txBody>
      </p:sp>
      <p:sp>
        <p:nvSpPr>
          <p:cNvPr id="6" name="Espace réservé du pied de page 5"/>
          <p:cNvSpPr>
            <a:spLocks noGrp="1"/>
          </p:cNvSpPr>
          <p:nvPr>
            <p:ph type="ftr" sz="quarter" idx="11"/>
          </p:nvPr>
        </p:nvSpPr>
        <p:spPr/>
        <p:txBody>
          <a:bodyPr/>
          <a:lstStyle/>
          <a:p>
            <a:endParaRPr lang="fr-FR" dirty="0"/>
          </a:p>
        </p:txBody>
      </p:sp>
      <p:sp>
        <p:nvSpPr>
          <p:cNvPr id="7" name="Espace réservé du numéro de diapositive 6"/>
          <p:cNvSpPr>
            <a:spLocks noGrp="1"/>
          </p:cNvSpPr>
          <p:nvPr>
            <p:ph type="sldNum" sz="quarter" idx="12"/>
          </p:nvPr>
        </p:nvSpPr>
        <p:spPr/>
        <p:txBody>
          <a:bodyPr/>
          <a:lstStyle/>
          <a:p>
            <a:fld id="{B38067D3-3DBA-4226-929C-00514F44F017}" type="slidenum">
              <a:rPr lang="fr-FR" smtClean="0"/>
              <a:t>‹N°›</a:t>
            </a:fld>
            <a:endParaRPr lang="fr-FR" dirty="0"/>
          </a:p>
        </p:txBody>
      </p:sp>
    </p:spTree>
    <p:extLst>
      <p:ext uri="{BB962C8B-B14F-4D97-AF65-F5344CB8AC3E}">
        <p14:creationId xmlns:p14="http://schemas.microsoft.com/office/powerpoint/2010/main" val="37235835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EF0DB99-4B56-4C66-AEDE-CF16E6279572}" type="datetimeFigureOut">
              <a:rPr lang="fr-FR" smtClean="0"/>
              <a:t>13/12/2025</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B38067D3-3DBA-4226-929C-00514F44F017}" type="slidenum">
              <a:rPr lang="fr-FR" smtClean="0"/>
              <a:t>‹N°›</a:t>
            </a:fld>
            <a:endParaRPr lang="fr-FR" dirty="0"/>
          </a:p>
        </p:txBody>
      </p:sp>
    </p:spTree>
    <p:extLst>
      <p:ext uri="{BB962C8B-B14F-4D97-AF65-F5344CB8AC3E}">
        <p14:creationId xmlns:p14="http://schemas.microsoft.com/office/powerpoint/2010/main" val="36036857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EF0DB99-4B56-4C66-AEDE-CF16E6279572}" type="datetimeFigureOut">
              <a:rPr lang="fr-FR" smtClean="0"/>
              <a:t>13/12/2025</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B38067D3-3DBA-4226-929C-00514F44F017}" type="slidenum">
              <a:rPr lang="fr-FR" smtClean="0"/>
              <a:t>‹N°›</a:t>
            </a:fld>
            <a:endParaRPr lang="fr-FR" dirty="0"/>
          </a:p>
        </p:txBody>
      </p:sp>
    </p:spTree>
    <p:extLst>
      <p:ext uri="{BB962C8B-B14F-4D97-AF65-F5344CB8AC3E}">
        <p14:creationId xmlns:p14="http://schemas.microsoft.com/office/powerpoint/2010/main" val="41574938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EF0DB99-4B56-4C66-AEDE-CF16E6279572}" type="datetimeFigureOut">
              <a:rPr lang="fr-FR" smtClean="0"/>
              <a:t>13/12/2025</a:t>
            </a:fld>
            <a:endParaRPr lang="fr-FR" dirty="0"/>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dirty="0"/>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8067D3-3DBA-4226-929C-00514F44F017}" type="slidenum">
              <a:rPr lang="fr-FR" smtClean="0"/>
              <a:t>‹N°›</a:t>
            </a:fld>
            <a:endParaRPr lang="fr-FR" dirty="0"/>
          </a:p>
        </p:txBody>
      </p:sp>
    </p:spTree>
    <p:extLst>
      <p:ext uri="{BB962C8B-B14F-4D97-AF65-F5344CB8AC3E}">
        <p14:creationId xmlns:p14="http://schemas.microsoft.com/office/powerpoint/2010/main" val="38073452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7.xml"/><Relationship Id="rId7" Type="http://schemas.openxmlformats.org/officeDocument/2006/relationships/image" Target="../media/image4.jp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jpeg"/><Relationship Id="rId5" Type="http://schemas.openxmlformats.org/officeDocument/2006/relationships/image" Target="../media/image2.jpg"/><Relationship Id="rId10" Type="http://schemas.openxmlformats.org/officeDocument/2006/relationships/image" Target="../media/image7.jpg"/><Relationship Id="rId4" Type="http://schemas.openxmlformats.org/officeDocument/2006/relationships/image" Target="../media/image1.jpg"/><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8" Type="http://schemas.openxmlformats.org/officeDocument/2006/relationships/image" Target="../media/image11.jpg"/><Relationship Id="rId3" Type="http://schemas.openxmlformats.org/officeDocument/2006/relationships/hyperlink" Target="https://fr.wikipedia.org/wiki/Issarl%C3%A8s" TargetMode="External"/><Relationship Id="rId7" Type="http://schemas.openxmlformats.org/officeDocument/2006/relationships/image" Target="../media/image10.jpg"/><Relationship Id="rId2" Type="http://schemas.openxmlformats.org/officeDocument/2006/relationships/image" Target="../media/image8.jpeg"/><Relationship Id="rId1" Type="http://schemas.openxmlformats.org/officeDocument/2006/relationships/slideLayout" Target="../slideLayouts/slideLayout7.xml"/><Relationship Id="rId6" Type="http://schemas.openxmlformats.org/officeDocument/2006/relationships/image" Target="../media/image9.jpg"/><Relationship Id="rId5" Type="http://schemas.openxmlformats.org/officeDocument/2006/relationships/hyperlink" Target="https://fr.wikipedia.org/wiki/Le_Lac-d%27Issarl%C3%A8s" TargetMode="External"/><Relationship Id="rId4" Type="http://schemas.openxmlformats.org/officeDocument/2006/relationships/hyperlink" Target="https://fr.wikipedia.org/wiki/1929"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17.jpg"/></Relationships>
</file>

<file path=ppt/slides/_rels/slide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8.jpeg"/><Relationship Id="rId1" Type="http://schemas.openxmlformats.org/officeDocument/2006/relationships/slideLayout" Target="../slideLayouts/slideLayout7.xml"/><Relationship Id="rId5" Type="http://schemas.openxmlformats.org/officeDocument/2006/relationships/image" Target="../media/image20.jpeg"/><Relationship Id="rId4" Type="http://schemas.openxmlformats.org/officeDocument/2006/relationships/image" Target="../media/image19.jpeg"/></Relationships>
</file>

<file path=ppt/slides/_rels/slide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8.jpeg"/><Relationship Id="rId1" Type="http://schemas.openxmlformats.org/officeDocument/2006/relationships/slideLayout" Target="../slideLayouts/slideLayout7.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26.jpeg"/></Relationships>
</file>

<file path=ppt/slides/_rels/slide1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30.jpeg"/></Relationships>
</file>

<file path=ppt/slides/_rels/slide1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33.jpeg"/></Relationships>
</file>

<file path=ppt/slides/_rels/slide16.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36.jpeg"/></Relationships>
</file>

<file path=ppt/slides/_rels/slide1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8.jpeg"/><Relationship Id="rId1" Type="http://schemas.openxmlformats.org/officeDocument/2006/relationships/slideLayout" Target="../slideLayouts/slideLayout7.xml"/><Relationship Id="rId6" Type="http://schemas.openxmlformats.org/officeDocument/2006/relationships/image" Target="../media/image44.jpeg"/><Relationship Id="rId5" Type="http://schemas.openxmlformats.org/officeDocument/2006/relationships/image" Target="../media/image43.jpeg"/><Relationship Id="rId4" Type="http://schemas.openxmlformats.org/officeDocument/2006/relationships/image" Target="../media/image42.jpeg"/></Relationships>
</file>

<file path=ppt/slides/_rels/slide23.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8.jpeg"/><Relationship Id="rId1" Type="http://schemas.openxmlformats.org/officeDocument/2006/relationships/slideLayout" Target="../slideLayouts/slideLayout7.xml"/><Relationship Id="rId5" Type="http://schemas.openxmlformats.org/officeDocument/2006/relationships/image" Target="../media/image49.jpeg"/><Relationship Id="rId4" Type="http://schemas.openxmlformats.org/officeDocument/2006/relationships/image" Target="../media/image48.jpg"/></Relationships>
</file>

<file path=ppt/slides/_rels/slide26.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51.jpg"/></Relationships>
</file>

<file path=ppt/slides/_rels/slide27.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53.jpeg"/></Relationships>
</file>

<file path=ppt/slides/_rels/slide28.xml.rels><?xml version="1.0" encoding="UTF-8" standalone="yes"?>
<Relationships xmlns="http://schemas.openxmlformats.org/package/2006/relationships"><Relationship Id="rId3" Type="http://schemas.openxmlformats.org/officeDocument/2006/relationships/image" Target="../media/image54.jpg"/><Relationship Id="rId7" Type="http://schemas.openxmlformats.org/officeDocument/2006/relationships/image" Target="../media/image58.jpg"/><Relationship Id="rId2" Type="http://schemas.openxmlformats.org/officeDocument/2006/relationships/image" Target="../media/image8.jpeg"/><Relationship Id="rId1" Type="http://schemas.openxmlformats.org/officeDocument/2006/relationships/slideLayout" Target="../slideLayouts/slideLayout7.xml"/><Relationship Id="rId6" Type="http://schemas.openxmlformats.org/officeDocument/2006/relationships/image" Target="../media/image57.jpg"/><Relationship Id="rId5" Type="http://schemas.openxmlformats.org/officeDocument/2006/relationships/image" Target="../media/image56.jpg"/><Relationship Id="rId4" Type="http://schemas.openxmlformats.org/officeDocument/2006/relationships/image" Target="../media/image55.jpg"/></Relationships>
</file>

<file path=ppt/slides/_rels/slide29.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8.jpeg"/><Relationship Id="rId1" Type="http://schemas.openxmlformats.org/officeDocument/2006/relationships/slideLayout" Target="../slideLayouts/slideLayout7.xml"/><Relationship Id="rId6" Type="http://schemas.openxmlformats.org/officeDocument/2006/relationships/image" Target="../media/image62.jpeg"/><Relationship Id="rId5" Type="http://schemas.openxmlformats.org/officeDocument/2006/relationships/image" Target="../media/image61.jpeg"/><Relationship Id="rId4" Type="http://schemas.openxmlformats.org/officeDocument/2006/relationships/image" Target="../media/image60.jpeg"/></Relationships>
</file>

<file path=ppt/slides/_rels/slide30.xml.rels><?xml version="1.0" encoding="UTF-8" standalone="yes"?>
<Relationships xmlns="http://schemas.openxmlformats.org/package/2006/relationships"><Relationship Id="rId3" Type="http://schemas.openxmlformats.org/officeDocument/2006/relationships/image" Target="../media/image63.jpg"/><Relationship Id="rId7" Type="http://schemas.openxmlformats.org/officeDocument/2006/relationships/image" Target="../media/image67.jpg"/><Relationship Id="rId2" Type="http://schemas.openxmlformats.org/officeDocument/2006/relationships/image" Target="../media/image8.jpeg"/><Relationship Id="rId1" Type="http://schemas.openxmlformats.org/officeDocument/2006/relationships/slideLayout" Target="../slideLayouts/slideLayout7.xml"/><Relationship Id="rId6" Type="http://schemas.openxmlformats.org/officeDocument/2006/relationships/image" Target="../media/image66.jpg"/><Relationship Id="rId5" Type="http://schemas.openxmlformats.org/officeDocument/2006/relationships/image" Target="../media/image65.jpg"/><Relationship Id="rId4" Type="http://schemas.openxmlformats.org/officeDocument/2006/relationships/image" Target="../media/image64.jpg"/></Relationships>
</file>

<file path=ppt/slides/_rels/slide31.xml.rels><?xml version="1.0" encoding="UTF-8" standalone="yes"?>
<Relationships xmlns="http://schemas.openxmlformats.org/package/2006/relationships"><Relationship Id="rId3" Type="http://schemas.openxmlformats.org/officeDocument/2006/relationships/image" Target="../media/image68.jpg"/><Relationship Id="rId2" Type="http://schemas.openxmlformats.org/officeDocument/2006/relationships/image" Target="../media/image8.jpeg"/><Relationship Id="rId1" Type="http://schemas.openxmlformats.org/officeDocument/2006/relationships/slideLayout" Target="../slideLayouts/slideLayout7.xml"/><Relationship Id="rId5" Type="http://schemas.openxmlformats.org/officeDocument/2006/relationships/image" Target="../media/image70.jpeg"/><Relationship Id="rId4" Type="http://schemas.openxmlformats.org/officeDocument/2006/relationships/image" Target="../media/image69.jpeg"/></Relationships>
</file>

<file path=ppt/slides/_rels/slide32.xml.rels><?xml version="1.0" encoding="UTF-8" standalone="yes"?>
<Relationships xmlns="http://schemas.openxmlformats.org/package/2006/relationships"><Relationship Id="rId3" Type="http://schemas.openxmlformats.org/officeDocument/2006/relationships/image" Target="../media/image71.gif"/><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72.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Image 5"/>
          <p:cNvPicPr>
            <a:picLocks noChangeAspect="1"/>
          </p:cNvPicPr>
          <p:nvPr/>
        </p:nvPicPr>
        <p:blipFill rotWithShape="1">
          <a:blip r:embed="rId5">
            <a:extLst>
              <a:ext uri="{28A0092B-C50C-407E-A947-70E740481C1C}">
                <a14:useLocalDpi xmlns:a14="http://schemas.microsoft.com/office/drawing/2010/main" val="0"/>
              </a:ext>
            </a:extLst>
          </a:blip>
          <a:srcRect b="1944"/>
          <a:stretch/>
        </p:blipFill>
        <p:spPr>
          <a:xfrm>
            <a:off x="1486907" y="0"/>
            <a:ext cx="10705093" cy="6858000"/>
          </a:xfrm>
          <a:prstGeom prst="rect">
            <a:avLst/>
          </a:prstGeom>
        </p:spPr>
      </p:pic>
      <p:sp>
        <p:nvSpPr>
          <p:cNvPr id="7" name="Rectangle 6"/>
          <p:cNvSpPr/>
          <p:nvPr/>
        </p:nvSpPr>
        <p:spPr>
          <a:xfrm>
            <a:off x="4353674" y="4252248"/>
            <a:ext cx="5163593" cy="400110"/>
          </a:xfrm>
          <a:prstGeom prst="rect">
            <a:avLst/>
          </a:prstGeom>
        </p:spPr>
        <p:txBody>
          <a:bodyPr wrap="none">
            <a:spAutoFit/>
          </a:bodyPr>
          <a:lstStyle/>
          <a:p>
            <a:r>
              <a:rPr lang="fr-FR" sz="2000" b="1" dirty="0">
                <a:solidFill>
                  <a:srgbClr val="0070C0"/>
                </a:solidFill>
                <a:latin typeface="Algerian" panose="04020705040A02060702" pitchFamily="82" charset="0"/>
                <a:ea typeface="Times New Roman" panose="02020603050405020304" pitchFamily="18" charset="0"/>
              </a:rPr>
              <a:t>Histoire du gardien du lac d’Issarlès</a:t>
            </a:r>
            <a:endParaRPr lang="fr-FR" sz="2000" b="1" dirty="0">
              <a:solidFill>
                <a:srgbClr val="0070C0"/>
              </a:solidFill>
              <a:latin typeface="Algerian" panose="04020705040A02060702" pitchFamily="82" charset="0"/>
            </a:endParaRPr>
          </a:p>
        </p:txBody>
      </p:sp>
      <p:pic>
        <p:nvPicPr>
          <p:cNvPr id="8" name="Image 7"/>
          <p:cNvPicPr>
            <a:picLocks noChangeAspect="1"/>
          </p:cNvPicPr>
          <p:nvPr/>
        </p:nvPicPr>
        <p:blipFill rotWithShape="1">
          <a:blip r:embed="rId6" cstate="print">
            <a:extLst>
              <a:ext uri="{28A0092B-C50C-407E-A947-70E740481C1C}">
                <a14:useLocalDpi xmlns:a14="http://schemas.microsoft.com/office/drawing/2010/main" val="0"/>
              </a:ext>
            </a:extLst>
          </a:blip>
          <a:srcRect l="17091" t="2361" r="13091" b="2763"/>
          <a:stretch/>
        </p:blipFill>
        <p:spPr>
          <a:xfrm rot="5400000">
            <a:off x="1156133" y="3660462"/>
            <a:ext cx="3528311" cy="2866768"/>
          </a:xfrm>
          <a:prstGeom prst="rect">
            <a:avLst/>
          </a:prstGeom>
        </p:spPr>
      </p:pic>
      <p:pic>
        <p:nvPicPr>
          <p:cNvPr id="9" name="Image 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517267" y="3408071"/>
            <a:ext cx="2674732" cy="1342245"/>
          </a:xfrm>
          <a:prstGeom prst="rect">
            <a:avLst/>
          </a:prstGeom>
        </p:spPr>
      </p:pic>
      <p:pic>
        <p:nvPicPr>
          <p:cNvPr id="3" name="14. Massenet - La Méditation De T">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6422968" y="1516524"/>
            <a:ext cx="609600" cy="609600"/>
          </a:xfrm>
          <a:prstGeom prst="rect">
            <a:avLst/>
          </a:prstGeom>
        </p:spPr>
      </p:pic>
      <p:pic>
        <p:nvPicPr>
          <p:cNvPr id="4" name="Image 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517267" y="4764579"/>
            <a:ext cx="2674732" cy="1981200"/>
          </a:xfrm>
          <a:prstGeom prst="rect">
            <a:avLst/>
          </a:prstGeom>
        </p:spPr>
      </p:pic>
      <p:pic>
        <p:nvPicPr>
          <p:cNvPr id="5" name="Image 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20288" y="2919567"/>
            <a:ext cx="1298448" cy="1444752"/>
          </a:xfrm>
          <a:prstGeom prst="rect">
            <a:avLst/>
          </a:prstGeom>
        </p:spPr>
      </p:pic>
    </p:spTree>
    <p:extLst>
      <p:ext uri="{BB962C8B-B14F-4D97-AF65-F5344CB8AC3E}">
        <p14:creationId xmlns:p14="http://schemas.microsoft.com/office/powerpoint/2010/main" val="27978923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Rectangle 1"/>
          <p:cNvSpPr/>
          <p:nvPr/>
        </p:nvSpPr>
        <p:spPr>
          <a:xfrm>
            <a:off x="345967" y="283989"/>
            <a:ext cx="8315895" cy="4247317"/>
          </a:xfrm>
          <a:prstGeom prst="rect">
            <a:avLst/>
          </a:prstGeom>
          <a:solidFill>
            <a:schemeClr val="accent6">
              <a:lumMod val="20000"/>
              <a:lumOff val="80000"/>
            </a:schemeClr>
          </a:solidFill>
          <a:ln w="38100">
            <a:solidFill>
              <a:schemeClr val="tx1"/>
            </a:solidFill>
          </a:ln>
        </p:spPr>
        <p:txBody>
          <a:bodyPr wrap="square">
            <a:spAutoFit/>
          </a:bodyPr>
          <a:lstStyle/>
          <a:p>
            <a:r>
              <a:rPr lang="fr-FR" i="0" dirty="0" smtClean="0">
                <a:effectLst/>
              </a:rPr>
              <a:t>   Issarlès est situé en Ardèche et non loin de la Haute-Loire : 28 km du Puy en Velay et 34 km d’Aubenas.</a:t>
            </a:r>
          </a:p>
          <a:p>
            <a:r>
              <a:rPr lang="fr-FR" dirty="0"/>
              <a:t>Le plan d'eau est en site classé du patrimoine national depuis 1935 et les berges en site </a:t>
            </a:r>
            <a:r>
              <a:rPr lang="fr-FR" dirty="0" smtClean="0"/>
              <a:t>inscrit. La </a:t>
            </a:r>
            <a:r>
              <a:rPr lang="fr-FR" dirty="0"/>
              <a:t>réserve d'eau du lac est utilisée depuis 1954 pour le fonctionnement de l'usine hydroélectrique de Montpezat</a:t>
            </a:r>
            <a:r>
              <a:rPr lang="fr-FR" dirty="0" smtClean="0"/>
              <a:t>.</a:t>
            </a:r>
          </a:p>
          <a:p>
            <a:r>
              <a:rPr lang="fr-FR" dirty="0"/>
              <a:t>Après avoir hérité du nom du village d'</a:t>
            </a:r>
            <a:r>
              <a:rPr lang="fr-FR" dirty="0">
                <a:hlinkClick r:id="rId3" tooltip="Issarlès"/>
              </a:rPr>
              <a:t>Issarlès</a:t>
            </a:r>
            <a:r>
              <a:rPr lang="fr-FR" dirty="0"/>
              <a:t>, tout proche, ce lac a donné son nom à une commune créée en </a:t>
            </a:r>
            <a:r>
              <a:rPr lang="fr-FR" dirty="0">
                <a:hlinkClick r:id="rId4" tooltip="1929"/>
              </a:rPr>
              <a:t>1929</a:t>
            </a:r>
            <a:r>
              <a:rPr lang="fr-FR" dirty="0"/>
              <a:t> par partition du territoire d'Issarlès, </a:t>
            </a:r>
            <a:r>
              <a:rPr lang="fr-FR" dirty="0">
                <a:hlinkClick r:id="rId5" tooltip="Le Lac-d'Issarlès"/>
              </a:rPr>
              <a:t>Le </a:t>
            </a:r>
            <a:r>
              <a:rPr lang="fr-FR" dirty="0" smtClean="0">
                <a:hlinkClick r:id="rId5" tooltip="Le Lac-d'Issarlès"/>
              </a:rPr>
              <a:t>Lac-d 'Issarlès</a:t>
            </a:r>
            <a:r>
              <a:rPr lang="fr-FR" dirty="0" smtClean="0"/>
              <a:t>.</a:t>
            </a:r>
          </a:p>
          <a:p>
            <a:r>
              <a:rPr lang="fr-FR" dirty="0" smtClean="0"/>
              <a:t>Premier Maire du Lac 1929,1935</a:t>
            </a:r>
          </a:p>
          <a:p>
            <a:r>
              <a:rPr lang="fr-FR" u="sng" dirty="0"/>
              <a:t>Léopold </a:t>
            </a:r>
            <a:r>
              <a:rPr lang="fr-FR" u="sng" dirty="0" smtClean="0"/>
              <a:t>Teyssier</a:t>
            </a:r>
            <a:r>
              <a:rPr lang="fr-FR" dirty="0" smtClean="0"/>
              <a:t>, Hôtelier </a:t>
            </a:r>
            <a:r>
              <a:rPr lang="fr-FR" dirty="0"/>
              <a:t>restaurateur du grand hôtel du lac. Cofondateur de la commune du </a:t>
            </a:r>
            <a:r>
              <a:rPr lang="fr-FR" dirty="0" smtClean="0"/>
              <a:t>Lac-d 'Issarlès</a:t>
            </a:r>
          </a:p>
          <a:p>
            <a:r>
              <a:rPr lang="fr-FR" b="0" i="0" u="sng" dirty="0" smtClean="0">
                <a:effectLst/>
              </a:rPr>
              <a:t>Fortuné Eyraud, </a:t>
            </a:r>
            <a:r>
              <a:rPr lang="fr-FR" b="0" i="0" dirty="0" smtClean="0">
                <a:effectLst/>
              </a:rPr>
              <a:t>Né en 1932 au Lac d'Issarlès</a:t>
            </a:r>
            <a:endParaRPr lang="fr-FR" dirty="0"/>
          </a:p>
          <a:p>
            <a:r>
              <a:rPr lang="fr-FR" dirty="0"/>
              <a:t>4</a:t>
            </a:r>
            <a:r>
              <a:rPr lang="fr-FR" baseline="30000" dirty="0"/>
              <a:t>ème</a:t>
            </a:r>
            <a:r>
              <a:rPr lang="fr-FR" dirty="0"/>
              <a:t> Maire du Lac 1978 ,</a:t>
            </a:r>
            <a:r>
              <a:rPr lang="fr-FR" dirty="0" smtClean="0"/>
              <a:t>1984,1990.</a:t>
            </a:r>
            <a:endParaRPr lang="fr-FR" u="sng" dirty="0"/>
          </a:p>
          <a:p>
            <a:r>
              <a:rPr lang="fr-FR" dirty="0" smtClean="0"/>
              <a:t>Résident actuel de la maison de retraite du lac il a bien connus  Le gardien du Lac GARDÈS Zéphirin.</a:t>
            </a:r>
            <a:endParaRPr lang="fr-FR" dirty="0"/>
          </a:p>
          <a:p>
            <a:endParaRPr lang="fr-FR" dirty="0"/>
          </a:p>
        </p:txBody>
      </p:sp>
      <p:pic>
        <p:nvPicPr>
          <p:cNvPr id="4" name="Image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969343" y="283801"/>
            <a:ext cx="2916000" cy="3620984"/>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5" name="Image 4"/>
          <p:cNvPicPr>
            <a:picLocks noChangeAspect="1"/>
          </p:cNvPicPr>
          <p:nvPr/>
        </p:nvPicPr>
        <p:blipFill rotWithShape="1">
          <a:blip r:embed="rId7" cstate="print">
            <a:extLst>
              <a:ext uri="{28A0092B-C50C-407E-A947-70E740481C1C}">
                <a14:useLocalDpi xmlns:a14="http://schemas.microsoft.com/office/drawing/2010/main" val="0"/>
              </a:ext>
            </a:extLst>
          </a:blip>
          <a:srcRect t="8686"/>
          <a:stretch/>
        </p:blipFill>
        <p:spPr>
          <a:xfrm>
            <a:off x="8141343" y="4232326"/>
            <a:ext cx="3744000" cy="2522258"/>
          </a:xfrm>
          <a:prstGeom prst="rect">
            <a:avLst/>
          </a:prstGeom>
          <a:ln>
            <a:noFill/>
          </a:ln>
          <a:effectLst>
            <a:softEdge rad="112500"/>
          </a:effectLst>
        </p:spPr>
      </p:pic>
      <p:pic>
        <p:nvPicPr>
          <p:cNvPr id="6" name="Image 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84748" y="4232326"/>
            <a:ext cx="6588000" cy="2456866"/>
          </a:xfrm>
          <a:prstGeom prst="rect">
            <a:avLst/>
          </a:prstGeom>
          <a:ln>
            <a:noFill/>
          </a:ln>
          <a:effectLst>
            <a:softEdge rad="112500"/>
          </a:effectLst>
        </p:spPr>
      </p:pic>
      <p:sp>
        <p:nvSpPr>
          <p:cNvPr id="7" name="Rectangle 6"/>
          <p:cNvSpPr/>
          <p:nvPr/>
        </p:nvSpPr>
        <p:spPr>
          <a:xfrm>
            <a:off x="9475800" y="3514558"/>
            <a:ext cx="2018501" cy="369332"/>
          </a:xfrm>
          <a:prstGeom prst="rect">
            <a:avLst/>
          </a:prstGeom>
        </p:spPr>
        <p:txBody>
          <a:bodyPr wrap="none">
            <a:spAutoFit/>
          </a:bodyPr>
          <a:lstStyle/>
          <a:p>
            <a:r>
              <a:rPr lang="fr-FR" b="1" dirty="0">
                <a:solidFill>
                  <a:schemeClr val="bg1"/>
                </a:solidFill>
                <a:latin typeface="Merriweather Sans Variable"/>
              </a:rPr>
              <a:t>Fortuné Eyraud</a:t>
            </a:r>
            <a:r>
              <a:rPr lang="fr-FR" dirty="0">
                <a:latin typeface="Merriweather Sans Variable"/>
              </a:rPr>
              <a:t>, </a:t>
            </a:r>
            <a:endParaRPr lang="fr-FR" dirty="0"/>
          </a:p>
        </p:txBody>
      </p:sp>
    </p:spTree>
    <p:extLst>
      <p:ext uri="{BB962C8B-B14F-4D97-AF65-F5344CB8AC3E}">
        <p14:creationId xmlns:p14="http://schemas.microsoft.com/office/powerpoint/2010/main" val="23609524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Rectangle 1"/>
          <p:cNvSpPr/>
          <p:nvPr/>
        </p:nvSpPr>
        <p:spPr>
          <a:xfrm>
            <a:off x="155171" y="236093"/>
            <a:ext cx="5522422" cy="6186309"/>
          </a:xfrm>
          <a:prstGeom prst="rect">
            <a:avLst/>
          </a:prstGeom>
          <a:solidFill>
            <a:schemeClr val="accent6">
              <a:lumMod val="20000"/>
              <a:lumOff val="80000"/>
            </a:schemeClr>
          </a:solidFill>
          <a:ln w="38100">
            <a:solidFill>
              <a:schemeClr val="tx1"/>
            </a:solidFill>
          </a:ln>
        </p:spPr>
        <p:txBody>
          <a:bodyPr wrap="square">
            <a:spAutoFit/>
          </a:bodyPr>
          <a:lstStyle/>
          <a:p>
            <a:r>
              <a:rPr lang="fr-FR" b="1" dirty="0">
                <a:solidFill>
                  <a:srgbClr val="000000"/>
                </a:solidFill>
              </a:rPr>
              <a:t>Le lac d'Issarlès est un des joyaux de la Montagne d'Ardèche. Ce dernier comble un ancien cratère de maar et s'étire sur 97 ha à 1000 m. d'altitude avec une exceptionnelle profondeur de 108 mètres. Lac de pêche. Base nautique et baignade surveillée en été</a:t>
            </a:r>
          </a:p>
          <a:p>
            <a:r>
              <a:rPr lang="fr-FR" dirty="0">
                <a:solidFill>
                  <a:srgbClr val="000000"/>
                </a:solidFill>
              </a:rPr>
              <a:t>On en fait le tour en une heure et demi de marche le long d'un sentier piétonnier, ombragé et balisé d'environ 3,6 km. Vous avez la possibilité de louer des pédalos afin de découvrir le site vu de l'intérieur. La baignade dans ses eaux claires y est surveillée en juillet et août. Le lac d'Issarlès est également utilisé par EDF pour alimenter la centrale hydroélectrique de Montpezat-sous-Bauzon.</a:t>
            </a:r>
            <a:br>
              <a:rPr lang="fr-FR" dirty="0">
                <a:solidFill>
                  <a:srgbClr val="000000"/>
                </a:solidFill>
              </a:rPr>
            </a:br>
            <a:r>
              <a:rPr lang="fr-FR" dirty="0">
                <a:solidFill>
                  <a:srgbClr val="000000"/>
                </a:solidFill>
              </a:rPr>
              <a:t/>
            </a:r>
            <a:br>
              <a:rPr lang="fr-FR" dirty="0">
                <a:solidFill>
                  <a:srgbClr val="000000"/>
                </a:solidFill>
              </a:rPr>
            </a:br>
            <a:r>
              <a:rPr lang="fr-FR" dirty="0">
                <a:solidFill>
                  <a:srgbClr val="000000"/>
                </a:solidFill>
              </a:rPr>
              <a:t>Il est relié via des galeries souterraines aux retenues sur la Loire (barrage de la Palisse) et deux de ses affluents du plateau ardéchois, le Gage (barrage du Moulin de Peyron) et la Veyradeyre (barrage de la Grange). Les eaux du versant atlantique sont ainsi détournées vers la rivière Fontaulière, affluent de l’Ardèche (versant méditerranéen). En dehors de la période estivale dévolue au tourisme, la production hydroélectrique entraine un marnage important au niveau du lac.</a:t>
            </a:r>
            <a:endParaRPr lang="fr-FR" b="0" i="0" dirty="0">
              <a:solidFill>
                <a:srgbClr val="000000"/>
              </a:solidFill>
              <a:effectLst/>
            </a:endParaRPr>
          </a:p>
        </p:txBody>
      </p:sp>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09527" y="1182697"/>
            <a:ext cx="6228000" cy="417016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1104903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4567" y="1878699"/>
            <a:ext cx="7920000" cy="4727268"/>
          </a:xfrm>
          <a:prstGeom prst="rect">
            <a:avLst/>
          </a:prstGeom>
        </p:spPr>
      </p:pic>
      <p:pic>
        <p:nvPicPr>
          <p:cNvPr id="3" name="Image 2"/>
          <p:cNvPicPr>
            <a:picLocks noChangeAspect="1"/>
          </p:cNvPicPr>
          <p:nvPr/>
        </p:nvPicPr>
        <p:blipFill rotWithShape="1">
          <a:blip r:embed="rId4" cstate="print">
            <a:extLst>
              <a:ext uri="{28A0092B-C50C-407E-A947-70E740481C1C}">
                <a14:useLocalDpi xmlns:a14="http://schemas.microsoft.com/office/drawing/2010/main" val="0"/>
              </a:ext>
            </a:extLst>
          </a:blip>
          <a:srcRect b="3273"/>
          <a:stretch/>
        </p:blipFill>
        <p:spPr>
          <a:xfrm>
            <a:off x="8169402" y="0"/>
            <a:ext cx="3327100" cy="6858000"/>
          </a:xfrm>
          <a:prstGeom prst="rect">
            <a:avLst/>
          </a:prstGeom>
        </p:spPr>
      </p:pic>
      <p:sp>
        <p:nvSpPr>
          <p:cNvPr id="4" name="Rectangle 3"/>
          <p:cNvSpPr/>
          <p:nvPr/>
        </p:nvSpPr>
        <p:spPr>
          <a:xfrm>
            <a:off x="421178" y="152138"/>
            <a:ext cx="6096000" cy="1477328"/>
          </a:xfrm>
          <a:prstGeom prst="rect">
            <a:avLst/>
          </a:prstGeom>
          <a:solidFill>
            <a:schemeClr val="accent6">
              <a:lumMod val="20000"/>
              <a:lumOff val="80000"/>
            </a:schemeClr>
          </a:solidFill>
          <a:ln w="38100">
            <a:solidFill>
              <a:schemeClr val="tx1"/>
            </a:solidFill>
          </a:ln>
        </p:spPr>
        <p:txBody>
          <a:bodyPr>
            <a:spAutoFit/>
          </a:bodyPr>
          <a:lstStyle/>
          <a:p>
            <a:endParaRPr lang="fr-FR" b="1" dirty="0" smtClean="0">
              <a:solidFill>
                <a:srgbClr val="000000"/>
              </a:solidFill>
              <a:latin typeface="Arial" panose="020B0604020202020204" pitchFamily="34" charset="0"/>
            </a:endParaRPr>
          </a:p>
          <a:p>
            <a:r>
              <a:rPr lang="fr-FR" b="1" dirty="0" smtClean="0">
                <a:solidFill>
                  <a:srgbClr val="000000"/>
                </a:solidFill>
                <a:latin typeface="Arial" panose="020B0604020202020204" pitchFamily="34" charset="0"/>
              </a:rPr>
              <a:t>église </a:t>
            </a:r>
            <a:r>
              <a:rPr lang="fr-FR" b="1" dirty="0">
                <a:solidFill>
                  <a:srgbClr val="000000"/>
                </a:solidFill>
                <a:latin typeface="Arial" panose="020B0604020202020204" pitchFamily="34" charset="0"/>
              </a:rPr>
              <a:t>romano-gothique du </a:t>
            </a:r>
            <a:r>
              <a:rPr lang="fr-FR" b="1" dirty="0" smtClean="0">
                <a:solidFill>
                  <a:srgbClr val="000000"/>
                </a:solidFill>
                <a:latin typeface="Arial" panose="020B0604020202020204" pitchFamily="34" charset="0"/>
              </a:rPr>
              <a:t>XIème siècle avec </a:t>
            </a:r>
            <a:r>
              <a:rPr lang="fr-FR" b="1" dirty="0">
                <a:solidFill>
                  <a:srgbClr val="000000"/>
                </a:solidFill>
                <a:latin typeface="Arial" panose="020B0604020202020204" pitchFamily="34" charset="0"/>
              </a:rPr>
              <a:t>un porche flanqué de deux tours.</a:t>
            </a:r>
          </a:p>
          <a:p>
            <a:r>
              <a:rPr lang="fr-FR" dirty="0">
                <a:solidFill>
                  <a:srgbClr val="000000"/>
                </a:solidFill>
                <a:latin typeface="Arial" panose="020B0604020202020204" pitchFamily="34" charset="0"/>
              </a:rPr>
              <a:t/>
            </a:r>
            <a:br>
              <a:rPr lang="fr-FR" dirty="0">
                <a:solidFill>
                  <a:srgbClr val="000000"/>
                </a:solidFill>
                <a:latin typeface="Arial" panose="020B0604020202020204" pitchFamily="34" charset="0"/>
              </a:rPr>
            </a:br>
            <a:endParaRPr lang="fr-FR" dirty="0"/>
          </a:p>
        </p:txBody>
      </p:sp>
    </p:spTree>
    <p:extLst>
      <p:ext uri="{BB962C8B-B14F-4D97-AF65-F5344CB8AC3E}">
        <p14:creationId xmlns:p14="http://schemas.microsoft.com/office/powerpoint/2010/main" val="26360160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188" y="618193"/>
            <a:ext cx="12109811" cy="5621615"/>
          </a:xfrm>
          <a:prstGeom prst="rect">
            <a:avLst/>
          </a:prstGeom>
        </p:spPr>
      </p:pic>
    </p:spTree>
    <p:extLst>
      <p:ext uri="{BB962C8B-B14F-4D97-AF65-F5344CB8AC3E}">
        <p14:creationId xmlns:p14="http://schemas.microsoft.com/office/powerpoint/2010/main" val="23760024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Rectangle 1"/>
          <p:cNvSpPr/>
          <p:nvPr/>
        </p:nvSpPr>
        <p:spPr>
          <a:xfrm>
            <a:off x="919940" y="257524"/>
            <a:ext cx="6603077" cy="2862322"/>
          </a:xfrm>
          <a:prstGeom prst="rect">
            <a:avLst/>
          </a:prstGeom>
          <a:solidFill>
            <a:schemeClr val="accent6">
              <a:lumMod val="20000"/>
              <a:lumOff val="80000"/>
            </a:schemeClr>
          </a:solidFill>
          <a:ln w="38100">
            <a:solidFill>
              <a:schemeClr val="tx1"/>
            </a:solidFill>
          </a:ln>
        </p:spPr>
        <p:txBody>
          <a:bodyPr wrap="square">
            <a:spAutoFit/>
          </a:bodyPr>
          <a:lstStyle/>
          <a:p>
            <a:pPr>
              <a:spcAft>
                <a:spcPts val="0"/>
              </a:spcAft>
            </a:pPr>
            <a:r>
              <a:rPr lang="fr-FR" dirty="0">
                <a:latin typeface="Times New Roman" panose="02020603050405020304" pitchFamily="18" charset="0"/>
                <a:ea typeface="Times New Roman" panose="02020603050405020304" pitchFamily="18" charset="0"/>
              </a:rPr>
              <a:t>1. Qui était le gardien ?</a:t>
            </a:r>
            <a:endParaRPr lang="fr-FR" dirty="0">
              <a:latin typeface="Times New Roman" panose="02020603050405020304" pitchFamily="18" charset="0"/>
              <a:ea typeface="Calibri" panose="020F0502020204030204" pitchFamily="34" charset="0"/>
            </a:endParaRPr>
          </a:p>
          <a:p>
            <a:pPr>
              <a:spcAft>
                <a:spcPts val="0"/>
              </a:spcAft>
            </a:pPr>
            <a:r>
              <a:rPr lang="fr-FR" dirty="0">
                <a:latin typeface="Times New Roman" panose="02020603050405020304" pitchFamily="18" charset="0"/>
                <a:ea typeface="Times New Roman" panose="02020603050405020304" pitchFamily="18" charset="0"/>
              </a:rPr>
              <a:t> </a:t>
            </a:r>
            <a:endParaRPr lang="fr-FR" dirty="0">
              <a:latin typeface="Times New Roman" panose="02020603050405020304" pitchFamily="18" charset="0"/>
              <a:ea typeface="Calibri" panose="020F0502020204030204" pitchFamily="34" charset="0"/>
            </a:endParaRPr>
          </a:p>
          <a:p>
            <a:pPr>
              <a:spcAft>
                <a:spcPts val="0"/>
              </a:spcAft>
            </a:pPr>
            <a:r>
              <a:rPr lang="fr-FR" dirty="0">
                <a:latin typeface="Times New Roman" panose="02020603050405020304" pitchFamily="18" charset="0"/>
                <a:ea typeface="Times New Roman" panose="02020603050405020304" pitchFamily="18" charset="0"/>
              </a:rPr>
              <a:t>Le gardien du lac d’Issarlès s’appelait Zéphirin Gardès.</a:t>
            </a:r>
            <a:endParaRPr lang="fr-FR" dirty="0">
              <a:latin typeface="Times New Roman" panose="02020603050405020304" pitchFamily="18" charset="0"/>
              <a:ea typeface="Calibri" panose="020F0502020204030204" pitchFamily="34" charset="0"/>
            </a:endParaRPr>
          </a:p>
          <a:p>
            <a:pPr>
              <a:spcAft>
                <a:spcPts val="0"/>
              </a:spcAft>
            </a:pPr>
            <a:r>
              <a:rPr lang="fr-FR" dirty="0">
                <a:latin typeface="Times New Roman" panose="02020603050405020304" pitchFamily="18" charset="0"/>
                <a:ea typeface="Times New Roman" panose="02020603050405020304" pitchFamily="18" charset="0"/>
              </a:rPr>
              <a:t>Il vivait avec sa famille dans les grottes troglodytiques situées au bord du lac, sur la commune d’Issarlès (Ardèche</a:t>
            </a:r>
            <a:r>
              <a:rPr lang="fr-FR" dirty="0" smtClean="0">
                <a:latin typeface="Times New Roman" panose="02020603050405020304" pitchFamily="18" charset="0"/>
                <a:ea typeface="Times New Roman" panose="02020603050405020304" pitchFamily="18" charset="0"/>
              </a:rPr>
              <a:t>).De 1909 à 1928 .</a:t>
            </a:r>
          </a:p>
          <a:p>
            <a:pPr>
              <a:spcAft>
                <a:spcPts val="0"/>
              </a:spcAft>
            </a:pPr>
            <a:endParaRPr lang="fr-FR" dirty="0" smtClean="0">
              <a:latin typeface="Times New Roman" panose="02020603050405020304" pitchFamily="18" charset="0"/>
              <a:ea typeface="Times New Roman" panose="02020603050405020304" pitchFamily="18" charset="0"/>
            </a:endParaRPr>
          </a:p>
          <a:p>
            <a:pPr>
              <a:spcAft>
                <a:spcPts val="0"/>
              </a:spcAft>
            </a:pPr>
            <a:r>
              <a:rPr lang="fr-FR" dirty="0"/>
              <a:t> il </a:t>
            </a:r>
            <a:r>
              <a:rPr lang="fr-FR" dirty="0" smtClean="0"/>
              <a:t>habitait </a:t>
            </a:r>
            <a:r>
              <a:rPr lang="fr-FR" dirty="0"/>
              <a:t>toujours le hameau du lac mais </a:t>
            </a:r>
            <a:r>
              <a:rPr lang="fr-FR" dirty="0" smtClean="0"/>
              <a:t>il était </a:t>
            </a:r>
            <a:r>
              <a:rPr lang="fr-FR" dirty="0"/>
              <a:t>cultivateur</a:t>
            </a:r>
            <a:r>
              <a:rPr lang="fr-FR" dirty="0" smtClean="0"/>
              <a:t>.</a:t>
            </a:r>
          </a:p>
          <a:p>
            <a:pPr>
              <a:spcAft>
                <a:spcPts val="0"/>
              </a:spcAft>
            </a:pPr>
            <a:r>
              <a:rPr lang="fr-FR" dirty="0" smtClean="0"/>
              <a:t> </a:t>
            </a:r>
            <a:r>
              <a:rPr lang="fr-FR" dirty="0" smtClean="0">
                <a:latin typeface="Times New Roman" panose="02020603050405020304" pitchFamily="18" charset="0"/>
                <a:ea typeface="Calibri" panose="020F0502020204030204" pitchFamily="34" charset="0"/>
              </a:rPr>
              <a:t>Pour  y accéder il faut prendre un chemin » Impasse des grottes » sur 300 m</a:t>
            </a:r>
            <a:endParaRPr lang="fr-FR" dirty="0">
              <a:latin typeface="Times New Roman" panose="02020603050405020304" pitchFamily="18" charset="0"/>
              <a:ea typeface="Calibri" panose="020F0502020204030204" pitchFamily="34" charset="0"/>
            </a:endParaRPr>
          </a:p>
          <a:p>
            <a:pPr>
              <a:spcAft>
                <a:spcPts val="0"/>
              </a:spcAft>
            </a:pPr>
            <a:r>
              <a:rPr lang="fr-FR" dirty="0">
                <a:latin typeface="Times New Roman" panose="02020603050405020304" pitchFamily="18" charset="0"/>
                <a:ea typeface="Times New Roman" panose="02020603050405020304" pitchFamily="18" charset="0"/>
              </a:rPr>
              <a:t> </a:t>
            </a:r>
            <a:endParaRPr lang="fr-FR" dirty="0">
              <a:latin typeface="Times New Roman" panose="02020603050405020304" pitchFamily="18" charset="0"/>
              <a:ea typeface="Calibri" panose="020F0502020204030204" pitchFamily="34" charset="0"/>
            </a:endParaRPr>
          </a:p>
        </p:txBody>
      </p:sp>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6856615" y="1846450"/>
            <a:ext cx="6857999" cy="3165101"/>
          </a:xfrm>
          <a:prstGeom prst="rect">
            <a:avLst/>
          </a:prstGeom>
        </p:spPr>
      </p:pic>
      <p:pic>
        <p:nvPicPr>
          <p:cNvPr id="6" name="Imag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753" y="3383280"/>
            <a:ext cx="8496000" cy="3385469"/>
          </a:xfrm>
          <a:prstGeom prst="rect">
            <a:avLst/>
          </a:prstGeom>
        </p:spPr>
      </p:pic>
    </p:spTree>
    <p:extLst>
      <p:ext uri="{BB962C8B-B14F-4D97-AF65-F5344CB8AC3E}">
        <p14:creationId xmlns:p14="http://schemas.microsoft.com/office/powerpoint/2010/main" val="25557390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Rectangle 2"/>
          <p:cNvSpPr/>
          <p:nvPr/>
        </p:nvSpPr>
        <p:spPr>
          <a:xfrm>
            <a:off x="296487" y="566678"/>
            <a:ext cx="4982095" cy="2862322"/>
          </a:xfrm>
          <a:prstGeom prst="rect">
            <a:avLst/>
          </a:prstGeom>
          <a:solidFill>
            <a:schemeClr val="accent6">
              <a:lumMod val="20000"/>
              <a:lumOff val="80000"/>
            </a:schemeClr>
          </a:solidFill>
          <a:ln w="38100">
            <a:solidFill>
              <a:schemeClr val="tx1"/>
            </a:solidFill>
          </a:ln>
        </p:spPr>
        <p:txBody>
          <a:bodyPr wrap="square">
            <a:spAutoFit/>
          </a:bodyPr>
          <a:lstStyle/>
          <a:p>
            <a:pPr indent="449580"/>
            <a:r>
              <a:rPr lang="fr-FR" dirty="0"/>
              <a:t>Près du lac, deux grottes sont creusées dans la falaise. La grotte supérieure a servi d'habitation au garde du lac jusqu'au début du XXe siècle.</a:t>
            </a:r>
          </a:p>
          <a:p>
            <a:pPr indent="449580"/>
            <a:r>
              <a:rPr lang="fr-FR" dirty="0"/>
              <a:t> Elle est aujourd'hui aménagée en musée relatant l'histoire de ses habitats troglodytes.</a:t>
            </a:r>
          </a:p>
          <a:p>
            <a:pPr indent="449580"/>
            <a:r>
              <a:rPr lang="fr-FR" dirty="0" smtClean="0"/>
              <a:t>Quelques </a:t>
            </a:r>
            <a:r>
              <a:rPr lang="fr-FR" dirty="0"/>
              <a:t>écriteaux, accrochés au dessus de la porte vitrée d'entrée appelaient les passants à la générosité : "Soyez généreux, le garde sera gracieux"; "La fortune du garde est dans la poche du visiteur".</a:t>
            </a:r>
            <a:endParaRPr lang="fr-FR" b="0" i="0" dirty="0">
              <a:effectLst/>
            </a:endParaRPr>
          </a:p>
        </p:txBody>
      </p:sp>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7081059" y="1844802"/>
            <a:ext cx="6858000" cy="3168396"/>
          </a:xfrm>
          <a:prstGeom prst="rect">
            <a:avLst/>
          </a:prstGeom>
        </p:spPr>
      </p:pic>
      <p:pic>
        <p:nvPicPr>
          <p:cNvPr id="6" name="Imag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24881" y="0"/>
            <a:ext cx="3154680" cy="6858000"/>
          </a:xfrm>
          <a:prstGeom prst="rect">
            <a:avLst/>
          </a:prstGeom>
        </p:spPr>
      </p:pic>
      <p:pic>
        <p:nvPicPr>
          <p:cNvPr id="7" name="Imag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3359" y="4099160"/>
            <a:ext cx="4968000" cy="2475375"/>
          </a:xfrm>
          <a:prstGeom prst="rect">
            <a:avLst/>
          </a:prstGeom>
        </p:spPr>
      </p:pic>
    </p:spTree>
    <p:extLst>
      <p:ext uri="{BB962C8B-B14F-4D97-AF65-F5344CB8AC3E}">
        <p14:creationId xmlns:p14="http://schemas.microsoft.com/office/powerpoint/2010/main" val="19673410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Tree>
    <p:extLst>
      <p:ext uri="{BB962C8B-B14F-4D97-AF65-F5344CB8AC3E}">
        <p14:creationId xmlns:p14="http://schemas.microsoft.com/office/powerpoint/2010/main" val="324404726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Tree>
    <p:extLst>
      <p:ext uri="{BB962C8B-B14F-4D97-AF65-F5344CB8AC3E}">
        <p14:creationId xmlns:p14="http://schemas.microsoft.com/office/powerpoint/2010/main" val="31230180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Tree>
    <p:extLst>
      <p:ext uri="{BB962C8B-B14F-4D97-AF65-F5344CB8AC3E}">
        <p14:creationId xmlns:p14="http://schemas.microsoft.com/office/powerpoint/2010/main" val="25659291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Tree>
    <p:extLst>
      <p:ext uri="{BB962C8B-B14F-4D97-AF65-F5344CB8AC3E}">
        <p14:creationId xmlns:p14="http://schemas.microsoft.com/office/powerpoint/2010/main" val="28893981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4" name="Image 3"/>
          <p:cNvPicPr>
            <a:picLocks/>
          </p:cNvPicPr>
          <p:nvPr/>
        </p:nvPicPr>
        <p:blipFill>
          <a:blip r:embed="rId3" cstate="print">
            <a:extLst>
              <a:ext uri="{28A0092B-C50C-407E-A947-70E740481C1C}">
                <a14:useLocalDpi xmlns:a14="http://schemas.microsoft.com/office/drawing/2010/main" val="0"/>
              </a:ext>
            </a:extLst>
          </a:blip>
          <a:stretch>
            <a:fillRect/>
          </a:stretch>
        </p:blipFill>
        <p:spPr>
          <a:xfrm>
            <a:off x="9166080" y="0"/>
            <a:ext cx="2952000" cy="6858000"/>
          </a:xfrm>
          <a:prstGeom prst="rect">
            <a:avLst/>
          </a:prstGeom>
        </p:spPr>
      </p:pic>
      <p:pic>
        <p:nvPicPr>
          <p:cNvPr id="5" name="Image 4"/>
          <p:cNvPicPr>
            <a:picLocks/>
          </p:cNvPicPr>
          <p:nvPr/>
        </p:nvPicPr>
        <p:blipFill>
          <a:blip r:embed="rId4" cstate="print">
            <a:extLst>
              <a:ext uri="{28A0092B-C50C-407E-A947-70E740481C1C}">
                <a14:useLocalDpi xmlns:a14="http://schemas.microsoft.com/office/drawing/2010/main" val="0"/>
              </a:ext>
            </a:extLst>
          </a:blip>
          <a:stretch>
            <a:fillRect/>
          </a:stretch>
        </p:blipFill>
        <p:spPr>
          <a:xfrm rot="5400000">
            <a:off x="4163566" y="1962054"/>
            <a:ext cx="6876000" cy="2952000"/>
          </a:xfrm>
          <a:prstGeom prst="rect">
            <a:avLst/>
          </a:prstGeom>
        </p:spPr>
      </p:pic>
      <p:pic>
        <p:nvPicPr>
          <p:cNvPr id="8" name="Image 7"/>
          <p:cNvPicPr>
            <a:picLocks/>
          </p:cNvPicPr>
          <p:nvPr/>
        </p:nvPicPr>
        <p:blipFill>
          <a:blip r:embed="rId5" cstate="print">
            <a:extLst>
              <a:ext uri="{28A0092B-C50C-407E-A947-70E740481C1C}">
                <a14:useLocalDpi xmlns:a14="http://schemas.microsoft.com/office/drawing/2010/main" val="0"/>
              </a:ext>
            </a:extLst>
          </a:blip>
          <a:stretch>
            <a:fillRect/>
          </a:stretch>
        </p:blipFill>
        <p:spPr>
          <a:xfrm>
            <a:off x="3083132" y="0"/>
            <a:ext cx="2952000" cy="6858000"/>
          </a:xfrm>
          <a:prstGeom prst="rect">
            <a:avLst/>
          </a:prstGeom>
        </p:spPr>
      </p:pic>
      <p:pic>
        <p:nvPicPr>
          <p:cNvPr id="9" name="Image 8"/>
          <p:cNvPicPr>
            <a:picLocks/>
          </p:cNvPicPr>
          <p:nvPr/>
        </p:nvPicPr>
        <p:blipFill>
          <a:blip r:embed="rId6" cstate="print">
            <a:extLst>
              <a:ext uri="{28A0092B-C50C-407E-A947-70E740481C1C}">
                <a14:useLocalDpi xmlns:a14="http://schemas.microsoft.com/office/drawing/2010/main" val="0"/>
              </a:ext>
            </a:extLst>
          </a:blip>
          <a:stretch>
            <a:fillRect/>
          </a:stretch>
        </p:blipFill>
        <p:spPr>
          <a:xfrm>
            <a:off x="48640" y="0"/>
            <a:ext cx="2952000" cy="6858000"/>
          </a:xfrm>
          <a:prstGeom prst="rect">
            <a:avLst/>
          </a:prstGeom>
        </p:spPr>
      </p:pic>
    </p:spTree>
    <p:extLst>
      <p:ext uri="{BB962C8B-B14F-4D97-AF65-F5344CB8AC3E}">
        <p14:creationId xmlns:p14="http://schemas.microsoft.com/office/powerpoint/2010/main" val="8816199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Rectangle 1"/>
          <p:cNvSpPr/>
          <p:nvPr/>
        </p:nvSpPr>
        <p:spPr>
          <a:xfrm>
            <a:off x="263237" y="1839622"/>
            <a:ext cx="4989646" cy="3970318"/>
          </a:xfrm>
          <a:prstGeom prst="rect">
            <a:avLst/>
          </a:prstGeom>
          <a:solidFill>
            <a:schemeClr val="accent6">
              <a:lumMod val="20000"/>
              <a:lumOff val="80000"/>
            </a:schemeClr>
          </a:solidFill>
          <a:ln w="38100">
            <a:solidFill>
              <a:schemeClr val="tx1"/>
            </a:solidFill>
          </a:ln>
        </p:spPr>
        <p:txBody>
          <a:bodyPr wrap="square">
            <a:spAutoFit/>
          </a:bodyPr>
          <a:lstStyle/>
          <a:p>
            <a:r>
              <a:rPr lang="fr-FR" dirty="0"/>
              <a:t>Les deux ouvertures, pratiquées dans l'épaisseur du plafond rocheux séparant les deux pièces, servaient de cheminées : l'une au foyer et l'autre au four installé dans la pièce supérieure</a:t>
            </a:r>
            <a:r>
              <a:rPr lang="fr-FR" dirty="0" smtClean="0"/>
              <a:t>.</a:t>
            </a:r>
            <a:r>
              <a:rPr lang="fr-FR" dirty="0"/>
              <a:t> Sa vie dans la grotte</a:t>
            </a:r>
          </a:p>
          <a:p>
            <a:r>
              <a:rPr lang="fr-FR" dirty="0"/>
              <a:t> </a:t>
            </a:r>
          </a:p>
          <a:p>
            <a:r>
              <a:rPr lang="fr-FR" dirty="0"/>
              <a:t>Les grottes servaient de maison, avec un four, un foyer, un grenier et des espaces de rangement.</a:t>
            </a:r>
          </a:p>
          <a:p>
            <a:r>
              <a:rPr lang="fr-FR" dirty="0"/>
              <a:t> </a:t>
            </a:r>
          </a:p>
          <a:p>
            <a:r>
              <a:rPr lang="fr-FR" dirty="0"/>
              <a:t>Il y vivait avec sa femme Marie Angéline Euphrasie Gineys et leurs enfants.</a:t>
            </a:r>
          </a:p>
          <a:p>
            <a:r>
              <a:rPr lang="fr-FR" dirty="0"/>
              <a:t> </a:t>
            </a:r>
          </a:p>
          <a:p>
            <a:r>
              <a:rPr lang="fr-FR" dirty="0"/>
              <a:t>Ils furent les derniers habitants de ces grottes.</a:t>
            </a:r>
          </a:p>
          <a:p>
            <a:endParaRPr lang="fr-FR" dirty="0"/>
          </a:p>
        </p:txBody>
      </p:sp>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7031182" y="1844802"/>
            <a:ext cx="6858000" cy="3168396"/>
          </a:xfrm>
          <a:prstGeom prst="rect">
            <a:avLst/>
          </a:prstGeom>
        </p:spPr>
      </p:pic>
      <p:pic>
        <p:nvPicPr>
          <p:cNvPr id="5" name="Imag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632566" y="0"/>
            <a:ext cx="3154680" cy="6858000"/>
          </a:xfrm>
          <a:prstGeom prst="rect">
            <a:avLst/>
          </a:prstGeom>
        </p:spPr>
      </p:pic>
    </p:spTree>
    <p:extLst>
      <p:ext uri="{BB962C8B-B14F-4D97-AF65-F5344CB8AC3E}">
        <p14:creationId xmlns:p14="http://schemas.microsoft.com/office/powerpoint/2010/main" val="19188217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30"/>
            <a:ext cx="12204000" cy="6858030"/>
          </a:xfrm>
          <a:prstGeom prst="rect">
            <a:avLst/>
          </a:prstGeom>
        </p:spPr>
      </p:pic>
    </p:spTree>
    <p:extLst>
      <p:ext uri="{BB962C8B-B14F-4D97-AF65-F5344CB8AC3E}">
        <p14:creationId xmlns:p14="http://schemas.microsoft.com/office/powerpoint/2010/main" val="13040574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7064433" y="1846449"/>
            <a:ext cx="6857999" cy="3165101"/>
          </a:xfrm>
          <a:prstGeom prst="rect">
            <a:avLst/>
          </a:prstGeom>
        </p:spPr>
      </p:pic>
      <p:sp>
        <p:nvSpPr>
          <p:cNvPr id="3" name="Rectangle 2"/>
          <p:cNvSpPr/>
          <p:nvPr/>
        </p:nvSpPr>
        <p:spPr>
          <a:xfrm>
            <a:off x="703810" y="814338"/>
            <a:ext cx="6096000" cy="923330"/>
          </a:xfrm>
          <a:prstGeom prst="rect">
            <a:avLst/>
          </a:prstGeom>
          <a:solidFill>
            <a:schemeClr val="accent6">
              <a:lumMod val="20000"/>
              <a:lumOff val="80000"/>
            </a:schemeClr>
          </a:solidFill>
          <a:ln w="38100">
            <a:solidFill>
              <a:schemeClr val="tx1"/>
            </a:solidFill>
          </a:ln>
        </p:spPr>
        <p:txBody>
          <a:bodyPr>
            <a:spAutoFit/>
          </a:bodyPr>
          <a:lstStyle/>
          <a:p>
            <a:r>
              <a:rPr lang="fr-FR" dirty="0"/>
              <a:t>La pièce au dessus, à laquelle on accédait par une échelle de bois posée à l'extérieur, servait de grenier et d'atelier de travail. Le garde y tenait son foin et son banc de sabotier.</a:t>
            </a:r>
          </a:p>
        </p:txBody>
      </p:sp>
      <p:pic>
        <p:nvPicPr>
          <p:cNvPr id="5" name="Imag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1440" y="2639820"/>
            <a:ext cx="8712000" cy="4020747"/>
          </a:xfrm>
          <a:prstGeom prst="rect">
            <a:avLst/>
          </a:prstGeom>
        </p:spPr>
      </p:pic>
    </p:spTree>
    <p:extLst>
      <p:ext uri="{BB962C8B-B14F-4D97-AF65-F5344CB8AC3E}">
        <p14:creationId xmlns:p14="http://schemas.microsoft.com/office/powerpoint/2010/main" val="7392543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
            <a:ext cx="12204000" cy="6857999"/>
          </a:xfrm>
          <a:prstGeom prst="rect">
            <a:avLst/>
          </a:prstGeom>
        </p:spPr>
      </p:pic>
    </p:spTree>
    <p:extLst>
      <p:ext uri="{BB962C8B-B14F-4D97-AF65-F5344CB8AC3E}">
        <p14:creationId xmlns:p14="http://schemas.microsoft.com/office/powerpoint/2010/main" val="1033014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Rectangle 1"/>
          <p:cNvSpPr/>
          <p:nvPr/>
        </p:nvSpPr>
        <p:spPr>
          <a:xfrm>
            <a:off x="653933" y="2501822"/>
            <a:ext cx="3868190" cy="2031325"/>
          </a:xfrm>
          <a:prstGeom prst="rect">
            <a:avLst/>
          </a:prstGeom>
          <a:solidFill>
            <a:schemeClr val="accent6">
              <a:lumMod val="20000"/>
              <a:lumOff val="80000"/>
            </a:schemeClr>
          </a:solidFill>
          <a:ln w="38100">
            <a:solidFill>
              <a:schemeClr val="tx1"/>
            </a:solidFill>
          </a:ln>
        </p:spPr>
        <p:txBody>
          <a:bodyPr wrap="square">
            <a:spAutoFit/>
          </a:bodyPr>
          <a:lstStyle/>
          <a:p>
            <a:r>
              <a:rPr lang="fr-FR" dirty="0"/>
              <a:t>L'autre grotte située en dessous de la première, servait de cave au garde. Il y stockait ses filets et ses autres outils de </a:t>
            </a:r>
            <a:r>
              <a:rPr lang="fr-FR" dirty="0" smtClean="0"/>
              <a:t>pêche</a:t>
            </a:r>
            <a:r>
              <a:rPr lang="fr-FR" dirty="0"/>
              <a:t>, elle est restée en l'état. C'est par un chemin </a:t>
            </a:r>
            <a:r>
              <a:rPr lang="fr-FR" dirty="0" smtClean="0"/>
              <a:t>aménagé que vous pouvez y accéder.</a:t>
            </a:r>
            <a:r>
              <a:rPr lang="fr-FR" dirty="0"/>
              <a:t> </a:t>
            </a:r>
          </a:p>
          <a:p>
            <a:endParaRPr lang="fr-FR" dirty="0"/>
          </a:p>
        </p:txBody>
      </p:sp>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7056120" y="1844802"/>
            <a:ext cx="6858000" cy="3168396"/>
          </a:xfrm>
          <a:prstGeom prst="rect">
            <a:avLst/>
          </a:prstGeom>
        </p:spPr>
      </p:pic>
      <p:pic>
        <p:nvPicPr>
          <p:cNvPr id="5" name="Imag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3747655" y="1844802"/>
            <a:ext cx="6858000" cy="3168396"/>
          </a:xfrm>
          <a:prstGeom prst="rect">
            <a:avLst/>
          </a:prstGeom>
        </p:spPr>
      </p:pic>
    </p:spTree>
    <p:extLst>
      <p:ext uri="{BB962C8B-B14F-4D97-AF65-F5344CB8AC3E}">
        <p14:creationId xmlns:p14="http://schemas.microsoft.com/office/powerpoint/2010/main" val="41512666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Tree>
    <p:extLst>
      <p:ext uri="{BB962C8B-B14F-4D97-AF65-F5344CB8AC3E}">
        <p14:creationId xmlns:p14="http://schemas.microsoft.com/office/powerpoint/2010/main" val="15182011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Tree>
    <p:extLst>
      <p:ext uri="{BB962C8B-B14F-4D97-AF65-F5344CB8AC3E}">
        <p14:creationId xmlns:p14="http://schemas.microsoft.com/office/powerpoint/2010/main" val="41207451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Tree>
    <p:extLst>
      <p:ext uri="{BB962C8B-B14F-4D97-AF65-F5344CB8AC3E}">
        <p14:creationId xmlns:p14="http://schemas.microsoft.com/office/powerpoint/2010/main" val="26462089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Tree>
    <p:extLst>
      <p:ext uri="{BB962C8B-B14F-4D97-AF65-F5344CB8AC3E}">
        <p14:creationId xmlns:p14="http://schemas.microsoft.com/office/powerpoint/2010/main" val="24441213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 name="Image 1"/>
          <p:cNvPicPr>
            <a:picLocks/>
          </p:cNvPicPr>
          <p:nvPr/>
        </p:nvPicPr>
        <p:blipFill>
          <a:blip r:embed="rId3" cstate="print">
            <a:extLst>
              <a:ext uri="{28A0092B-C50C-407E-A947-70E740481C1C}">
                <a14:useLocalDpi xmlns:a14="http://schemas.microsoft.com/office/drawing/2010/main" val="0"/>
              </a:ext>
            </a:extLst>
          </a:blip>
          <a:stretch>
            <a:fillRect/>
          </a:stretch>
        </p:blipFill>
        <p:spPr>
          <a:xfrm rot="5400000">
            <a:off x="7214195" y="1953000"/>
            <a:ext cx="6858000" cy="2952000"/>
          </a:xfrm>
          <a:prstGeom prst="rect">
            <a:avLst/>
          </a:prstGeom>
        </p:spPr>
      </p:pic>
      <p:pic>
        <p:nvPicPr>
          <p:cNvPr id="3" name="Image 2"/>
          <p:cNvPicPr>
            <a:picLocks/>
          </p:cNvPicPr>
          <p:nvPr/>
        </p:nvPicPr>
        <p:blipFill>
          <a:blip r:embed="rId4" cstate="print">
            <a:extLst>
              <a:ext uri="{28A0092B-C50C-407E-A947-70E740481C1C}">
                <a14:useLocalDpi xmlns:a14="http://schemas.microsoft.com/office/drawing/2010/main" val="0"/>
              </a:ext>
            </a:extLst>
          </a:blip>
          <a:stretch>
            <a:fillRect/>
          </a:stretch>
        </p:blipFill>
        <p:spPr>
          <a:xfrm rot="5400000">
            <a:off x="4179520" y="1953000"/>
            <a:ext cx="6858000" cy="2952000"/>
          </a:xfrm>
          <a:prstGeom prst="rect">
            <a:avLst/>
          </a:prstGeom>
        </p:spPr>
      </p:pic>
      <p:pic>
        <p:nvPicPr>
          <p:cNvPr id="5" name="Image 4"/>
          <p:cNvPicPr>
            <a:picLocks/>
          </p:cNvPicPr>
          <p:nvPr/>
        </p:nvPicPr>
        <p:blipFill>
          <a:blip r:embed="rId5" cstate="print">
            <a:extLst>
              <a:ext uri="{28A0092B-C50C-407E-A947-70E740481C1C}">
                <a14:useLocalDpi xmlns:a14="http://schemas.microsoft.com/office/drawing/2010/main" val="0"/>
              </a:ext>
            </a:extLst>
          </a:blip>
          <a:stretch>
            <a:fillRect/>
          </a:stretch>
        </p:blipFill>
        <p:spPr>
          <a:xfrm rot="5400000">
            <a:off x="1154573" y="1953000"/>
            <a:ext cx="6858000" cy="2952000"/>
          </a:xfrm>
          <a:prstGeom prst="rect">
            <a:avLst/>
          </a:prstGeom>
        </p:spPr>
      </p:pic>
      <p:pic>
        <p:nvPicPr>
          <p:cNvPr id="7" name="Image 6"/>
          <p:cNvPicPr>
            <a:picLocks/>
          </p:cNvPicPr>
          <p:nvPr/>
        </p:nvPicPr>
        <p:blipFill>
          <a:blip r:embed="rId6" cstate="print">
            <a:extLst>
              <a:ext uri="{28A0092B-C50C-407E-A947-70E740481C1C}">
                <a14:useLocalDpi xmlns:a14="http://schemas.microsoft.com/office/drawing/2010/main" val="0"/>
              </a:ext>
            </a:extLst>
          </a:blip>
          <a:stretch>
            <a:fillRect/>
          </a:stretch>
        </p:blipFill>
        <p:spPr>
          <a:xfrm rot="5400000">
            <a:off x="-1851694" y="1953000"/>
            <a:ext cx="6857999" cy="2952000"/>
          </a:xfrm>
          <a:prstGeom prst="rect">
            <a:avLst/>
          </a:prstGeom>
        </p:spPr>
      </p:pic>
    </p:spTree>
    <p:extLst>
      <p:ext uri="{BB962C8B-B14F-4D97-AF65-F5344CB8AC3E}">
        <p14:creationId xmlns:p14="http://schemas.microsoft.com/office/powerpoint/2010/main" val="17002966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Tree>
    <p:extLst>
      <p:ext uri="{BB962C8B-B14F-4D97-AF65-F5344CB8AC3E}">
        <p14:creationId xmlns:p14="http://schemas.microsoft.com/office/powerpoint/2010/main" val="37076224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Rectangle 2"/>
          <p:cNvSpPr/>
          <p:nvPr/>
        </p:nvSpPr>
        <p:spPr>
          <a:xfrm>
            <a:off x="620684" y="889843"/>
            <a:ext cx="6096000" cy="5078313"/>
          </a:xfrm>
          <a:prstGeom prst="rect">
            <a:avLst/>
          </a:prstGeom>
          <a:solidFill>
            <a:schemeClr val="accent6">
              <a:lumMod val="20000"/>
              <a:lumOff val="80000"/>
            </a:schemeClr>
          </a:solidFill>
          <a:ln w="38100">
            <a:solidFill>
              <a:schemeClr val="tx1"/>
            </a:solidFill>
          </a:ln>
        </p:spPr>
        <p:txBody>
          <a:bodyPr>
            <a:spAutoFit/>
          </a:bodyPr>
          <a:lstStyle/>
          <a:p>
            <a:pPr>
              <a:spcAft>
                <a:spcPts val="0"/>
              </a:spcAft>
            </a:pPr>
            <a:r>
              <a:rPr lang="fr-FR" dirty="0">
                <a:ea typeface="Times New Roman" panose="02020603050405020304" pitchFamily="18" charset="0"/>
              </a:rPr>
              <a:t>Histoire du gardien du lac d’Issarlès – Résumé</a:t>
            </a:r>
            <a:endParaRPr lang="fr-FR" dirty="0">
              <a:ea typeface="Calibri" panose="020F0502020204030204" pitchFamily="34" charset="0"/>
            </a:endParaRPr>
          </a:p>
          <a:p>
            <a:pPr>
              <a:spcAft>
                <a:spcPts val="0"/>
              </a:spcAft>
            </a:pPr>
            <a:r>
              <a:rPr lang="fr-FR" dirty="0">
                <a:ea typeface="Times New Roman" panose="02020603050405020304" pitchFamily="18" charset="0"/>
              </a:rPr>
              <a:t> </a:t>
            </a:r>
            <a:endParaRPr lang="fr-FR" dirty="0">
              <a:ea typeface="Calibri" panose="020F0502020204030204" pitchFamily="34" charset="0"/>
            </a:endParaRPr>
          </a:p>
          <a:p>
            <a:pPr>
              <a:spcAft>
                <a:spcPts val="0"/>
              </a:spcAft>
            </a:pPr>
            <a:r>
              <a:rPr lang="fr-FR" dirty="0">
                <a:ea typeface="Times New Roman" panose="02020603050405020304" pitchFamily="18" charset="0"/>
              </a:rPr>
              <a:t>1. Qui était le gardien ?</a:t>
            </a:r>
            <a:endParaRPr lang="fr-FR" dirty="0">
              <a:ea typeface="Calibri" panose="020F0502020204030204" pitchFamily="34" charset="0"/>
            </a:endParaRPr>
          </a:p>
          <a:p>
            <a:pPr>
              <a:spcAft>
                <a:spcPts val="0"/>
              </a:spcAft>
            </a:pPr>
            <a:r>
              <a:rPr lang="fr-FR" dirty="0">
                <a:ea typeface="Times New Roman" panose="02020603050405020304" pitchFamily="18" charset="0"/>
              </a:rPr>
              <a:t> </a:t>
            </a:r>
            <a:endParaRPr lang="fr-FR" dirty="0">
              <a:ea typeface="Calibri" panose="020F0502020204030204" pitchFamily="34" charset="0"/>
            </a:endParaRPr>
          </a:p>
          <a:p>
            <a:pPr>
              <a:spcAft>
                <a:spcPts val="0"/>
              </a:spcAft>
            </a:pPr>
            <a:r>
              <a:rPr lang="fr-FR" dirty="0">
                <a:ea typeface="Times New Roman" panose="02020603050405020304" pitchFamily="18" charset="0"/>
              </a:rPr>
              <a:t>Le gardien du lac d’Issarlès s’appelait Zéphirin Gardès.</a:t>
            </a:r>
            <a:endParaRPr lang="fr-FR" dirty="0">
              <a:ea typeface="Calibri" panose="020F0502020204030204" pitchFamily="34" charset="0"/>
            </a:endParaRPr>
          </a:p>
          <a:p>
            <a:pPr>
              <a:spcAft>
                <a:spcPts val="0"/>
              </a:spcAft>
            </a:pPr>
            <a:r>
              <a:rPr lang="fr-FR" dirty="0">
                <a:ea typeface="Times New Roman" panose="02020603050405020304" pitchFamily="18" charset="0"/>
              </a:rPr>
              <a:t>Il vivait avec sa famille dans les grottes troglodytiques situées au bord du lac, sur la commune d’Issarlès (Ardèche).</a:t>
            </a:r>
            <a:endParaRPr lang="fr-FR" dirty="0">
              <a:ea typeface="Calibri" panose="020F0502020204030204" pitchFamily="34" charset="0"/>
            </a:endParaRPr>
          </a:p>
          <a:p>
            <a:pPr>
              <a:spcAft>
                <a:spcPts val="0"/>
              </a:spcAft>
            </a:pPr>
            <a:r>
              <a:rPr lang="fr-FR" dirty="0">
                <a:ea typeface="Times New Roman" panose="02020603050405020304" pitchFamily="18" charset="0"/>
              </a:rPr>
              <a:t> </a:t>
            </a:r>
            <a:endParaRPr lang="fr-FR" dirty="0">
              <a:ea typeface="Calibri" panose="020F0502020204030204" pitchFamily="34" charset="0"/>
            </a:endParaRPr>
          </a:p>
          <a:p>
            <a:pPr>
              <a:spcAft>
                <a:spcPts val="0"/>
              </a:spcAft>
            </a:pPr>
            <a:r>
              <a:rPr lang="fr-FR" dirty="0">
                <a:ea typeface="Times New Roman" panose="02020603050405020304" pitchFamily="18" charset="0"/>
              </a:rPr>
              <a:t>2. </a:t>
            </a:r>
            <a:r>
              <a:rPr lang="fr-FR" dirty="0"/>
              <a:t>Cultivateur, minotier</a:t>
            </a:r>
            <a:r>
              <a:rPr lang="fr-FR" dirty="0" smtClean="0"/>
              <a:t>.</a:t>
            </a:r>
          </a:p>
          <a:p>
            <a:pPr>
              <a:spcAft>
                <a:spcPts val="0"/>
              </a:spcAft>
            </a:pPr>
            <a:r>
              <a:rPr lang="fr-FR" b="1" u="sng" dirty="0"/>
              <a:t> Pont-Saint-Esprit (Gard, France) - Registres matricules | 1901 - 1901</a:t>
            </a:r>
            <a:r>
              <a:rPr lang="fr-FR" dirty="0"/>
              <a:t/>
            </a:r>
            <a:br>
              <a:rPr lang="fr-FR" dirty="0"/>
            </a:br>
            <a:r>
              <a:rPr lang="fr-FR" dirty="0"/>
              <a:t>Service militaire au 38e régiment d'artillerie (batterie de montagne (24 novembre 1902 au 4 novembre 1904). Atteint le 29 janvier 1904 d'ecchymose de la paupière supérieure de </a:t>
            </a:r>
            <a:r>
              <a:rPr lang="fr-FR" dirty="0" smtClean="0"/>
              <a:t>l'œil </a:t>
            </a:r>
            <a:r>
              <a:rPr lang="fr-FR" dirty="0"/>
              <a:t>droit, contusion occasionnée par un fil de fer qui a frappé </a:t>
            </a:r>
            <a:r>
              <a:rPr lang="fr-FR" dirty="0" smtClean="0"/>
              <a:t>l'œil, </a:t>
            </a:r>
            <a:r>
              <a:rPr lang="fr-FR" dirty="0"/>
              <a:t>à la corvée de litière dans les écuries. Maintenu réformé par le conseil de révision de l'Ardèche le 3 décembre 1914</a:t>
            </a:r>
            <a:r>
              <a:rPr lang="fr-FR" dirty="0" smtClean="0"/>
              <a:t>.</a:t>
            </a:r>
          </a:p>
          <a:p>
            <a:pPr>
              <a:spcAft>
                <a:spcPts val="0"/>
              </a:spcAft>
            </a:pPr>
            <a:endParaRPr lang="fr-FR" dirty="0">
              <a:ea typeface="Calibri" panose="020F0502020204030204" pitchFamily="34" charset="0"/>
            </a:endParaRPr>
          </a:p>
        </p:txBody>
      </p:sp>
      <p:pic>
        <p:nvPicPr>
          <p:cNvPr id="5" name="Imag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30849" y="0"/>
            <a:ext cx="4529123" cy="6858000"/>
          </a:xfrm>
          <a:prstGeom prst="rect">
            <a:avLst/>
          </a:prstGeom>
        </p:spPr>
      </p:pic>
    </p:spTree>
    <p:extLst>
      <p:ext uri="{BB962C8B-B14F-4D97-AF65-F5344CB8AC3E}">
        <p14:creationId xmlns:p14="http://schemas.microsoft.com/office/powerpoint/2010/main" val="343238458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Rectangle 1"/>
          <p:cNvSpPr/>
          <p:nvPr/>
        </p:nvSpPr>
        <p:spPr>
          <a:xfrm>
            <a:off x="462741" y="997219"/>
            <a:ext cx="6096000" cy="369332"/>
          </a:xfrm>
          <a:prstGeom prst="rect">
            <a:avLst/>
          </a:prstGeom>
        </p:spPr>
        <p:txBody>
          <a:bodyPr>
            <a:spAutoFit/>
          </a:bodyPr>
          <a:lstStyle/>
          <a:p>
            <a:pPr>
              <a:spcAft>
                <a:spcPts val="0"/>
              </a:spcAft>
            </a:pPr>
            <a:r>
              <a:rPr lang="fr-FR" dirty="0" smtClean="0">
                <a:latin typeface="Times New Roman" panose="02020603050405020304" pitchFamily="18" charset="0"/>
                <a:ea typeface="Times New Roman" panose="02020603050405020304" pitchFamily="18" charset="0"/>
              </a:rPr>
              <a:t>.</a:t>
            </a:r>
            <a:endParaRPr lang="fr-FR" dirty="0">
              <a:latin typeface="Times New Roman" panose="02020603050405020304" pitchFamily="18" charset="0"/>
              <a:ea typeface="Calibri" panose="020F0502020204030204" pitchFamily="34" charset="0"/>
            </a:endParaRPr>
          </a:p>
        </p:txBody>
      </p:sp>
      <p:pic>
        <p:nvPicPr>
          <p:cNvPr id="4" name="Image 3"/>
          <p:cNvPicPr>
            <a:picLocks noChangeAspect="1"/>
          </p:cNvPicPr>
          <p:nvPr/>
        </p:nvPicPr>
        <p:blipFill rotWithShape="1">
          <a:blip r:embed="rId3">
            <a:extLst>
              <a:ext uri="{28A0092B-C50C-407E-A947-70E740481C1C}">
                <a14:useLocalDpi xmlns:a14="http://schemas.microsoft.com/office/drawing/2010/main" val="0"/>
              </a:ext>
            </a:extLst>
          </a:blip>
          <a:srcRect l="1293" t="2222" r="1114" b="4445"/>
          <a:stretch/>
        </p:blipFill>
        <p:spPr>
          <a:xfrm>
            <a:off x="144086" y="2909454"/>
            <a:ext cx="5724699" cy="3834778"/>
          </a:xfrm>
          <a:prstGeom prst="rect">
            <a:avLst/>
          </a:prstGeom>
        </p:spPr>
      </p:pic>
      <p:pic>
        <p:nvPicPr>
          <p:cNvPr id="5" name="Image 4"/>
          <p:cNvPicPr>
            <a:picLocks noChangeAspect="1"/>
          </p:cNvPicPr>
          <p:nvPr/>
        </p:nvPicPr>
        <p:blipFill rotWithShape="1">
          <a:blip r:embed="rId4">
            <a:extLst>
              <a:ext uri="{28A0092B-C50C-407E-A947-70E740481C1C}">
                <a14:useLocalDpi xmlns:a14="http://schemas.microsoft.com/office/drawing/2010/main" val="0"/>
              </a:ext>
            </a:extLst>
          </a:blip>
          <a:srcRect l="3446" t="1697" r="3578" b="6910"/>
          <a:stretch/>
        </p:blipFill>
        <p:spPr>
          <a:xfrm>
            <a:off x="8160323" y="423948"/>
            <a:ext cx="3906982" cy="6267797"/>
          </a:xfrm>
          <a:prstGeom prst="rect">
            <a:avLst/>
          </a:prstGeom>
        </p:spPr>
      </p:pic>
      <p:sp>
        <p:nvSpPr>
          <p:cNvPr id="6" name="Rectangle 5"/>
          <p:cNvSpPr/>
          <p:nvPr/>
        </p:nvSpPr>
        <p:spPr>
          <a:xfrm>
            <a:off x="144086" y="138605"/>
            <a:ext cx="7561812" cy="2585323"/>
          </a:xfrm>
          <a:prstGeom prst="rect">
            <a:avLst/>
          </a:prstGeom>
          <a:solidFill>
            <a:schemeClr val="accent6">
              <a:lumMod val="20000"/>
              <a:lumOff val="80000"/>
            </a:schemeClr>
          </a:solidFill>
          <a:ln w="38100">
            <a:solidFill>
              <a:schemeClr val="tx1"/>
            </a:solidFill>
          </a:ln>
        </p:spPr>
        <p:txBody>
          <a:bodyPr wrap="square">
            <a:spAutoFit/>
          </a:bodyPr>
          <a:lstStyle/>
          <a:p>
            <a:pPr>
              <a:spcAft>
                <a:spcPts val="0"/>
              </a:spcAft>
            </a:pPr>
            <a:r>
              <a:rPr lang="fr-FR" dirty="0">
                <a:ea typeface="Times New Roman" panose="02020603050405020304" pitchFamily="18" charset="0"/>
              </a:rPr>
              <a:t>Histoire du gardien du lac d’Issarlès – Résumé</a:t>
            </a:r>
            <a:endParaRPr lang="fr-FR" dirty="0">
              <a:ea typeface="Calibri" panose="020F0502020204030204" pitchFamily="34" charset="0"/>
            </a:endParaRPr>
          </a:p>
          <a:p>
            <a:pPr>
              <a:spcAft>
                <a:spcPts val="0"/>
              </a:spcAft>
            </a:pPr>
            <a:r>
              <a:rPr lang="fr-FR" dirty="0">
                <a:ea typeface="Times New Roman" panose="02020603050405020304" pitchFamily="18" charset="0"/>
              </a:rPr>
              <a:t> </a:t>
            </a:r>
            <a:endParaRPr lang="fr-FR" dirty="0">
              <a:ea typeface="Calibri" panose="020F0502020204030204" pitchFamily="34" charset="0"/>
            </a:endParaRPr>
          </a:p>
          <a:p>
            <a:pPr>
              <a:spcAft>
                <a:spcPts val="0"/>
              </a:spcAft>
            </a:pPr>
            <a:r>
              <a:rPr lang="fr-FR" dirty="0">
                <a:ea typeface="Times New Roman" panose="02020603050405020304" pitchFamily="18" charset="0"/>
              </a:rPr>
              <a:t>1. Qui était le gardien ?</a:t>
            </a:r>
            <a:endParaRPr lang="fr-FR" dirty="0">
              <a:ea typeface="Calibri" panose="020F0502020204030204" pitchFamily="34" charset="0"/>
            </a:endParaRPr>
          </a:p>
          <a:p>
            <a:pPr>
              <a:spcAft>
                <a:spcPts val="0"/>
              </a:spcAft>
            </a:pPr>
            <a:r>
              <a:rPr lang="fr-FR" dirty="0">
                <a:ea typeface="Times New Roman" panose="02020603050405020304" pitchFamily="18" charset="0"/>
              </a:rPr>
              <a:t> </a:t>
            </a:r>
            <a:r>
              <a:rPr lang="fr-FR" dirty="0" smtClean="0">
                <a:ea typeface="Times New Roman" panose="02020603050405020304" pitchFamily="18" charset="0"/>
              </a:rPr>
              <a:t>Le </a:t>
            </a:r>
            <a:r>
              <a:rPr lang="fr-FR" dirty="0">
                <a:ea typeface="Times New Roman" panose="02020603050405020304" pitchFamily="18" charset="0"/>
              </a:rPr>
              <a:t>gardien du lac d’Issarlès s’appelait Zéphirin Gardès.</a:t>
            </a:r>
            <a:endParaRPr lang="fr-FR" dirty="0">
              <a:ea typeface="Calibri" panose="020F0502020204030204" pitchFamily="34" charset="0"/>
            </a:endParaRPr>
          </a:p>
          <a:p>
            <a:pPr>
              <a:spcAft>
                <a:spcPts val="0"/>
              </a:spcAft>
            </a:pPr>
            <a:r>
              <a:rPr lang="fr-FR" dirty="0">
                <a:ea typeface="Times New Roman" panose="02020603050405020304" pitchFamily="18" charset="0"/>
              </a:rPr>
              <a:t>Il vivait avec sa famille dans les grottes troglodytiques situées au bord du lac, sur la commune d’Issarlès (Ardèche).</a:t>
            </a:r>
            <a:endParaRPr lang="fr-FR" dirty="0">
              <a:ea typeface="Calibri" panose="020F0502020204030204" pitchFamily="34" charset="0"/>
            </a:endParaRPr>
          </a:p>
          <a:p>
            <a:pPr>
              <a:spcAft>
                <a:spcPts val="0"/>
              </a:spcAft>
            </a:pPr>
            <a:r>
              <a:rPr lang="fr-FR" dirty="0">
                <a:ea typeface="Times New Roman" panose="02020603050405020304" pitchFamily="18" charset="0"/>
              </a:rPr>
              <a:t> </a:t>
            </a:r>
            <a:endParaRPr lang="fr-FR" dirty="0" smtClean="0">
              <a:ea typeface="Times New Roman" panose="02020603050405020304" pitchFamily="18" charset="0"/>
            </a:endParaRPr>
          </a:p>
          <a:p>
            <a:pPr>
              <a:spcAft>
                <a:spcPts val="0"/>
              </a:spcAft>
            </a:pPr>
            <a:r>
              <a:rPr lang="fr-FR" dirty="0" smtClean="0">
                <a:ea typeface="Times New Roman" panose="02020603050405020304" pitchFamily="18" charset="0"/>
              </a:rPr>
              <a:t>2</a:t>
            </a:r>
            <a:r>
              <a:rPr lang="fr-FR" dirty="0">
                <a:ea typeface="Times New Roman" panose="02020603050405020304" pitchFamily="18" charset="0"/>
              </a:rPr>
              <a:t>. Son rôle</a:t>
            </a:r>
            <a:endParaRPr lang="fr-FR" dirty="0">
              <a:ea typeface="Calibri" panose="020F0502020204030204" pitchFamily="34" charset="0"/>
            </a:endParaRPr>
          </a:p>
          <a:p>
            <a:pPr>
              <a:spcAft>
                <a:spcPts val="0"/>
              </a:spcAft>
            </a:pPr>
            <a:r>
              <a:rPr lang="fr-FR" dirty="0">
                <a:ea typeface="Times New Roman" panose="02020603050405020304" pitchFamily="18" charset="0"/>
              </a:rPr>
              <a:t> </a:t>
            </a:r>
            <a:r>
              <a:rPr lang="fr-FR" dirty="0" smtClean="0">
                <a:ea typeface="Times New Roman" panose="02020603050405020304" pitchFamily="18" charset="0"/>
              </a:rPr>
              <a:t>Il </a:t>
            </a:r>
            <a:r>
              <a:rPr lang="fr-FR" dirty="0">
                <a:ea typeface="Times New Roman" panose="02020603050405020304" pitchFamily="18" charset="0"/>
              </a:rPr>
              <a:t>était gardien du lac et accueillait les visiteurs.</a:t>
            </a:r>
            <a:endParaRPr lang="fr-FR" dirty="0">
              <a:ea typeface="Calibri" panose="020F0502020204030204" pitchFamily="34" charset="0"/>
            </a:endParaRPr>
          </a:p>
        </p:txBody>
      </p:sp>
      <p:pic>
        <p:nvPicPr>
          <p:cNvPr id="9" name="Imag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098079" y="2909454"/>
            <a:ext cx="1940328" cy="3834778"/>
          </a:xfrm>
          <a:prstGeom prst="rect">
            <a:avLst/>
          </a:prstGeom>
        </p:spPr>
      </p:pic>
    </p:spTree>
    <p:extLst>
      <p:ext uri="{BB962C8B-B14F-4D97-AF65-F5344CB8AC3E}">
        <p14:creationId xmlns:p14="http://schemas.microsoft.com/office/powerpoint/2010/main" val="299379049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85599" y="0"/>
            <a:ext cx="5003494" cy="6858000"/>
          </a:xfrm>
          <a:prstGeom prst="rect">
            <a:avLst/>
          </a:prstGeom>
        </p:spPr>
      </p:pic>
      <p:sp>
        <p:nvSpPr>
          <p:cNvPr id="3" name="Rectangle 2"/>
          <p:cNvSpPr/>
          <p:nvPr/>
        </p:nvSpPr>
        <p:spPr>
          <a:xfrm>
            <a:off x="441453" y="189445"/>
            <a:ext cx="6582801" cy="4832092"/>
          </a:xfrm>
          <a:prstGeom prst="rect">
            <a:avLst/>
          </a:prstGeom>
          <a:solidFill>
            <a:schemeClr val="accent6">
              <a:lumMod val="20000"/>
              <a:lumOff val="80000"/>
            </a:schemeClr>
          </a:solidFill>
          <a:ln w="38100">
            <a:solidFill>
              <a:schemeClr val="tx1"/>
            </a:solidFill>
          </a:ln>
        </p:spPr>
        <p:txBody>
          <a:bodyPr wrap="square">
            <a:spAutoFit/>
          </a:bodyPr>
          <a:lstStyle/>
          <a:p>
            <a:pPr indent="449580"/>
            <a:r>
              <a:rPr lang="fr-FR" sz="2000" b="1" dirty="0">
                <a:latin typeface="Constantia" panose="02030602050306030303" pitchFamily="18" charset="0"/>
              </a:rPr>
              <a:t>Zéphirin </a:t>
            </a:r>
            <a:r>
              <a:rPr lang="fr-FR" sz="2000" b="1" dirty="0" smtClean="0">
                <a:latin typeface="Constantia" panose="02030602050306030303" pitchFamily="18" charset="0"/>
              </a:rPr>
              <a:t>GARDÈS, </a:t>
            </a:r>
            <a:r>
              <a:rPr lang="fr-FR" sz="2000" b="1" dirty="0">
                <a:latin typeface="Constantia" panose="02030602050306030303" pitchFamily="18" charset="0"/>
              </a:rPr>
              <a:t>le </a:t>
            </a:r>
            <a:r>
              <a:rPr lang="fr-FR" sz="2000" b="1" dirty="0" smtClean="0">
                <a:latin typeface="Constantia" panose="02030602050306030303" pitchFamily="18" charset="0"/>
              </a:rPr>
              <a:t>garde</a:t>
            </a:r>
          </a:p>
          <a:p>
            <a:pPr indent="449580"/>
            <a:endParaRPr lang="fr-FR" dirty="0">
              <a:solidFill>
                <a:srgbClr val="888888"/>
              </a:solidFill>
            </a:endParaRPr>
          </a:p>
          <a:p>
            <a:r>
              <a:rPr lang="fr-FR" dirty="0"/>
              <a:t>Il est né le 10 novembre </a:t>
            </a:r>
            <a:r>
              <a:rPr lang="fr-FR" dirty="0" smtClean="0"/>
              <a:t>1881 </a:t>
            </a:r>
            <a:r>
              <a:rPr lang="fr-FR" dirty="0"/>
              <a:t>à Issarlès.</a:t>
            </a:r>
          </a:p>
          <a:p>
            <a:r>
              <a:rPr lang="fr-FR" dirty="0"/>
              <a:t>Il est décédé le 9 janvier 1971 à Meyras (Ardèche), à l'âge de 89 ans</a:t>
            </a:r>
          </a:p>
          <a:p>
            <a:r>
              <a:rPr lang="fr-FR" dirty="0" smtClean="0"/>
              <a:t> Il </a:t>
            </a:r>
            <a:r>
              <a:rPr lang="fr-FR" dirty="0"/>
              <a:t>sera cultivateur et garde  du lac après son mariage </a:t>
            </a:r>
            <a:r>
              <a:rPr lang="fr-FR" dirty="0" smtClean="0"/>
              <a:t>avec</a:t>
            </a:r>
          </a:p>
          <a:p>
            <a:r>
              <a:rPr lang="fr-FR" dirty="0" smtClean="0"/>
              <a:t> Mathilde Maria BRUN 09/Mai/1907 -Décès  de sa première épouse 03/Avril 1908 à Issarlès. </a:t>
            </a:r>
          </a:p>
          <a:p>
            <a:r>
              <a:rPr lang="fr-FR" dirty="0" smtClean="0"/>
              <a:t>il se remarie avec,</a:t>
            </a:r>
          </a:p>
          <a:p>
            <a:r>
              <a:rPr lang="fr-FR" dirty="0" smtClean="0"/>
              <a:t> </a:t>
            </a:r>
            <a:r>
              <a:rPr lang="fr-FR" dirty="0"/>
              <a:t>Marie Angéline Euphraise </a:t>
            </a:r>
            <a:r>
              <a:rPr lang="fr-FR" dirty="0" smtClean="0"/>
              <a:t>GINEYS le 01/Juin/1909 à Issarlès.</a:t>
            </a:r>
            <a:endParaRPr lang="fr-FR" dirty="0"/>
          </a:p>
          <a:p>
            <a:r>
              <a:rPr lang="fr-FR" dirty="0"/>
              <a:t>Zéphirin Gardes, Angèle Gineys et leurs enfants sont les derniers habitants des grottes du Lac d'Issarlès qu'ils quittent en </a:t>
            </a:r>
            <a:r>
              <a:rPr lang="fr-FR" dirty="0" smtClean="0"/>
              <a:t>1928.</a:t>
            </a:r>
          </a:p>
          <a:p>
            <a:endParaRPr lang="fr-FR" dirty="0" smtClean="0"/>
          </a:p>
          <a:p>
            <a:r>
              <a:rPr lang="fr-FR" dirty="0"/>
              <a:t>Il poursuit ensuite une vie plus classique de cultivateur dans la commune.</a:t>
            </a:r>
          </a:p>
          <a:p>
            <a:r>
              <a:rPr lang="fr-FR" dirty="0"/>
              <a:t> </a:t>
            </a:r>
            <a:r>
              <a:rPr lang="fr-FR" dirty="0" smtClean="0"/>
              <a:t>Il </a:t>
            </a:r>
            <a:r>
              <a:rPr lang="fr-FR" dirty="0"/>
              <a:t>reste dans la région toute sa vie.</a:t>
            </a:r>
          </a:p>
          <a:p>
            <a:r>
              <a:rPr lang="fr-FR" dirty="0"/>
              <a:t> </a:t>
            </a:r>
          </a:p>
          <a:p>
            <a:r>
              <a:rPr lang="fr-FR" dirty="0">
                <a:latin typeface="Constantia" panose="02030602050306030303" pitchFamily="18" charset="0"/>
              </a:rPr>
              <a:t> </a:t>
            </a:r>
            <a:r>
              <a:rPr lang="fr-FR" dirty="0" smtClean="0">
                <a:latin typeface="Constantia" panose="02030602050306030303" pitchFamily="18" charset="0"/>
              </a:rPr>
              <a:t> </a:t>
            </a:r>
            <a:endParaRPr lang="fr-FR" b="0" i="0" dirty="0">
              <a:effectLst/>
              <a:latin typeface="Lato" panose="020F0502020204030203" pitchFamily="34" charset="0"/>
            </a:endParaRPr>
          </a:p>
        </p:txBody>
      </p:sp>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454" y="4666862"/>
            <a:ext cx="6840000" cy="1951917"/>
          </a:xfrm>
          <a:prstGeom prst="rect">
            <a:avLst/>
          </a:prstGeom>
        </p:spPr>
      </p:pic>
    </p:spTree>
    <p:extLst>
      <p:ext uri="{BB962C8B-B14F-4D97-AF65-F5344CB8AC3E}">
        <p14:creationId xmlns:p14="http://schemas.microsoft.com/office/powerpoint/2010/main" val="271999582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43940" y="0"/>
            <a:ext cx="6048060" cy="6858000"/>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372" y="0"/>
            <a:ext cx="6010213" cy="6858000"/>
          </a:xfrm>
          <a:prstGeom prst="rect">
            <a:avLst/>
          </a:prstGeom>
        </p:spPr>
      </p:pic>
    </p:spTree>
    <p:extLst>
      <p:ext uri="{BB962C8B-B14F-4D97-AF65-F5344CB8AC3E}">
        <p14:creationId xmlns:p14="http://schemas.microsoft.com/office/powerpoint/2010/main" val="160798015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8" name="Imag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626" y="4877824"/>
            <a:ext cx="7488000" cy="1922517"/>
          </a:xfrm>
          <a:prstGeom prst="rect">
            <a:avLst/>
          </a:prstGeom>
        </p:spPr>
      </p:pic>
      <p:sp>
        <p:nvSpPr>
          <p:cNvPr id="9" name="ZoneTexte 8"/>
          <p:cNvSpPr txBox="1"/>
          <p:nvPr/>
        </p:nvSpPr>
        <p:spPr>
          <a:xfrm>
            <a:off x="1976427" y="4601056"/>
            <a:ext cx="2668386" cy="338554"/>
          </a:xfrm>
          <a:prstGeom prst="rect">
            <a:avLst/>
          </a:prstGeom>
          <a:noFill/>
        </p:spPr>
        <p:txBody>
          <a:bodyPr wrap="square" rtlCol="0">
            <a:spAutoFit/>
          </a:bodyPr>
          <a:lstStyle/>
          <a:p>
            <a:r>
              <a:rPr lang="fr-FR" sz="1600" dirty="0" smtClean="0">
                <a:solidFill>
                  <a:srgbClr val="FF0000"/>
                </a:solidFill>
              </a:rPr>
              <a:t>Recensement Issarlès1926</a:t>
            </a:r>
            <a:endParaRPr lang="fr-FR" sz="1600" dirty="0">
              <a:solidFill>
                <a:srgbClr val="FF0000"/>
              </a:solidFill>
            </a:endParaRPr>
          </a:p>
        </p:txBody>
      </p:sp>
      <p:pic>
        <p:nvPicPr>
          <p:cNvPr id="10" name="Image 9"/>
          <p:cNvPicPr>
            <a:picLocks noChangeAspect="1"/>
          </p:cNvPicPr>
          <p:nvPr/>
        </p:nvPicPr>
        <p:blipFill rotWithShape="1">
          <a:blip r:embed="rId4">
            <a:extLst>
              <a:ext uri="{28A0092B-C50C-407E-A947-70E740481C1C}">
                <a14:useLocalDpi xmlns:a14="http://schemas.microsoft.com/office/drawing/2010/main" val="0"/>
              </a:ext>
            </a:extLst>
          </a:blip>
          <a:srcRect l="9697" r="4238"/>
          <a:stretch/>
        </p:blipFill>
        <p:spPr>
          <a:xfrm>
            <a:off x="16626" y="2591222"/>
            <a:ext cx="7488000" cy="2095848"/>
          </a:xfrm>
          <a:prstGeom prst="rect">
            <a:avLst/>
          </a:prstGeom>
        </p:spPr>
      </p:pic>
      <p:sp>
        <p:nvSpPr>
          <p:cNvPr id="11" name="Rectangle 10"/>
          <p:cNvSpPr/>
          <p:nvPr/>
        </p:nvSpPr>
        <p:spPr>
          <a:xfrm>
            <a:off x="2047968" y="2285101"/>
            <a:ext cx="2396105" cy="338554"/>
          </a:xfrm>
          <a:prstGeom prst="rect">
            <a:avLst/>
          </a:prstGeom>
        </p:spPr>
        <p:txBody>
          <a:bodyPr wrap="none">
            <a:spAutoFit/>
          </a:bodyPr>
          <a:lstStyle/>
          <a:p>
            <a:r>
              <a:rPr lang="fr-FR" sz="1600" dirty="0" smtClean="0">
                <a:solidFill>
                  <a:srgbClr val="FF0000"/>
                </a:solidFill>
              </a:rPr>
              <a:t>Recensement Issarlès1921</a:t>
            </a:r>
            <a:endParaRPr lang="fr-FR" sz="1600" dirty="0">
              <a:solidFill>
                <a:srgbClr val="FF0000"/>
              </a:solidFill>
            </a:endParaRPr>
          </a:p>
        </p:txBody>
      </p:sp>
      <p:pic>
        <p:nvPicPr>
          <p:cNvPr id="12" name="Image 11"/>
          <p:cNvPicPr>
            <a:picLocks noChangeAspect="1"/>
          </p:cNvPicPr>
          <p:nvPr/>
        </p:nvPicPr>
        <p:blipFill rotWithShape="1">
          <a:blip r:embed="rId5">
            <a:extLst>
              <a:ext uri="{28A0092B-C50C-407E-A947-70E740481C1C}">
                <a14:useLocalDpi xmlns:a14="http://schemas.microsoft.com/office/drawing/2010/main" val="0"/>
              </a:ext>
            </a:extLst>
          </a:blip>
          <a:srcRect r="5091"/>
          <a:stretch/>
        </p:blipFill>
        <p:spPr>
          <a:xfrm>
            <a:off x="16626" y="711234"/>
            <a:ext cx="7452000" cy="1518258"/>
          </a:xfrm>
          <a:prstGeom prst="rect">
            <a:avLst/>
          </a:prstGeom>
        </p:spPr>
      </p:pic>
      <p:sp>
        <p:nvSpPr>
          <p:cNvPr id="13" name="Rectangle 12"/>
          <p:cNvSpPr/>
          <p:nvPr/>
        </p:nvSpPr>
        <p:spPr>
          <a:xfrm>
            <a:off x="2047968" y="406716"/>
            <a:ext cx="2389693" cy="338554"/>
          </a:xfrm>
          <a:prstGeom prst="rect">
            <a:avLst/>
          </a:prstGeom>
        </p:spPr>
        <p:txBody>
          <a:bodyPr wrap="none">
            <a:spAutoFit/>
          </a:bodyPr>
          <a:lstStyle/>
          <a:p>
            <a:r>
              <a:rPr lang="fr-FR" sz="1600" dirty="0">
                <a:solidFill>
                  <a:srgbClr val="FF0000"/>
                </a:solidFill>
              </a:rPr>
              <a:t>Recensement </a:t>
            </a:r>
            <a:r>
              <a:rPr lang="fr-FR" sz="1600" dirty="0" smtClean="0">
                <a:solidFill>
                  <a:srgbClr val="FF0000"/>
                </a:solidFill>
              </a:rPr>
              <a:t>Issarlès1911</a:t>
            </a:r>
            <a:endParaRPr lang="fr-FR" sz="1600" dirty="0">
              <a:solidFill>
                <a:srgbClr val="FF0000"/>
              </a:solidFill>
            </a:endParaRPr>
          </a:p>
        </p:txBody>
      </p:sp>
      <p:pic>
        <p:nvPicPr>
          <p:cNvPr id="14" name="Image 1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6626" y="711235"/>
            <a:ext cx="565265" cy="1518258"/>
          </a:xfrm>
          <a:prstGeom prst="rect">
            <a:avLst/>
          </a:prstGeom>
        </p:spPr>
      </p:pic>
      <p:sp>
        <p:nvSpPr>
          <p:cNvPr id="16" name="Rectangle 15"/>
          <p:cNvSpPr/>
          <p:nvPr/>
        </p:nvSpPr>
        <p:spPr>
          <a:xfrm>
            <a:off x="7654370" y="6236916"/>
            <a:ext cx="243978" cy="369332"/>
          </a:xfrm>
          <a:prstGeom prst="rect">
            <a:avLst/>
          </a:prstGeom>
        </p:spPr>
        <p:txBody>
          <a:bodyPr wrap="none">
            <a:spAutoFit/>
          </a:bodyPr>
          <a:lstStyle/>
          <a:p>
            <a:r>
              <a:rPr lang="fr-FR" dirty="0" smtClean="0">
                <a:solidFill>
                  <a:srgbClr val="FF0000"/>
                </a:solidFill>
                <a:latin typeface="Constantia" panose="02030602050306030303" pitchFamily="18" charset="0"/>
              </a:rPr>
              <a:t>.</a:t>
            </a:r>
            <a:endParaRPr lang="fr-FR" dirty="0">
              <a:solidFill>
                <a:srgbClr val="FF0000"/>
              </a:solidFill>
            </a:endParaRPr>
          </a:p>
        </p:txBody>
      </p:sp>
      <p:pic>
        <p:nvPicPr>
          <p:cNvPr id="18" name="Image 17"/>
          <p:cNvPicPr>
            <a:picLocks noChangeAspect="1"/>
          </p:cNvPicPr>
          <p:nvPr/>
        </p:nvPicPr>
        <p:blipFill rotWithShape="1">
          <a:blip r:embed="rId7">
            <a:extLst>
              <a:ext uri="{28A0092B-C50C-407E-A947-70E740481C1C}">
                <a14:useLocalDpi xmlns:a14="http://schemas.microsoft.com/office/drawing/2010/main" val="0"/>
              </a:ext>
            </a:extLst>
          </a:blip>
          <a:srcRect l="5596" r="4981" b="9939"/>
          <a:stretch/>
        </p:blipFill>
        <p:spPr>
          <a:xfrm>
            <a:off x="7776359" y="336797"/>
            <a:ext cx="4248000" cy="6521203"/>
          </a:xfrm>
          <a:prstGeom prst="rect">
            <a:avLst/>
          </a:prstGeom>
        </p:spPr>
      </p:pic>
    </p:spTree>
    <p:extLst>
      <p:ext uri="{BB962C8B-B14F-4D97-AF65-F5344CB8AC3E}">
        <p14:creationId xmlns:p14="http://schemas.microsoft.com/office/powerpoint/2010/main" val="63651981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3" cstate="print">
            <a:extLst>
              <a:ext uri="{28A0092B-C50C-407E-A947-70E740481C1C}">
                <a14:useLocalDpi xmlns:a14="http://schemas.microsoft.com/office/drawing/2010/main" val="0"/>
              </a:ext>
            </a:extLst>
          </a:blip>
          <a:srcRect l="13141" r="8181"/>
          <a:stretch/>
        </p:blipFill>
        <p:spPr>
          <a:xfrm>
            <a:off x="6108000" y="0"/>
            <a:ext cx="6084000" cy="3567808"/>
          </a:xfrm>
          <a:prstGeom prst="rect">
            <a:avLst/>
          </a:prstGeom>
        </p:spPr>
      </p:pic>
      <p:pic>
        <p:nvPicPr>
          <p:cNvPr id="5" name="Image 4"/>
          <p:cNvPicPr>
            <a:picLocks noChangeAspect="1"/>
          </p:cNvPicPr>
          <p:nvPr/>
        </p:nvPicPr>
        <p:blipFill rotWithShape="1">
          <a:blip r:embed="rId4" cstate="print">
            <a:extLst>
              <a:ext uri="{28A0092B-C50C-407E-A947-70E740481C1C}">
                <a14:useLocalDpi xmlns:a14="http://schemas.microsoft.com/office/drawing/2010/main" val="0"/>
              </a:ext>
            </a:extLst>
          </a:blip>
          <a:srcRect l="15124" r="9008"/>
          <a:stretch/>
        </p:blipFill>
        <p:spPr>
          <a:xfrm>
            <a:off x="0" y="21"/>
            <a:ext cx="6048000" cy="3567787"/>
          </a:xfrm>
          <a:prstGeom prst="rect">
            <a:avLst/>
          </a:prstGeom>
        </p:spPr>
      </p:pic>
      <p:pic>
        <p:nvPicPr>
          <p:cNvPr id="6" name="Image 5"/>
          <p:cNvPicPr>
            <a:picLocks noChangeAspect="1"/>
          </p:cNvPicPr>
          <p:nvPr/>
        </p:nvPicPr>
        <p:blipFill rotWithShape="1">
          <a:blip r:embed="rId5" cstate="print">
            <a:extLst>
              <a:ext uri="{28A0092B-C50C-407E-A947-70E740481C1C}">
                <a14:useLocalDpi xmlns:a14="http://schemas.microsoft.com/office/drawing/2010/main" val="0"/>
              </a:ext>
            </a:extLst>
          </a:blip>
          <a:srcRect l="760" r="976" b="7072"/>
          <a:stretch/>
        </p:blipFill>
        <p:spPr>
          <a:xfrm>
            <a:off x="6108000" y="3567809"/>
            <a:ext cx="6084000" cy="3290192"/>
          </a:xfrm>
          <a:prstGeom prst="rect">
            <a:avLst/>
          </a:prstGeom>
        </p:spPr>
      </p:pic>
      <p:pic>
        <p:nvPicPr>
          <p:cNvPr id="7" name="Image 6"/>
          <p:cNvPicPr>
            <a:picLocks noChangeAspect="1"/>
          </p:cNvPicPr>
          <p:nvPr/>
        </p:nvPicPr>
        <p:blipFill rotWithShape="1">
          <a:blip r:embed="rId6" cstate="print">
            <a:extLst>
              <a:ext uri="{28A0092B-C50C-407E-A947-70E740481C1C}">
                <a14:useLocalDpi xmlns:a14="http://schemas.microsoft.com/office/drawing/2010/main" val="0"/>
              </a:ext>
            </a:extLst>
          </a:blip>
          <a:srcRect l="3427" t="2898" r="2192" b="6142"/>
          <a:stretch/>
        </p:blipFill>
        <p:spPr>
          <a:xfrm>
            <a:off x="0" y="3567808"/>
            <a:ext cx="6048000" cy="3290192"/>
          </a:xfrm>
          <a:prstGeom prst="rect">
            <a:avLst/>
          </a:prstGeom>
        </p:spPr>
      </p:pic>
    </p:spTree>
    <p:extLst>
      <p:ext uri="{BB962C8B-B14F-4D97-AF65-F5344CB8AC3E}">
        <p14:creationId xmlns:p14="http://schemas.microsoft.com/office/powerpoint/2010/main" val="260938616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3171"/>
            <a:ext cx="6336000" cy="3444911"/>
          </a:xfrm>
          <a:prstGeom prst="rect">
            <a:avLst/>
          </a:prstGeom>
        </p:spPr>
      </p:pic>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06467" y="-5549"/>
            <a:ext cx="5619750" cy="3503631"/>
          </a:xfrm>
          <a:prstGeom prst="rect">
            <a:avLst/>
          </a:prstGeom>
        </p:spPr>
      </p:pic>
      <p:pic>
        <p:nvPicPr>
          <p:cNvPr id="6" name="Imag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939" y="3843003"/>
            <a:ext cx="4176000" cy="2688300"/>
          </a:xfrm>
          <a:prstGeom prst="rect">
            <a:avLst/>
          </a:prstGeom>
        </p:spPr>
      </p:pic>
      <p:pic>
        <p:nvPicPr>
          <p:cNvPr id="7" name="Image 6"/>
          <p:cNvPicPr>
            <a:picLocks noChangeAspect="1"/>
          </p:cNvPicPr>
          <p:nvPr/>
        </p:nvPicPr>
        <p:blipFill rotWithShape="1">
          <a:blip r:embed="rId6">
            <a:extLst>
              <a:ext uri="{28A0092B-C50C-407E-A947-70E740481C1C}">
                <a14:useLocalDpi xmlns:a14="http://schemas.microsoft.com/office/drawing/2010/main" val="0"/>
              </a:ext>
            </a:extLst>
          </a:blip>
          <a:srcRect l="2765" t="3123" r="2420"/>
          <a:stretch/>
        </p:blipFill>
        <p:spPr>
          <a:xfrm>
            <a:off x="7526530" y="3804465"/>
            <a:ext cx="4608000" cy="2765376"/>
          </a:xfrm>
          <a:prstGeom prst="rect">
            <a:avLst/>
          </a:prstGeom>
        </p:spPr>
      </p:pic>
      <p:pic>
        <p:nvPicPr>
          <p:cNvPr id="8" name="Image 7"/>
          <p:cNvPicPr>
            <a:picLocks noChangeAspect="1"/>
          </p:cNvPicPr>
          <p:nvPr/>
        </p:nvPicPr>
        <p:blipFill rotWithShape="1">
          <a:blip r:embed="rId7">
            <a:extLst>
              <a:ext uri="{28A0092B-C50C-407E-A947-70E740481C1C}">
                <a14:useLocalDpi xmlns:a14="http://schemas.microsoft.com/office/drawing/2010/main" val="0"/>
              </a:ext>
            </a:extLst>
          </a:blip>
          <a:srcRect b="5145"/>
          <a:stretch/>
        </p:blipFill>
        <p:spPr>
          <a:xfrm>
            <a:off x="4261734" y="3843003"/>
            <a:ext cx="3204000" cy="2688300"/>
          </a:xfrm>
          <a:prstGeom prst="rect">
            <a:avLst/>
          </a:prstGeom>
        </p:spPr>
      </p:pic>
    </p:spTree>
    <p:extLst>
      <p:ext uri="{BB962C8B-B14F-4D97-AF65-F5344CB8AC3E}">
        <p14:creationId xmlns:p14="http://schemas.microsoft.com/office/powerpoint/2010/main" val="307624317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73349"/>
            <a:ext cx="8424000" cy="5433363"/>
          </a:xfrm>
          <a:prstGeom prst="rect">
            <a:avLst/>
          </a:prstGeom>
        </p:spPr>
      </p:pic>
      <p:pic>
        <p:nvPicPr>
          <p:cNvPr id="6" name="Imag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423999" y="83146"/>
            <a:ext cx="3657600" cy="2306574"/>
          </a:xfrm>
          <a:prstGeom prst="rect">
            <a:avLst/>
          </a:prstGeom>
        </p:spPr>
      </p:pic>
      <p:pic>
        <p:nvPicPr>
          <p:cNvPr id="8" name="Image 7"/>
          <p:cNvPicPr>
            <a:picLocks noChangeAspect="1"/>
          </p:cNvPicPr>
          <p:nvPr/>
        </p:nvPicPr>
        <p:blipFill rotWithShape="1">
          <a:blip r:embed="rId5" cstate="print">
            <a:extLst>
              <a:ext uri="{28A0092B-C50C-407E-A947-70E740481C1C}">
                <a14:useLocalDpi xmlns:a14="http://schemas.microsoft.com/office/drawing/2010/main" val="0"/>
              </a:ext>
            </a:extLst>
          </a:blip>
          <a:srcRect l="17355" t="2637" r="12644"/>
          <a:stretch/>
        </p:blipFill>
        <p:spPr>
          <a:xfrm rot="5400000">
            <a:off x="8110799" y="3265722"/>
            <a:ext cx="4284000" cy="2748127"/>
          </a:xfrm>
          <a:prstGeom prst="rect">
            <a:avLst/>
          </a:prstGeom>
        </p:spPr>
      </p:pic>
    </p:spTree>
    <p:extLst>
      <p:ext uri="{BB962C8B-B14F-4D97-AF65-F5344CB8AC3E}">
        <p14:creationId xmlns:p14="http://schemas.microsoft.com/office/powerpoint/2010/main" val="366570770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ZoneTexte 2"/>
          <p:cNvSpPr txBox="1"/>
          <p:nvPr/>
        </p:nvSpPr>
        <p:spPr>
          <a:xfrm>
            <a:off x="1953491" y="3857105"/>
            <a:ext cx="4929447" cy="646331"/>
          </a:xfrm>
          <a:prstGeom prst="rect">
            <a:avLst/>
          </a:prstGeom>
          <a:noFill/>
        </p:spPr>
        <p:txBody>
          <a:bodyPr wrap="square" rtlCol="0">
            <a:spAutoFit/>
          </a:bodyPr>
          <a:lstStyle/>
          <a:p>
            <a:r>
              <a:rPr lang="fr-FR" dirty="0" smtClean="0"/>
              <a:t>Commentaires du NET; images du NET et quelques Images Perso.</a:t>
            </a:r>
            <a:endParaRPr lang="fr-FR" dirty="0"/>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53491" y="345253"/>
            <a:ext cx="5200650" cy="2314575"/>
          </a:xfrm>
          <a:prstGeom prst="rect">
            <a:avLst/>
          </a:prstGeom>
        </p:spPr>
      </p:pic>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68158" y="5034187"/>
            <a:ext cx="1298448" cy="1444752"/>
          </a:xfrm>
          <a:prstGeom prst="rect">
            <a:avLst/>
          </a:prstGeom>
        </p:spPr>
      </p:pic>
    </p:spTree>
    <p:extLst>
      <p:ext uri="{BB962C8B-B14F-4D97-AF65-F5344CB8AC3E}">
        <p14:creationId xmlns:p14="http://schemas.microsoft.com/office/powerpoint/2010/main" val="29973245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446</TotalTime>
  <Words>1066</Words>
  <Application>Microsoft Office PowerPoint</Application>
  <PresentationFormat>Grand écran</PresentationFormat>
  <Paragraphs>72</Paragraphs>
  <Slides>32</Slides>
  <Notes>0</Notes>
  <HiddenSlides>0</HiddenSlides>
  <MMClips>1</MMClips>
  <ScaleCrop>false</ScaleCrop>
  <HeadingPairs>
    <vt:vector size="6" baseType="variant">
      <vt:variant>
        <vt:lpstr>Polices utilisées</vt:lpstr>
      </vt:variant>
      <vt:variant>
        <vt:i4>8</vt:i4>
      </vt:variant>
      <vt:variant>
        <vt:lpstr>Thème</vt:lpstr>
      </vt:variant>
      <vt:variant>
        <vt:i4>1</vt:i4>
      </vt:variant>
      <vt:variant>
        <vt:lpstr>Titres des diapositives</vt:lpstr>
      </vt:variant>
      <vt:variant>
        <vt:i4>32</vt:i4>
      </vt:variant>
    </vt:vector>
  </HeadingPairs>
  <TitlesOfParts>
    <vt:vector size="41" baseType="lpstr">
      <vt:lpstr>Algerian</vt:lpstr>
      <vt:lpstr>Arial</vt:lpstr>
      <vt:lpstr>Calibri</vt:lpstr>
      <vt:lpstr>Calibri Light</vt:lpstr>
      <vt:lpstr>Constantia</vt:lpstr>
      <vt:lpstr>Lato</vt:lpstr>
      <vt:lpstr>Merriweather Sans Variable</vt:lpstr>
      <vt:lpstr>Times New Roman</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23</cp:revision>
  <dcterms:created xsi:type="dcterms:W3CDTF">2025-12-12T17:26:10Z</dcterms:created>
  <dcterms:modified xsi:type="dcterms:W3CDTF">2025-12-13T21:13:24Z</dcterms:modified>
</cp:coreProperties>
</file>