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5" r:id="rId2"/>
    <p:sldId id="292" r:id="rId3"/>
    <p:sldId id="264" r:id="rId4"/>
    <p:sldId id="263" r:id="rId5"/>
    <p:sldId id="262" r:id="rId6"/>
    <p:sldId id="267" r:id="rId7"/>
    <p:sldId id="268" r:id="rId8"/>
    <p:sldId id="269" r:id="rId9"/>
    <p:sldId id="270" r:id="rId10"/>
    <p:sldId id="271" r:id="rId11"/>
    <p:sldId id="272" r:id="rId12"/>
    <p:sldId id="273" r:id="rId13"/>
    <p:sldId id="274" r:id="rId14"/>
    <p:sldId id="275" r:id="rId15"/>
    <p:sldId id="278" r:id="rId16"/>
    <p:sldId id="277"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6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96" autoAdjust="0"/>
    <p:restoredTop sz="94660"/>
  </p:normalViewPr>
  <p:slideViewPr>
    <p:cSldViewPr snapToGrid="0">
      <p:cViewPr varScale="1">
        <p:scale>
          <a:sx n="63" d="100"/>
          <a:sy n="63" d="100"/>
        </p:scale>
        <p:origin x="58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3B34FB-3FBE-42F5-A6A1-0C1A98C184DC}" type="datetimeFigureOut">
              <a:rPr lang="fr-FR" smtClean="0"/>
              <a:t>12/12/2025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3B321D-6F87-4A95-B39E-81FB5F1EB1E9}" type="slidenum">
              <a:rPr lang="fr-FR" smtClean="0"/>
              <a:t>‹N°›</a:t>
            </a:fld>
            <a:endParaRPr lang="fr-FR"/>
          </a:p>
        </p:txBody>
      </p:sp>
    </p:spTree>
    <p:extLst>
      <p:ext uri="{BB962C8B-B14F-4D97-AF65-F5344CB8AC3E}">
        <p14:creationId xmlns:p14="http://schemas.microsoft.com/office/powerpoint/2010/main" val="1631529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33B321D-6F87-4A95-B39E-81FB5F1EB1E9}" type="slidenum">
              <a:rPr lang="fr-FR" smtClean="0"/>
              <a:t>23</a:t>
            </a:fld>
            <a:endParaRPr lang="fr-FR"/>
          </a:p>
        </p:txBody>
      </p:sp>
    </p:spTree>
    <p:extLst>
      <p:ext uri="{BB962C8B-B14F-4D97-AF65-F5344CB8AC3E}">
        <p14:creationId xmlns:p14="http://schemas.microsoft.com/office/powerpoint/2010/main" val="1869396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24D70FAE-6E30-D753-102A-E3B32697D047}"/>
            </a:ext>
          </a:extLst>
        </p:cNvPr>
        <p:cNvGrpSpPr/>
        <p:nvPr/>
      </p:nvGrpSpPr>
      <p:grpSpPr>
        <a:xfrm>
          <a:off x="0" y="0"/>
          <a:ext cx="0" cy="0"/>
          <a:chOff x="0" y="0"/>
          <a:chExt cx="0" cy="0"/>
        </a:xfrm>
      </p:grpSpPr>
      <p:pic>
        <p:nvPicPr>
          <p:cNvPr id="3" name="Image 2" descr="Une image contenant plein air, arbre, eau, bateau&#10;&#10;Le contenu généré par l’IA peut être incorrect.">
            <a:extLst>
              <a:ext uri="{FF2B5EF4-FFF2-40B4-BE49-F238E27FC236}">
                <a16:creationId xmlns:a16="http://schemas.microsoft.com/office/drawing/2014/main" id="{4DC7A283-3DD6-4A9B-030C-F0475F7E48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6000" y="279000"/>
            <a:ext cx="63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87C0AFD9-66AF-E765-AC16-F4B5AE293FA3}"/>
              </a:ext>
            </a:extLst>
          </p:cNvPr>
          <p:cNvSpPr txBox="1"/>
          <p:nvPr/>
        </p:nvSpPr>
        <p:spPr>
          <a:xfrm>
            <a:off x="3479292" y="425304"/>
            <a:ext cx="5480088" cy="461665"/>
          </a:xfrm>
          <a:prstGeom prst="rect">
            <a:avLst/>
          </a:prstGeom>
          <a:solidFill>
            <a:schemeClr val="tx1"/>
          </a:solidFill>
        </p:spPr>
        <p:txBody>
          <a:bodyPr wrap="square" rtlCol="0">
            <a:spAutoFit/>
          </a:bodyPr>
          <a:lstStyle/>
          <a:p>
            <a:r>
              <a:rPr lang="fr-FR" sz="2400" b="1">
                <a:solidFill>
                  <a:schemeClr val="bg1"/>
                </a:solidFill>
              </a:rPr>
              <a:t>Parc national de Than Bok Khorani</a:t>
            </a:r>
            <a:endParaRPr lang="fr-FR" sz="2400" b="1" dirty="0">
              <a:solidFill>
                <a:schemeClr val="bg1"/>
              </a:solidFill>
            </a:endParaRPr>
          </a:p>
        </p:txBody>
      </p:sp>
    </p:spTree>
    <p:extLst>
      <p:ext uri="{BB962C8B-B14F-4D97-AF65-F5344CB8AC3E}">
        <p14:creationId xmlns:p14="http://schemas.microsoft.com/office/powerpoint/2010/main" val="29448851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2000">
        <p15:prstTrans prst="origami"/>
        <p:sndAc>
          <p:stSnd>
            <p:snd r:embed="rId2" name="Cacao video 6 French Guiana Hmong dancer.wav"/>
          </p:stSnd>
        </p:sndAc>
      </p:transition>
    </mc:Choice>
    <mc:Fallback>
      <p:transition spd="slow" advClick="0" advTm="12000">
        <p:fade/>
        <p:sndAc>
          <p:stSnd>
            <p:snd r:embed="rId2" name="Cacao video 6 French Guiana Hmong dance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7959726-8A28-5935-F7D3-2DB9E881A0D8}"/>
              </a:ext>
            </a:extLst>
          </p:cNvPr>
          <p:cNvSpPr txBox="1"/>
          <p:nvPr/>
        </p:nvSpPr>
        <p:spPr>
          <a:xfrm>
            <a:off x="438912" y="121920"/>
            <a:ext cx="11618976" cy="6863417"/>
          </a:xfrm>
          <a:prstGeom prst="rect">
            <a:avLst/>
          </a:prstGeom>
          <a:noFill/>
        </p:spPr>
        <p:txBody>
          <a:bodyPr wrap="square" rtlCol="0">
            <a:spAutoFit/>
          </a:bodyPr>
          <a:lstStyle/>
          <a:p>
            <a:r>
              <a:rPr lang="fr-FR" sz="4400" b="1">
                <a:solidFill>
                  <a:schemeClr val="bg1"/>
                </a:solidFill>
              </a:rPr>
              <a:t>En 1955, le gouverneur de Krabi proposa au Département royal des forêts de classer la zone en arboretum. Il fut alors envisagé de créer le parc « Than Bok Khorani », qui, avec ses environs, deviendrait un parc national. Ce dernier fut transformé en parc marin en 1995, avant d'être officiellement reconnu comme parc national dans la Gazette officielle, volume 115, section 67, en date du 30 septembre 1998.</a:t>
            </a:r>
            <a:endParaRPr lang="fr-FR" sz="4400" b="1" dirty="0">
              <a:solidFill>
                <a:schemeClr val="bg1"/>
              </a:solidFill>
            </a:endParaRPr>
          </a:p>
        </p:txBody>
      </p:sp>
    </p:spTree>
    <p:extLst>
      <p:ext uri="{BB962C8B-B14F-4D97-AF65-F5344CB8AC3E}">
        <p14:creationId xmlns:p14="http://schemas.microsoft.com/office/powerpoint/2010/main" val="4123509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3" name="Image 2" descr="Une image contenant plein air, arbre, embarcation, transport&#10;&#10;Le contenu généré par l’IA peut être incorrect.">
            <a:extLst>
              <a:ext uri="{FF2B5EF4-FFF2-40B4-BE49-F238E27FC236}">
                <a16:creationId xmlns:a16="http://schemas.microsoft.com/office/drawing/2014/main" id="{DDF3CC1F-9E7C-D53F-AD73-0640581DEA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573024"/>
            <a:ext cx="9450000" cy="6300000"/>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CD20E6BB-A2CC-33FF-4FA9-1E6455922C65}"/>
              </a:ext>
            </a:extLst>
          </p:cNvPr>
          <p:cNvSpPr txBox="1"/>
          <p:nvPr/>
        </p:nvSpPr>
        <p:spPr>
          <a:xfrm>
            <a:off x="8058912" y="186219"/>
            <a:ext cx="3633216" cy="1200329"/>
          </a:xfrm>
          <a:prstGeom prst="rect">
            <a:avLst/>
          </a:prstGeom>
          <a:noFill/>
        </p:spPr>
        <p:txBody>
          <a:bodyPr wrap="square" rtlCol="0">
            <a:spAutoFit/>
          </a:bodyPr>
          <a:lstStyle/>
          <a:p>
            <a:r>
              <a:rPr lang="en-US" sz="2400" b="1" dirty="0">
                <a:solidFill>
                  <a:schemeClr val="bg1"/>
                </a:solidFill>
              </a:rPr>
              <a:t>Streams,_rivers_and_mangrove_forests_of_Than_Bok_Khorani,_Thailand</a:t>
            </a:r>
            <a:endParaRPr lang="fr-FR" sz="2400" b="1" dirty="0">
              <a:solidFill>
                <a:schemeClr val="bg1"/>
              </a:solidFill>
            </a:endParaRP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3" name="Image 2" descr="Une image contenant plein air, eau, jungle, Parc d’État&#10;&#10;Le contenu généré par l’IA peut être incorrect.">
            <a:extLst>
              <a:ext uri="{FF2B5EF4-FFF2-40B4-BE49-F238E27FC236}">
                <a16:creationId xmlns:a16="http://schemas.microsoft.com/office/drawing/2014/main" id="{6B54C5E5-EC85-36B4-0E10-D56F0C333F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6000" y="279000"/>
            <a:ext cx="1008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506591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3" name="Image 2" descr="Une image contenant plein air, plante, eau, nature&#10;&#10;Le contenu généré par l’IA peut être incorrect.">
            <a:extLst>
              <a:ext uri="{FF2B5EF4-FFF2-40B4-BE49-F238E27FC236}">
                <a16:creationId xmlns:a16="http://schemas.microsoft.com/office/drawing/2014/main" id="{19E9FE73-F9BE-6470-2B59-DE7CEC8A55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2826"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arbre, plein air, eau, plante&#10;&#10;Le contenu généré par l’IA peut être incorrect.">
            <a:extLst>
              <a:ext uri="{FF2B5EF4-FFF2-40B4-BE49-F238E27FC236}">
                <a16:creationId xmlns:a16="http://schemas.microsoft.com/office/drawing/2014/main" id="{EDAAAFD8-FB49-F54E-FC95-D7F311765D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4176"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86523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3" name="Image 2" descr="Une image contenant plein air, arbre, chute d’eau, Ressources d’eau&#10;&#10;Le contenu généré par l’IA peut être incorrect.">
            <a:extLst>
              <a:ext uri="{FF2B5EF4-FFF2-40B4-BE49-F238E27FC236}">
                <a16:creationId xmlns:a16="http://schemas.microsoft.com/office/drawing/2014/main" id="{99F288D2-251C-937A-B7EF-C8ADBF542FB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390144"/>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809083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3" name="Image 2" descr="Une image contenant plein air, jungle, forêt, forêt tropicale&#10;&#10;Le contenu généré par l’IA peut être incorrect.">
            <a:extLst>
              <a:ext uri="{FF2B5EF4-FFF2-40B4-BE49-F238E27FC236}">
                <a16:creationId xmlns:a16="http://schemas.microsoft.com/office/drawing/2014/main" id="{EFF52BE9-2720-3FEC-1E0B-7858F553D6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7210"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plante, jungle, arbre&#10;&#10;Le contenu généré par l’IA peut être incorrect.">
            <a:extLst>
              <a:ext uri="{FF2B5EF4-FFF2-40B4-BE49-F238E27FC236}">
                <a16:creationId xmlns:a16="http://schemas.microsoft.com/office/drawing/2014/main" id="{2202CD3E-28FC-3991-D71A-3F7629757BE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9790"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72980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3" name="Image 2" descr="Une image contenant plein air, arbre, plante, jungle&#10;&#10;Le contenu généré par l’IA peut être incorrect.">
            <a:extLst>
              <a:ext uri="{FF2B5EF4-FFF2-40B4-BE49-F238E27FC236}">
                <a16:creationId xmlns:a16="http://schemas.microsoft.com/office/drawing/2014/main" id="{50A17C07-009C-F286-A388-6289FB93C5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482"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arbre, sol, nature&#10;&#10;Le contenu généré par l’IA peut être incorrect.">
            <a:extLst>
              <a:ext uri="{FF2B5EF4-FFF2-40B4-BE49-F238E27FC236}">
                <a16:creationId xmlns:a16="http://schemas.microsoft.com/office/drawing/2014/main" id="{BBB5007E-15A5-15DB-B15E-50A71FDDAF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9518"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762694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D7AC4E-73DC-ED2F-DF40-88270805C590}"/>
            </a:ext>
          </a:extLst>
        </p:cNvPr>
        <p:cNvGrpSpPr/>
        <p:nvPr/>
      </p:nvGrpSpPr>
      <p:grpSpPr>
        <a:xfrm>
          <a:off x="0" y="0"/>
          <a:ext cx="0" cy="0"/>
          <a:chOff x="0" y="0"/>
          <a:chExt cx="0" cy="0"/>
        </a:xfrm>
      </p:grpSpPr>
      <p:pic>
        <p:nvPicPr>
          <p:cNvPr id="11" name="Image 10" descr="Une image contenant plein air, eau, jungle, Parc d’État&#10;&#10;Le contenu généré par l’IA peut être incorrect.">
            <a:extLst>
              <a:ext uri="{FF2B5EF4-FFF2-40B4-BE49-F238E27FC236}">
                <a16:creationId xmlns:a16="http://schemas.microsoft.com/office/drawing/2014/main" id="{541EB227-9147-5D95-2561-07DCE6E309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52500" y="214312"/>
            <a:ext cx="10287000" cy="642937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944689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3" name="Image 2" descr="Une image contenant plein air, herbe, plante, nuage&#10;&#10;Le contenu généré par l’IA peut être incorrect.">
            <a:extLst>
              <a:ext uri="{FF2B5EF4-FFF2-40B4-BE49-F238E27FC236}">
                <a16:creationId xmlns:a16="http://schemas.microsoft.com/office/drawing/2014/main" id="{4A6C23A8-95F4-0EE3-B5C5-FAD345DA0B5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0461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3" name="Image 2" descr="Une image contenant plein air, arbre, nature, jungle&#10;&#10;Le contenu généré par l’IA peut être incorrect.">
            <a:extLst>
              <a:ext uri="{FF2B5EF4-FFF2-40B4-BE49-F238E27FC236}">
                <a16:creationId xmlns:a16="http://schemas.microsoft.com/office/drawing/2014/main" id="{BEFFA0B2-45A5-BEFE-9BBF-0152F31D695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068874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3" name="Image 2" descr="Une image contenant plein air, arbre, eau, sol&#10;&#10;Le contenu généré par l’IA peut être incorrect.">
            <a:extLst>
              <a:ext uri="{FF2B5EF4-FFF2-40B4-BE49-F238E27FC236}">
                <a16:creationId xmlns:a16="http://schemas.microsoft.com/office/drawing/2014/main" id="{2CEB2741-21C1-A090-54F5-3D75427D3A4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251855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3" name="Image 2" descr="Une image contenant plein air, nature, rive, plage&#10;&#10;Le contenu généré par l’IA peut être incorrect.">
            <a:extLst>
              <a:ext uri="{FF2B5EF4-FFF2-40B4-BE49-F238E27FC236}">
                <a16:creationId xmlns:a16="http://schemas.microsoft.com/office/drawing/2014/main" id="{0DDBB212-1B07-1904-1C1D-891A53DCC9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77112" y="279000"/>
            <a:ext cx="945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09639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3" name="Image 2" descr="Une image contenant plein air, nature, arbre, eau&#10;&#10;Le contenu généré par l’IA peut être incorrect.">
            <a:extLst>
              <a:ext uri="{FF2B5EF4-FFF2-40B4-BE49-F238E27FC236}">
                <a16:creationId xmlns:a16="http://schemas.microsoft.com/office/drawing/2014/main" id="{C2E22E5D-246A-1B2F-9F3E-0B7A5D485F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4920" y="279000"/>
            <a:ext cx="945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48672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5" name="Image 4" descr="Une image contenant plein air, eau, ciel, nuage&#10;&#10;Le contenu généré par l’IA peut être incorrect.">
            <a:extLst>
              <a:ext uri="{FF2B5EF4-FFF2-40B4-BE49-F238E27FC236}">
                <a16:creationId xmlns:a16="http://schemas.microsoft.com/office/drawing/2014/main" id="{AFED75BA-0360-E016-F9A2-995D01BC96E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15232" y="279000"/>
            <a:ext cx="856153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282846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sndAc>
          <p:stSnd loop="1">
            <p:snd r:embed="rId2" name="Cacao video 6 French Guiana Hmong dancer.wav"/>
          </p:stSnd>
        </p:sndAc>
      </p:transition>
    </mc:Choice>
    <mc:Fallback xmlns="">
      <p:transition spd="slow" advClick="0" advTm="12000">
        <p:fade/>
        <p:sndAc>
          <p:stSnd loop="1">
            <p:snd r:embed="rId4" name="Cacao video 6 French Guiana Hmong dancer.wav"/>
          </p:stSnd>
        </p:sndAc>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5" name="Image 4" descr="Une image contenant plein air, arbre, eau, sol&#10;&#10;Le contenu généré par l’IA peut être incorrect.">
            <a:extLst>
              <a:ext uri="{FF2B5EF4-FFF2-40B4-BE49-F238E27FC236}">
                <a16:creationId xmlns:a16="http://schemas.microsoft.com/office/drawing/2014/main" id="{0711B18C-BF08-093D-5CB8-B17A8D30538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07062EE5-357B-D206-CCB3-E0727E5ED3DA}"/>
              </a:ext>
            </a:extLst>
          </p:cNvPr>
          <p:cNvSpPr txBox="1"/>
          <p:nvPr/>
        </p:nvSpPr>
        <p:spPr>
          <a:xfrm>
            <a:off x="3049229" y="1906128"/>
            <a:ext cx="6098458" cy="2308324"/>
          </a:xfrm>
          <a:prstGeom prst="rect">
            <a:avLst/>
          </a:prstGeom>
          <a:noFill/>
        </p:spPr>
        <p:txBody>
          <a:bodyPr wrap="square">
            <a:spAutoFit/>
          </a:bodyPr>
          <a:lstStyle/>
          <a:p>
            <a:r>
              <a:rPr lang="fr-FR" dirty="0"/>
              <a:t>En 1955, le gouverneur de </a:t>
            </a:r>
            <a:r>
              <a:rPr lang="fr-FR" dirty="0" err="1"/>
              <a:t>Krabi</a:t>
            </a:r>
            <a:r>
              <a:rPr lang="fr-FR" dirty="0"/>
              <a:t> proposa au Département royal des forêts de classer la zone en arboretum. Il fut alors envisagé de créer le parc « </a:t>
            </a:r>
            <a:r>
              <a:rPr lang="fr-FR" dirty="0" err="1"/>
              <a:t>Than</a:t>
            </a:r>
            <a:r>
              <a:rPr lang="fr-FR" dirty="0"/>
              <a:t> </a:t>
            </a:r>
            <a:r>
              <a:rPr lang="fr-FR" dirty="0" err="1"/>
              <a:t>Bok</a:t>
            </a:r>
            <a:r>
              <a:rPr lang="fr-FR" dirty="0"/>
              <a:t> </a:t>
            </a:r>
            <a:r>
              <a:rPr lang="fr-FR" dirty="0" err="1"/>
              <a:t>Khorani</a:t>
            </a:r>
            <a:r>
              <a:rPr lang="fr-FR" dirty="0"/>
              <a:t> », qui, avec ses environs, deviendrait un parc national. Ce dernier fut transformé en parc marin en 1995, avant d'être officiellement reconnu comme parc national dans la Gazette officielle, volume 115, section 67, en date du 30 septembre 1998.</a:t>
            </a:r>
          </a:p>
        </p:txBody>
      </p:sp>
    </p:spTree>
    <p:extLst>
      <p:ext uri="{BB962C8B-B14F-4D97-AF65-F5344CB8AC3E}">
        <p14:creationId xmlns:p14="http://schemas.microsoft.com/office/powerpoint/2010/main" val="6063281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9" name="Image 8" descr="Une image contenant plein air, ciel, nature, eau&#10;&#10;Le contenu généré par l’IA peut être incorrect.">
            <a:extLst>
              <a:ext uri="{FF2B5EF4-FFF2-40B4-BE49-F238E27FC236}">
                <a16:creationId xmlns:a16="http://schemas.microsoft.com/office/drawing/2014/main" id="{BD235A12-9450-9C2E-70B2-F63E8A05ED8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37822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312343D7-7DBD-2FE4-14AF-9209F9C8BC2C}"/>
            </a:ext>
          </a:extLst>
        </p:cNvPr>
        <p:cNvGrpSpPr/>
        <p:nvPr/>
      </p:nvGrpSpPr>
      <p:grpSpPr>
        <a:xfrm>
          <a:off x="0" y="0"/>
          <a:ext cx="0" cy="0"/>
          <a:chOff x="0" y="0"/>
          <a:chExt cx="0" cy="0"/>
        </a:xfrm>
      </p:grpSpPr>
      <p:pic>
        <p:nvPicPr>
          <p:cNvPr id="5" name="Image 4" descr="Une image contenant plein air, eau, arbre, lac&#10;&#10;Le contenu généré par l’IA peut être incorrect.">
            <a:extLst>
              <a:ext uri="{FF2B5EF4-FFF2-40B4-BE49-F238E27FC236}">
                <a16:creationId xmlns:a16="http://schemas.microsoft.com/office/drawing/2014/main" id="{335A9033-983F-50A2-E32C-3318A8E4C6F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540207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5" name="Image 4" descr="Une image contenant plein air, nature, eau, lac&#10;&#10;Le contenu généré par l’IA peut être incorrect.">
            <a:extLst>
              <a:ext uri="{FF2B5EF4-FFF2-40B4-BE49-F238E27FC236}">
                <a16:creationId xmlns:a16="http://schemas.microsoft.com/office/drawing/2014/main" id="{F4BF6A5B-623B-DC9C-9238-A0AE959EA8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9475" y="873000"/>
            <a:ext cx="11113049" cy="511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42979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3" name="Image 2" descr="Une image contenant plein air, eau, nature, Plaisance&#10;&#10;Le contenu généré par l’IA peut être incorrect.">
            <a:extLst>
              <a:ext uri="{FF2B5EF4-FFF2-40B4-BE49-F238E27FC236}">
                <a16:creationId xmlns:a16="http://schemas.microsoft.com/office/drawing/2014/main" id="{A00D6068-A7BD-F341-F985-11A238028E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03304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3" name="Image 2" descr="Une image contenant plein air, eau, ciel, transport&#10;&#10;Le contenu généré par l’IA peut être incorrect.">
            <a:extLst>
              <a:ext uri="{FF2B5EF4-FFF2-40B4-BE49-F238E27FC236}">
                <a16:creationId xmlns:a16="http://schemas.microsoft.com/office/drawing/2014/main" id="{48B87D93-4E92-BF6E-27A7-59DD6A4AC4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68000" y="333000"/>
            <a:ext cx="8256000" cy="61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41688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nature, plein air, grotte, ciel&#10;&#10;Le contenu généré par l’IA peut être incorrect.">
            <a:extLst>
              <a:ext uri="{FF2B5EF4-FFF2-40B4-BE49-F238E27FC236}">
                <a16:creationId xmlns:a16="http://schemas.microsoft.com/office/drawing/2014/main" id="{34FA3368-C014-EEFC-5D48-36882D9A5C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54129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3" name="Image 2" descr="Une image contenant plein air, ciel, eau, transport&#10;&#10;Le contenu généré par l’IA peut être incorrect.">
            <a:extLst>
              <a:ext uri="{FF2B5EF4-FFF2-40B4-BE49-F238E27FC236}">
                <a16:creationId xmlns:a16="http://schemas.microsoft.com/office/drawing/2014/main" id="{8165DFF7-344E-FB26-CA34-8FF161E3E2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0839" y="279000"/>
            <a:ext cx="1119032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225557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3" name="Image 2" descr="Une image contenant ciel, plein air, lieu de culte, nuage&#10;&#10;Le contenu généré par l’IA peut être incorrect.">
            <a:extLst>
              <a:ext uri="{FF2B5EF4-FFF2-40B4-BE49-F238E27FC236}">
                <a16:creationId xmlns:a16="http://schemas.microsoft.com/office/drawing/2014/main" id="{529AC53A-9E0E-7BC8-2EF6-980E4B4C4A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4538" y="279000"/>
            <a:ext cx="962292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33526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F5D9D9ED-F203-59A9-3418-46A0D566C6BD}"/>
            </a:ext>
          </a:extLst>
        </p:cNvPr>
        <p:cNvGrpSpPr/>
        <p:nvPr/>
      </p:nvGrpSpPr>
      <p:grpSpPr>
        <a:xfrm>
          <a:off x="0" y="0"/>
          <a:ext cx="0" cy="0"/>
          <a:chOff x="0" y="0"/>
          <a:chExt cx="0" cy="0"/>
        </a:xfrm>
      </p:grpSpPr>
      <p:pic>
        <p:nvPicPr>
          <p:cNvPr id="3" name="Image 2" descr="Une image contenant ciel, bâtiment, lieu de culte, plein air&#10;&#10;Le contenu généré par l’IA peut être incorrect.">
            <a:extLst>
              <a:ext uri="{FF2B5EF4-FFF2-40B4-BE49-F238E27FC236}">
                <a16:creationId xmlns:a16="http://schemas.microsoft.com/office/drawing/2014/main" id="{EC4E78FB-8F24-EB1D-BCBE-40E0CBBD72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278605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3B8C2A70-9C76-71DD-8269-64E5B7D88B69}"/>
            </a:ext>
          </a:extLst>
        </p:cNvPr>
        <p:cNvGrpSpPr/>
        <p:nvPr/>
      </p:nvGrpSpPr>
      <p:grpSpPr>
        <a:xfrm>
          <a:off x="0" y="0"/>
          <a:ext cx="0" cy="0"/>
          <a:chOff x="0" y="0"/>
          <a:chExt cx="0" cy="0"/>
        </a:xfrm>
      </p:grpSpPr>
      <p:pic>
        <p:nvPicPr>
          <p:cNvPr id="3" name="Image 2" descr="Une image contenant plein air, ciel, bâtiment, sanctuaire&#10;&#10;Le contenu généré par l’IA peut être incorrect.">
            <a:extLst>
              <a:ext uri="{FF2B5EF4-FFF2-40B4-BE49-F238E27FC236}">
                <a16:creationId xmlns:a16="http://schemas.microsoft.com/office/drawing/2014/main" id="{050B3C68-2E0B-8B97-CD1B-8944444099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60" y="353568"/>
            <a:ext cx="5376000" cy="403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ciel, plein air, bâtiment, sanctuaire&#10;&#10;Le contenu généré par l’IA peut être incorrect.">
            <a:extLst>
              <a:ext uri="{FF2B5EF4-FFF2-40B4-BE49-F238E27FC236}">
                <a16:creationId xmlns:a16="http://schemas.microsoft.com/office/drawing/2014/main" id="{F78C9522-4B76-B222-2A08-73F37F67D4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50242" y="2523744"/>
            <a:ext cx="5292000" cy="3969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458700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69E3452-AAFB-2C2D-81BA-7E6CC5BB4457}"/>
            </a:ext>
          </a:extLst>
        </p:cNvPr>
        <p:cNvGrpSpPr/>
        <p:nvPr/>
      </p:nvGrpSpPr>
      <p:grpSpPr>
        <a:xfrm>
          <a:off x="0" y="0"/>
          <a:ext cx="0" cy="0"/>
          <a:chOff x="0" y="0"/>
          <a:chExt cx="0" cy="0"/>
        </a:xfrm>
      </p:grpSpPr>
      <p:pic>
        <p:nvPicPr>
          <p:cNvPr id="3" name="Image 2" descr="Une image contenant plein air, embarcation, bateau, transport&#10;&#10;Le contenu généré par l’IA peut être incorrect.">
            <a:extLst>
              <a:ext uri="{FF2B5EF4-FFF2-40B4-BE49-F238E27FC236}">
                <a16:creationId xmlns:a16="http://schemas.microsoft.com/office/drawing/2014/main" id="{F878E6D1-1F7D-4254-E3E0-20FBCA5B6B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296" y="2572512"/>
            <a:ext cx="5280000" cy="396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arbre, nuage, ciel&#10;&#10;Le contenu généré par l’IA peut être incorrect.">
            <a:extLst>
              <a:ext uri="{FF2B5EF4-FFF2-40B4-BE49-F238E27FC236}">
                <a16:creationId xmlns:a16="http://schemas.microsoft.com/office/drawing/2014/main" id="{CCA8A054-7AFB-6427-0B0B-13928CD2DB4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9641" y="365761"/>
            <a:ext cx="5289063" cy="396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038246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41289385-E864-0195-74AE-B41B794FB0E7}"/>
            </a:ext>
          </a:extLst>
        </p:cNvPr>
        <p:cNvGrpSpPr/>
        <p:nvPr/>
      </p:nvGrpSpPr>
      <p:grpSpPr>
        <a:xfrm>
          <a:off x="0" y="0"/>
          <a:ext cx="0" cy="0"/>
          <a:chOff x="0" y="0"/>
          <a:chExt cx="0" cy="0"/>
        </a:xfrm>
      </p:grpSpPr>
      <p:pic>
        <p:nvPicPr>
          <p:cNvPr id="7" name="Image 6" descr="Une image contenant plein air, arbre, sol, jungle&#10;&#10;Le contenu généré par l’IA peut être incorrect.">
            <a:extLst>
              <a:ext uri="{FF2B5EF4-FFF2-40B4-BE49-F238E27FC236}">
                <a16:creationId xmlns:a16="http://schemas.microsoft.com/office/drawing/2014/main" id="{32547EFE-B0F0-92F3-D63A-F557A9117F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0498" y="535032"/>
            <a:ext cx="3645000" cy="486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9" name="Image 8" descr="Une image contenant plein air, nature, eau, nuage&#10;&#10;Le contenu généré par l’IA peut être incorrect.">
            <a:extLst>
              <a:ext uri="{FF2B5EF4-FFF2-40B4-BE49-F238E27FC236}">
                <a16:creationId xmlns:a16="http://schemas.microsoft.com/office/drawing/2014/main" id="{32EE7058-D9B4-25BC-06D4-4A595BB2517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21502" y="2130741"/>
            <a:ext cx="5760000" cy="43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03913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5" name="Image 4" descr="Une image contenant plein air, eau, arbre, piscine&#10;&#10;Le contenu généré par l’IA peut être incorrect.">
            <a:extLst>
              <a:ext uri="{FF2B5EF4-FFF2-40B4-BE49-F238E27FC236}">
                <a16:creationId xmlns:a16="http://schemas.microsoft.com/office/drawing/2014/main" id="{BDEA2053-FE72-5E5F-1881-2C9431FF29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2849" y="405000"/>
            <a:ext cx="5378650" cy="302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7" name="Image 6" descr="Une image contenant plein air, eau, arbre, piscine&#10;&#10;Le contenu généré par l’IA peut être incorrect.">
            <a:extLst>
              <a:ext uri="{FF2B5EF4-FFF2-40B4-BE49-F238E27FC236}">
                <a16:creationId xmlns:a16="http://schemas.microsoft.com/office/drawing/2014/main" id="{618D84F6-3E7D-0A0D-EF5B-E36E7E4B392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8405" y="3429000"/>
            <a:ext cx="5570746" cy="3132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72551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6" name="Image 5" descr="Une image contenant Visage humain, habits, bébé, fleur&#10;&#10;Le contenu généré par l’IA peut être incorrect.">
            <a:extLst>
              <a:ext uri="{FF2B5EF4-FFF2-40B4-BE49-F238E27FC236}">
                <a16:creationId xmlns:a16="http://schemas.microsoft.com/office/drawing/2014/main" id="{7364D8C3-35E2-36C0-9DF9-4C267818E40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14871"/>
            <a:ext cx="3714750" cy="3019425"/>
          </a:xfrm>
          <a:prstGeom prst="rect">
            <a:avLst/>
          </a:prstGeom>
        </p:spPr>
      </p:pic>
      <p:pic>
        <p:nvPicPr>
          <p:cNvPr id="9" name="Image 8" descr="Une image contenant Visage humain, habits, personne, fleur&#10;&#10;Le contenu généré par l’IA peut être incorrect.">
            <a:extLst>
              <a:ext uri="{FF2B5EF4-FFF2-40B4-BE49-F238E27FC236}">
                <a16:creationId xmlns:a16="http://schemas.microsoft.com/office/drawing/2014/main" id="{6EEA4A96-9966-18FA-B57E-312EACDAB01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0" y="3838575"/>
            <a:ext cx="3714750" cy="3019425"/>
          </a:xfrm>
          <a:prstGeom prst="rect">
            <a:avLst/>
          </a:prstGeom>
        </p:spPr>
      </p:pic>
      <p:sp>
        <p:nvSpPr>
          <p:cNvPr id="10" name="ZoneTexte 9">
            <a:extLst>
              <a:ext uri="{FF2B5EF4-FFF2-40B4-BE49-F238E27FC236}">
                <a16:creationId xmlns:a16="http://schemas.microsoft.com/office/drawing/2014/main" id="{39A60869-7ADC-5041-53FC-03BEFE01069E}"/>
              </a:ext>
            </a:extLst>
          </p:cNvPr>
          <p:cNvSpPr txBox="1"/>
          <p:nvPr/>
        </p:nvSpPr>
        <p:spPr>
          <a:xfrm>
            <a:off x="4019550" y="284049"/>
            <a:ext cx="6075426" cy="954107"/>
          </a:xfrm>
          <a:prstGeom prst="rect">
            <a:avLst/>
          </a:prstGeom>
          <a:noFill/>
        </p:spPr>
        <p:txBody>
          <a:bodyPr wrap="square" rtlCol="0">
            <a:spAutoFit/>
          </a:bodyPr>
          <a:lstStyle/>
          <a:p>
            <a:r>
              <a:rPr lang="fr-FR" sz="2800" b="1" dirty="0">
                <a:solidFill>
                  <a:srgbClr val="FFC000"/>
                </a:solidFill>
              </a:rPr>
              <a:t>Lorient Vous A Présenté Le Parc – </a:t>
            </a:r>
            <a:r>
              <a:rPr lang="fr-FR" sz="2800" b="1" dirty="0" err="1">
                <a:solidFill>
                  <a:srgbClr val="FFC000"/>
                </a:solidFill>
              </a:rPr>
              <a:t>Than</a:t>
            </a:r>
            <a:r>
              <a:rPr lang="fr-FR" sz="2800" b="1" dirty="0">
                <a:solidFill>
                  <a:srgbClr val="FFC000"/>
                </a:solidFill>
              </a:rPr>
              <a:t> –</a:t>
            </a:r>
            <a:r>
              <a:rPr lang="fr-FR" sz="2800" b="1" dirty="0" err="1">
                <a:solidFill>
                  <a:srgbClr val="FFC000"/>
                </a:solidFill>
              </a:rPr>
              <a:t>Bok</a:t>
            </a:r>
            <a:r>
              <a:rPr lang="fr-FR" sz="2800" b="1" dirty="0">
                <a:solidFill>
                  <a:srgbClr val="FFC000"/>
                </a:solidFill>
              </a:rPr>
              <a:t> – </a:t>
            </a:r>
            <a:r>
              <a:rPr lang="fr-FR" sz="2800" b="1" dirty="0" err="1">
                <a:solidFill>
                  <a:srgbClr val="FFC000"/>
                </a:solidFill>
              </a:rPr>
              <a:t>Khorani</a:t>
            </a:r>
            <a:r>
              <a:rPr lang="fr-FR" sz="2800" b="1" dirty="0">
                <a:solidFill>
                  <a:srgbClr val="FFC000"/>
                </a:solidFill>
              </a:rPr>
              <a:t> – Thaïlande </a:t>
            </a:r>
          </a:p>
        </p:txBody>
      </p:sp>
      <p:sp>
        <p:nvSpPr>
          <p:cNvPr id="11" name="ZoneTexte 10">
            <a:extLst>
              <a:ext uri="{FF2B5EF4-FFF2-40B4-BE49-F238E27FC236}">
                <a16:creationId xmlns:a16="http://schemas.microsoft.com/office/drawing/2014/main" id="{CDE575F3-809A-6A4C-B3DA-76423F35927D}"/>
              </a:ext>
            </a:extLst>
          </p:cNvPr>
          <p:cNvSpPr txBox="1"/>
          <p:nvPr/>
        </p:nvSpPr>
        <p:spPr>
          <a:xfrm>
            <a:off x="4251198" y="1491238"/>
            <a:ext cx="7575042" cy="523220"/>
          </a:xfrm>
          <a:prstGeom prst="rect">
            <a:avLst/>
          </a:prstGeom>
          <a:noFill/>
        </p:spPr>
        <p:txBody>
          <a:bodyPr wrap="square" rtlCol="0">
            <a:spAutoFit/>
          </a:bodyPr>
          <a:lstStyle/>
          <a:p>
            <a:r>
              <a:rPr lang="fr-FR" sz="2800" b="1" dirty="0">
                <a:solidFill>
                  <a:srgbClr val="FFC000"/>
                </a:solidFill>
              </a:rPr>
              <a:t>Sur La Suggestion De </a:t>
            </a:r>
            <a:r>
              <a:rPr lang="fr-FR" sz="2800" b="1" dirty="0" err="1">
                <a:solidFill>
                  <a:srgbClr val="FFC000"/>
                </a:solidFill>
              </a:rPr>
              <a:t>JackDidier</a:t>
            </a:r>
            <a:endParaRPr lang="fr-FR" sz="2800" b="1" dirty="0">
              <a:solidFill>
                <a:srgbClr val="FFC000"/>
              </a:solidFill>
            </a:endParaRPr>
          </a:p>
        </p:txBody>
      </p:sp>
      <p:sp>
        <p:nvSpPr>
          <p:cNvPr id="12" name="ZoneTexte 11">
            <a:extLst>
              <a:ext uri="{FF2B5EF4-FFF2-40B4-BE49-F238E27FC236}">
                <a16:creationId xmlns:a16="http://schemas.microsoft.com/office/drawing/2014/main" id="{3647C293-7FF0-6FF5-A1C3-05FB6600B0D4}"/>
              </a:ext>
            </a:extLst>
          </p:cNvPr>
          <p:cNvSpPr txBox="1"/>
          <p:nvPr/>
        </p:nvSpPr>
        <p:spPr>
          <a:xfrm>
            <a:off x="4251198" y="2660458"/>
            <a:ext cx="5291328" cy="1815882"/>
          </a:xfrm>
          <a:prstGeom prst="rect">
            <a:avLst/>
          </a:prstGeom>
          <a:noFill/>
        </p:spPr>
        <p:txBody>
          <a:bodyPr wrap="square" rtlCol="0">
            <a:spAutoFit/>
          </a:bodyPr>
          <a:lstStyle/>
          <a:p>
            <a:r>
              <a:rPr lang="fr-FR" sz="2800" b="1" dirty="0">
                <a:solidFill>
                  <a:srgbClr val="FFC000"/>
                </a:solidFill>
              </a:rPr>
              <a:t>Les Images Et Le Son Du Net </a:t>
            </a:r>
          </a:p>
          <a:p>
            <a:endParaRPr lang="fr-FR" sz="2800" b="1" dirty="0">
              <a:solidFill>
                <a:srgbClr val="FFC000"/>
              </a:solidFill>
            </a:endParaRPr>
          </a:p>
          <a:p>
            <a:endParaRPr lang="fr-FR" sz="2800" b="1" dirty="0">
              <a:solidFill>
                <a:srgbClr val="FFC000"/>
              </a:solidFill>
            </a:endParaRPr>
          </a:p>
          <a:p>
            <a:r>
              <a:rPr lang="fr-FR" sz="2800" b="1" dirty="0">
                <a:solidFill>
                  <a:srgbClr val="FFC000"/>
                </a:solidFill>
              </a:rPr>
              <a:t>                     Daniel</a:t>
            </a:r>
          </a:p>
        </p:txBody>
      </p:sp>
    </p:spTree>
    <p:extLst>
      <p:ext uri="{BB962C8B-B14F-4D97-AF65-F5344CB8AC3E}">
        <p14:creationId xmlns:p14="http://schemas.microsoft.com/office/powerpoint/2010/main" val="716321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2000">
        <p15:prstTrans prst="origami"/>
      </p:transition>
    </mc:Choice>
    <mc:Fallback xmlns="">
      <p:transition spd="slow" advClick="0" advTm="12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233</TotalTime>
  <Words>212</Words>
  <Application>Microsoft Office PowerPoint</Application>
  <PresentationFormat>Grand écran</PresentationFormat>
  <Paragraphs>11</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23</cp:revision>
  <dcterms:created xsi:type="dcterms:W3CDTF">2025-10-19T02:10:19Z</dcterms:created>
  <dcterms:modified xsi:type="dcterms:W3CDTF">2025-12-12T07:08:26Z</dcterms:modified>
</cp:coreProperties>
</file>