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4" r:id="rId2"/>
    <p:sldId id="291" r:id="rId3"/>
    <p:sldId id="265" r:id="rId4"/>
    <p:sldId id="263" r:id="rId5"/>
    <p:sldId id="262" r:id="rId6"/>
    <p:sldId id="266" r:id="rId7"/>
    <p:sldId id="267" r:id="rId8"/>
    <p:sldId id="268" r:id="rId9"/>
    <p:sldId id="269" r:id="rId10"/>
    <p:sldId id="270" r:id="rId11"/>
    <p:sldId id="271"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73" r:id="rId31"/>
    <p:sldId id="260"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87" autoAdjust="0"/>
    <p:restoredTop sz="94660"/>
  </p:normalViewPr>
  <p:slideViewPr>
    <p:cSldViewPr snapToGrid="0">
      <p:cViewPr varScale="1">
        <p:scale>
          <a:sx n="63" d="100"/>
          <a:sy n="63" d="100"/>
        </p:scale>
        <p:origin x="21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6AE327-A7FA-45DB-B482-471053BBE48F}" type="datetimeFigureOut">
              <a:rPr lang="fr-FR" smtClean="0"/>
              <a:t>11/12/2025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D15E02-C378-4995-8D84-E9C3A9A80683}" type="slidenum">
              <a:rPr lang="fr-FR" smtClean="0"/>
              <a:t>‹N°›</a:t>
            </a:fld>
            <a:endParaRPr lang="fr-FR"/>
          </a:p>
        </p:txBody>
      </p:sp>
    </p:spTree>
    <p:extLst>
      <p:ext uri="{BB962C8B-B14F-4D97-AF65-F5344CB8AC3E}">
        <p14:creationId xmlns:p14="http://schemas.microsoft.com/office/powerpoint/2010/main" val="2627596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8D15E02-C378-4995-8D84-E9C3A9A80683}" type="slidenum">
              <a:rPr lang="fr-FR" smtClean="0"/>
              <a:t>1</a:t>
            </a:fld>
            <a:endParaRPr lang="fr-FR"/>
          </a:p>
        </p:txBody>
      </p:sp>
    </p:spTree>
    <p:extLst>
      <p:ext uri="{BB962C8B-B14F-4D97-AF65-F5344CB8AC3E}">
        <p14:creationId xmlns:p14="http://schemas.microsoft.com/office/powerpoint/2010/main" val="3450455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11/12/2025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Visage humain, portrait, habits, personne&#10;&#10;Le contenu généré par l’IA peut être incorrect.">
            <a:extLst>
              <a:ext uri="{FF2B5EF4-FFF2-40B4-BE49-F238E27FC236}">
                <a16:creationId xmlns:a16="http://schemas.microsoft.com/office/drawing/2014/main" id="{DE2B6305-F61C-9C59-CE35-F11F9E00B71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9100" y="279000"/>
            <a:ext cx="481523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5864B0F-3EAB-A803-5C06-81E5DC4C676C}"/>
              </a:ext>
            </a:extLst>
          </p:cNvPr>
          <p:cNvSpPr txBox="1"/>
          <p:nvPr/>
        </p:nvSpPr>
        <p:spPr>
          <a:xfrm>
            <a:off x="359757" y="6101598"/>
            <a:ext cx="4973923" cy="584775"/>
          </a:xfrm>
          <a:prstGeom prst="rect">
            <a:avLst/>
          </a:prstGeom>
          <a:noFill/>
        </p:spPr>
        <p:txBody>
          <a:bodyPr wrap="square" rtlCol="0">
            <a:spAutoFit/>
          </a:bodyPr>
          <a:lstStyle/>
          <a:p>
            <a:r>
              <a:rPr lang="fr-FR" sz="3200" b="1" dirty="0">
                <a:solidFill>
                  <a:schemeClr val="bg1"/>
                </a:solidFill>
              </a:rPr>
              <a:t>Portrait De Henri Matisse</a:t>
            </a:r>
          </a:p>
        </p:txBody>
      </p:sp>
      <p:sp>
        <p:nvSpPr>
          <p:cNvPr id="5" name="ZoneTexte 4">
            <a:extLst>
              <a:ext uri="{FF2B5EF4-FFF2-40B4-BE49-F238E27FC236}">
                <a16:creationId xmlns:a16="http://schemas.microsoft.com/office/drawing/2014/main" id="{A488D40A-535F-487D-6070-6C7A725C6C57}"/>
              </a:ext>
            </a:extLst>
          </p:cNvPr>
          <p:cNvSpPr txBox="1"/>
          <p:nvPr/>
        </p:nvSpPr>
        <p:spPr>
          <a:xfrm>
            <a:off x="5398255" y="475690"/>
            <a:ext cx="6376416" cy="5693866"/>
          </a:xfrm>
          <a:prstGeom prst="rect">
            <a:avLst/>
          </a:prstGeom>
          <a:noFill/>
        </p:spPr>
        <p:txBody>
          <a:bodyPr wrap="square" rtlCol="0">
            <a:spAutoFit/>
          </a:bodyPr>
          <a:lstStyle/>
          <a:p>
            <a:r>
              <a:rPr lang="fr-FR" sz="2800" b="1" dirty="0">
                <a:solidFill>
                  <a:schemeClr val="bg1"/>
                </a:solidFill>
              </a:rPr>
              <a:t>Henri Matisse, né le 31 décembre 1869 au Cateau-Cambrésis et mort le 3 novembre 1954 à Nice, est un peintre, dessinateur, graveur et sculpteur français.</a:t>
            </a:r>
          </a:p>
          <a:p>
            <a:endParaRPr lang="fr-FR" sz="2800" b="1" dirty="0">
              <a:solidFill>
                <a:schemeClr val="bg1"/>
              </a:solidFill>
            </a:endParaRPr>
          </a:p>
          <a:p>
            <a:r>
              <a:rPr lang="fr-FR" sz="2800" b="1" dirty="0">
                <a:solidFill>
                  <a:schemeClr val="bg1"/>
                </a:solidFill>
              </a:rPr>
              <a:t>Figure majeure du XXe siècle, son influence sur l'art de la seconde partie de ce siècle est considérable par l'utilisation de la simplification, de la stylisation, de la synthèse et de la couleur comme seul sujet de la peinture,</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sndAc>
          <p:stSnd loop="1">
            <p:snd r:embed="rId3" name="PEINTRE MON AMI (chanson interprétée par Emmanuelle MANSART).wav"/>
          </p:stSnd>
        </p:sndAc>
      </p:transition>
    </mc:Choice>
    <mc:Fallback>
      <p:transition spd="slow" advClick="0" advTm="14000">
        <p:fade/>
        <p:sndAc>
          <p:stSnd loop="1">
            <p:snd r:embed="rId3" name="PEINTRE MON AMI (chanson interprétée par Emmanuelle MANSAR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 name="Image 2" descr="Une image contenant plein air, bâtiment, ciel, fenêtre&#10;&#10;Le contenu généré par l’IA peut être incorrect.">
            <a:extLst>
              <a:ext uri="{FF2B5EF4-FFF2-40B4-BE49-F238E27FC236}">
                <a16:creationId xmlns:a16="http://schemas.microsoft.com/office/drawing/2014/main" id="{0499CAF7-D58A-EDB9-2E95-AE9188F58E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260" y="751522"/>
            <a:ext cx="11219480" cy="50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BE3E71-1AFC-55A4-03AA-4DBF604D1A1B}"/>
              </a:ext>
            </a:extLst>
          </p:cNvPr>
          <p:cNvSpPr txBox="1"/>
          <p:nvPr/>
        </p:nvSpPr>
        <p:spPr>
          <a:xfrm>
            <a:off x="2389632" y="5875645"/>
            <a:ext cx="7997952" cy="461665"/>
          </a:xfrm>
          <a:prstGeom prst="rect">
            <a:avLst/>
          </a:prstGeom>
          <a:noFill/>
        </p:spPr>
        <p:txBody>
          <a:bodyPr wrap="square" rtlCol="0">
            <a:spAutoFit/>
          </a:bodyPr>
          <a:lstStyle/>
          <a:p>
            <a:r>
              <a:rPr lang="fr-FR" sz="2400" b="1">
                <a:solidFill>
                  <a:schemeClr val="bg1"/>
                </a:solidFill>
              </a:rPr>
              <a:t>La cour du Musée Matisse au Cateau-Cambrésis.</a:t>
            </a:r>
            <a:endParaRPr lang="fr-FR" sz="2400" b="1" dirty="0">
              <a:solidFill>
                <a:schemeClr val="bg1"/>
              </a:solidFill>
            </a:endParaRPr>
          </a:p>
        </p:txBody>
      </p:sp>
    </p:spTree>
    <p:extLst>
      <p:ext uri="{BB962C8B-B14F-4D97-AF65-F5344CB8AC3E}">
        <p14:creationId xmlns:p14="http://schemas.microsoft.com/office/powerpoint/2010/main" val="315351462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plein air, cimetière, grave, bâtiment&#10;&#10;Le contenu généré par l’IA peut être incorrect.">
            <a:extLst>
              <a:ext uri="{FF2B5EF4-FFF2-40B4-BE49-F238E27FC236}">
                <a16:creationId xmlns:a16="http://schemas.microsoft.com/office/drawing/2014/main" id="{614E3AD2-245C-64FA-579A-4660F2DAA0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371"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02DF276-1500-FE0C-E9E7-4B21970ECF67}"/>
              </a:ext>
            </a:extLst>
          </p:cNvPr>
          <p:cNvSpPr txBox="1"/>
          <p:nvPr/>
        </p:nvSpPr>
        <p:spPr>
          <a:xfrm>
            <a:off x="3461657" y="6138888"/>
            <a:ext cx="5725886" cy="461665"/>
          </a:xfrm>
          <a:prstGeom prst="rect">
            <a:avLst/>
          </a:prstGeom>
          <a:noFill/>
        </p:spPr>
        <p:txBody>
          <a:bodyPr wrap="square" rtlCol="0">
            <a:spAutoFit/>
          </a:bodyPr>
          <a:lstStyle/>
          <a:p>
            <a:r>
              <a:rPr lang="fr-FR" sz="2400" b="1">
                <a:solidFill>
                  <a:schemeClr val="bg1"/>
                </a:solidFill>
              </a:rPr>
              <a:t>Tombeau d'Henri Matisse à Nice</a:t>
            </a:r>
            <a:endParaRPr lang="fr-FR" sz="2400" b="1" dirty="0">
              <a:solidFill>
                <a:schemeClr val="bg1"/>
              </a:solidFill>
            </a:endParaRP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bâtiment, plein air, ciel, fenêtre&#10;&#10;Le contenu généré par l’IA peut être incorrect.">
            <a:extLst>
              <a:ext uri="{FF2B5EF4-FFF2-40B4-BE49-F238E27FC236}">
                <a16:creationId xmlns:a16="http://schemas.microsoft.com/office/drawing/2014/main" id="{128AA354-D458-5D76-0FAC-CF29319CDE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4E0C868-FF19-4D43-BE22-8EB85D5136DA}"/>
              </a:ext>
            </a:extLst>
          </p:cNvPr>
          <p:cNvSpPr txBox="1"/>
          <p:nvPr/>
        </p:nvSpPr>
        <p:spPr>
          <a:xfrm>
            <a:off x="6286955" y="6117335"/>
            <a:ext cx="5159828" cy="461665"/>
          </a:xfrm>
          <a:prstGeom prst="rect">
            <a:avLst/>
          </a:prstGeom>
          <a:solidFill>
            <a:schemeClr val="tx1"/>
          </a:solidFill>
        </p:spPr>
        <p:txBody>
          <a:bodyPr wrap="square" rtlCol="0">
            <a:spAutoFit/>
          </a:bodyPr>
          <a:lstStyle/>
          <a:p>
            <a:r>
              <a:rPr lang="fr-FR" sz="2400" b="1">
                <a:solidFill>
                  <a:schemeClr val="bg1"/>
                </a:solidFill>
              </a:rPr>
              <a:t>Demeure d'Henri Matisse à Ajaccio.</a:t>
            </a:r>
            <a:endParaRPr lang="fr-FR" sz="2400" b="1" dirty="0">
              <a:solidFill>
                <a:schemeClr val="bg1"/>
              </a:solidFill>
            </a:endParaRP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plein air, fenêtre, ciel, porte&#10;&#10;Le contenu généré par l’IA peut être incorrect.">
            <a:extLst>
              <a:ext uri="{FF2B5EF4-FFF2-40B4-BE49-F238E27FC236}">
                <a16:creationId xmlns:a16="http://schemas.microsoft.com/office/drawing/2014/main" id="{3C98FB1F-92B1-5C19-72CA-0A87F942DA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35884" y="297000"/>
            <a:ext cx="8288651" cy="6264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D66359E-98DF-B757-C821-D5EB28DF9AD2}"/>
              </a:ext>
            </a:extLst>
          </p:cNvPr>
          <p:cNvSpPr txBox="1"/>
          <p:nvPr/>
        </p:nvSpPr>
        <p:spPr>
          <a:xfrm>
            <a:off x="667465" y="3803231"/>
            <a:ext cx="2704887" cy="1938992"/>
          </a:xfrm>
          <a:prstGeom prst="rect">
            <a:avLst/>
          </a:prstGeom>
          <a:noFill/>
        </p:spPr>
        <p:txBody>
          <a:bodyPr wrap="square" rtlCol="0">
            <a:spAutoFit/>
          </a:bodyPr>
          <a:lstStyle/>
          <a:p>
            <a:r>
              <a:rPr lang="fr-FR" sz="2400" b="1" dirty="0">
                <a:solidFill>
                  <a:schemeClr val="bg1"/>
                </a:solidFill>
              </a:rPr>
              <a:t>La façade de la maison familiale du temps des parents d'Henri Matisse.</a:t>
            </a: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habits, homme, manteau, Visage humain&#10;&#10;Le contenu généré par l’IA peut être incorrect.">
            <a:extLst>
              <a:ext uri="{FF2B5EF4-FFF2-40B4-BE49-F238E27FC236}">
                <a16:creationId xmlns:a16="http://schemas.microsoft.com/office/drawing/2014/main" id="{7A1840A4-6865-D5B9-23F9-A3DAE510349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5437" y="279000"/>
            <a:ext cx="936192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0FF2662-57F2-9242-D528-EC7D15A8E239}"/>
              </a:ext>
            </a:extLst>
          </p:cNvPr>
          <p:cNvSpPr txBox="1"/>
          <p:nvPr/>
        </p:nvSpPr>
        <p:spPr>
          <a:xfrm>
            <a:off x="10297885" y="2166763"/>
            <a:ext cx="1894115" cy="341632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Portraits d'Henri et d'Amélie Matisse en 1898 au moment de leur mariage.</a:t>
            </a: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einture, dessin, Œuvre d’art, Arts visuels&#10;&#10;Le contenu généré par l’IA peut être incorrect.">
            <a:extLst>
              <a:ext uri="{FF2B5EF4-FFF2-40B4-BE49-F238E27FC236}">
                <a16:creationId xmlns:a16="http://schemas.microsoft.com/office/drawing/2014/main" id="{6103E911-FD64-9DE8-7F6F-BCDEE8BAA5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8679" y="279000"/>
            <a:ext cx="663885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8959A6E-74CD-D126-2E2C-957638B28486}"/>
              </a:ext>
            </a:extLst>
          </p:cNvPr>
          <p:cNvSpPr txBox="1"/>
          <p:nvPr/>
        </p:nvSpPr>
        <p:spPr>
          <a:xfrm>
            <a:off x="1317172" y="2939143"/>
            <a:ext cx="4071257" cy="1938992"/>
          </a:xfrm>
          <a:prstGeom prst="rect">
            <a:avLst/>
          </a:prstGeom>
          <a:noFill/>
        </p:spPr>
        <p:txBody>
          <a:bodyPr wrap="square" rtlCol="0">
            <a:spAutoFit/>
          </a:bodyPr>
          <a:lstStyle/>
          <a:p>
            <a:r>
              <a:rPr lang="fr-FR" sz="2400" b="1">
                <a:solidFill>
                  <a:schemeClr val="bg1"/>
                </a:solidFill>
              </a:rPr>
              <a:t>Les Trois Baigneuses de Paul Cézanne, tableau qui appartenait à Matisse et qu'il vénérait (Paris, Petit Palais).</a:t>
            </a:r>
            <a:endParaRPr lang="fr-FR" sz="2400" b="1" dirty="0">
              <a:solidFill>
                <a:schemeClr val="bg1"/>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peinture, dessin, Œuvre d’art, illustration&#10;&#10;Le contenu généré par l’IA peut être incorrect.">
            <a:extLst>
              <a:ext uri="{FF2B5EF4-FFF2-40B4-BE49-F238E27FC236}">
                <a16:creationId xmlns:a16="http://schemas.microsoft.com/office/drawing/2014/main" id="{0AAB8854-A937-5557-4571-D70079B9DB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1479" y="279000"/>
            <a:ext cx="764794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C34682-8CB4-E837-D18F-0770474A69CF}"/>
              </a:ext>
            </a:extLst>
          </p:cNvPr>
          <p:cNvSpPr txBox="1"/>
          <p:nvPr/>
        </p:nvSpPr>
        <p:spPr>
          <a:xfrm>
            <a:off x="8523514" y="4016828"/>
            <a:ext cx="3668486" cy="461665"/>
          </a:xfrm>
          <a:prstGeom prst="rect">
            <a:avLst/>
          </a:prstGeom>
          <a:noFill/>
        </p:spPr>
        <p:txBody>
          <a:bodyPr wrap="square" rtlCol="0">
            <a:spAutoFit/>
          </a:bodyPr>
          <a:lstStyle/>
          <a:p>
            <a:r>
              <a:rPr lang="fr-FR" sz="2400" b="1">
                <a:solidFill>
                  <a:schemeClr val="bg1"/>
                </a:solidFill>
              </a:rPr>
              <a:t>Trois baigneuses, 1904</a:t>
            </a:r>
            <a:endParaRPr lang="fr-FR" sz="2400" b="1" dirty="0">
              <a:solidFill>
                <a:schemeClr val="bg1"/>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peinture, art, Art moderne, Arts visuels&#10;&#10;Le contenu généré par l’IA peut être incorrect.">
            <a:extLst>
              <a:ext uri="{FF2B5EF4-FFF2-40B4-BE49-F238E27FC236}">
                <a16:creationId xmlns:a16="http://schemas.microsoft.com/office/drawing/2014/main" id="{CDE265FC-20F6-C2E1-8BEC-7958FF7EE9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1379" y="279000"/>
            <a:ext cx="930102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397750E-DB8C-1D3C-F228-C54B5B7B5E41}"/>
              </a:ext>
            </a:extLst>
          </p:cNvPr>
          <p:cNvSpPr txBox="1"/>
          <p:nvPr/>
        </p:nvSpPr>
        <p:spPr>
          <a:xfrm>
            <a:off x="457200" y="3429000"/>
            <a:ext cx="1839686" cy="1938992"/>
          </a:xfrm>
          <a:prstGeom prst="rect">
            <a:avLst/>
          </a:prstGeom>
          <a:noFill/>
        </p:spPr>
        <p:txBody>
          <a:bodyPr wrap="square" rtlCol="0">
            <a:spAutoFit/>
          </a:bodyPr>
          <a:lstStyle/>
          <a:p>
            <a:r>
              <a:rPr lang="fr-FR" sz="2400" b="1">
                <a:solidFill>
                  <a:schemeClr val="bg1"/>
                </a:solidFill>
              </a:rPr>
              <a:t>La Danse, tableau réalisé par Matisse en 1910.</a:t>
            </a:r>
            <a:endParaRPr lang="fr-FR" sz="2400" b="1" dirty="0">
              <a:solidFill>
                <a:schemeClr val="bg1"/>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descr="Une image contenant dessin, croquis, peinture, illustration&#10;&#10;Le contenu généré par l’IA peut être incorrect.">
            <a:extLst>
              <a:ext uri="{FF2B5EF4-FFF2-40B4-BE49-F238E27FC236}">
                <a16:creationId xmlns:a16="http://schemas.microsoft.com/office/drawing/2014/main" id="{4DC41C3E-277F-3B87-8167-C288CD6233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6055" y="279000"/>
            <a:ext cx="948375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ADFBB7-0853-A368-CD78-CE0103EEAD40}"/>
              </a:ext>
            </a:extLst>
          </p:cNvPr>
          <p:cNvSpPr txBox="1"/>
          <p:nvPr/>
        </p:nvSpPr>
        <p:spPr>
          <a:xfrm>
            <a:off x="10254343" y="3287486"/>
            <a:ext cx="1861457" cy="1938992"/>
          </a:xfrm>
          <a:prstGeom prst="rect">
            <a:avLst/>
          </a:prstGeom>
          <a:noFill/>
        </p:spPr>
        <p:txBody>
          <a:bodyPr wrap="square" rtlCol="0">
            <a:spAutoFit/>
          </a:bodyPr>
          <a:lstStyle/>
          <a:p>
            <a:r>
              <a:rPr lang="fr-FR" sz="2400" b="1">
                <a:solidFill>
                  <a:schemeClr val="bg1"/>
                </a:solidFill>
              </a:rPr>
              <a:t>Les Demoiselles à la rivière, 1916-1917</a:t>
            </a:r>
            <a:endParaRPr lang="fr-FR" sz="2400" b="1" dirty="0">
              <a:solidFill>
                <a:schemeClr val="bg1"/>
              </a:solidFill>
            </a:endParaRP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einture, dessin, palmier, art&#10;&#10;Le contenu généré par l’IA peut être incorrect.">
            <a:extLst>
              <a:ext uri="{FF2B5EF4-FFF2-40B4-BE49-F238E27FC236}">
                <a16:creationId xmlns:a16="http://schemas.microsoft.com/office/drawing/2014/main" id="{9FA98350-B4CD-9298-2DAA-3053613350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0973" y="279000"/>
            <a:ext cx="773402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41CE3B4-F5A5-E2F8-30F6-08DE75A28DAF}"/>
              </a:ext>
            </a:extLst>
          </p:cNvPr>
          <p:cNvSpPr txBox="1"/>
          <p:nvPr/>
        </p:nvSpPr>
        <p:spPr>
          <a:xfrm>
            <a:off x="947057" y="3537857"/>
            <a:ext cx="2819400" cy="830997"/>
          </a:xfrm>
          <a:prstGeom prst="rect">
            <a:avLst/>
          </a:prstGeom>
          <a:noFill/>
        </p:spPr>
        <p:txBody>
          <a:bodyPr wrap="square" rtlCol="0">
            <a:spAutoFit/>
          </a:bodyPr>
          <a:lstStyle/>
          <a:p>
            <a:r>
              <a:rPr lang="fr-FR" sz="2400" b="1">
                <a:solidFill>
                  <a:schemeClr val="bg1"/>
                </a:solidFill>
              </a:rPr>
              <a:t>Tempête à Nice, 1919-1920</a:t>
            </a:r>
            <a:endParaRPr lang="fr-FR" sz="2400" b="1" dirty="0">
              <a:solidFill>
                <a:schemeClr val="bg1"/>
              </a:solidFill>
            </a:endParaRP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dessin, peinture, art, Visage humain&#10;&#10;Le contenu généré par l’IA peut être incorrect.">
            <a:extLst>
              <a:ext uri="{FF2B5EF4-FFF2-40B4-BE49-F238E27FC236}">
                <a16:creationId xmlns:a16="http://schemas.microsoft.com/office/drawing/2014/main" id="{7AD88A51-1484-8355-5C40-CB0235FB04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349" y="279000"/>
            <a:ext cx="832198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6BA5AC8-7F57-040D-746F-5E18D4FF6E5F}"/>
              </a:ext>
            </a:extLst>
          </p:cNvPr>
          <p:cNvSpPr txBox="1"/>
          <p:nvPr/>
        </p:nvSpPr>
        <p:spPr>
          <a:xfrm>
            <a:off x="9383486" y="3026229"/>
            <a:ext cx="2525485" cy="1200329"/>
          </a:xfrm>
          <a:prstGeom prst="rect">
            <a:avLst/>
          </a:prstGeom>
          <a:noFill/>
        </p:spPr>
        <p:txBody>
          <a:bodyPr wrap="square" rtlCol="0">
            <a:spAutoFit/>
          </a:bodyPr>
          <a:lstStyle/>
          <a:p>
            <a:r>
              <a:rPr lang="fr-FR" sz="2400" b="1">
                <a:solidFill>
                  <a:schemeClr val="bg1"/>
                </a:solidFill>
              </a:rPr>
              <a:t>Odalisque au coffret rouge, 1927.</a:t>
            </a:r>
            <a:endParaRPr lang="fr-FR" sz="2400" b="1" dirty="0">
              <a:solidFill>
                <a:schemeClr val="bg1"/>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peinture, art, dessin, vase&#10;&#10;Le contenu généré par l’IA peut être incorrect.">
            <a:extLst>
              <a:ext uri="{FF2B5EF4-FFF2-40B4-BE49-F238E27FC236}">
                <a16:creationId xmlns:a16="http://schemas.microsoft.com/office/drawing/2014/main" id="{F9B9E49C-0B03-8F74-B486-D7034F28D0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1371" y="279000"/>
            <a:ext cx="502743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85167A-24F9-066A-C7C9-6840BDEF1CC9}"/>
              </a:ext>
            </a:extLst>
          </p:cNvPr>
          <p:cNvSpPr txBox="1"/>
          <p:nvPr/>
        </p:nvSpPr>
        <p:spPr>
          <a:xfrm>
            <a:off x="250370" y="3984171"/>
            <a:ext cx="4191001" cy="830997"/>
          </a:xfrm>
          <a:prstGeom prst="rect">
            <a:avLst/>
          </a:prstGeom>
          <a:noFill/>
        </p:spPr>
        <p:txBody>
          <a:bodyPr wrap="square" rtlCol="0">
            <a:spAutoFit/>
          </a:bodyPr>
          <a:lstStyle/>
          <a:p>
            <a:r>
              <a:rPr lang="fr-FR" sz="2400" b="1" dirty="0"/>
              <a:t>Les_coucous,_tapis_bleu_et_rose_Matisse_1911</a:t>
            </a: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fleur, plante, pétale, Roses de jardin&#10;&#10;Le contenu généré par l’IA peut être incorrect.">
            <a:extLst>
              <a:ext uri="{FF2B5EF4-FFF2-40B4-BE49-F238E27FC236}">
                <a16:creationId xmlns:a16="http://schemas.microsoft.com/office/drawing/2014/main" id="{DE277282-748C-C34F-0A39-1DEA703A4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6942" y="279000"/>
            <a:ext cx="84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C7AC39-212D-8A00-30CB-EB8DEBBFDB1B}"/>
              </a:ext>
            </a:extLst>
          </p:cNvPr>
          <p:cNvSpPr txBox="1"/>
          <p:nvPr/>
        </p:nvSpPr>
        <p:spPr>
          <a:xfrm>
            <a:off x="9263743" y="3276600"/>
            <a:ext cx="2830286" cy="1323439"/>
          </a:xfrm>
          <a:prstGeom prst="rect">
            <a:avLst/>
          </a:prstGeom>
          <a:noFill/>
        </p:spPr>
        <p:txBody>
          <a:bodyPr wrap="square" rtlCol="0">
            <a:spAutoFit/>
          </a:bodyPr>
          <a:lstStyle/>
          <a:p>
            <a:r>
              <a:rPr lang="fr-FR" sz="2000" b="1"/>
              <a:t>Rose de chez Delbard, nommée « Henri Matisse » en son honneur en 1993.</a:t>
            </a:r>
            <a:endParaRPr lang="fr-FR" sz="2000" b="1" dirty="0"/>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peinture, dessin, Œuvre d’art, Autoportrait&#10;&#10;Le contenu généré par l’IA peut être incorrect.">
            <a:extLst>
              <a:ext uri="{FF2B5EF4-FFF2-40B4-BE49-F238E27FC236}">
                <a16:creationId xmlns:a16="http://schemas.microsoft.com/office/drawing/2014/main" id="{527FC3DE-9E09-300E-98CB-A261254DDA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5114" y="279000"/>
            <a:ext cx="5291342"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B117899-9C51-9A1C-78E8-CF47535E2802}"/>
              </a:ext>
            </a:extLst>
          </p:cNvPr>
          <p:cNvSpPr txBox="1"/>
          <p:nvPr/>
        </p:nvSpPr>
        <p:spPr>
          <a:xfrm>
            <a:off x="195943" y="3766457"/>
            <a:ext cx="2862943" cy="830997"/>
          </a:xfrm>
          <a:prstGeom prst="rect">
            <a:avLst/>
          </a:prstGeom>
          <a:noFill/>
        </p:spPr>
        <p:txBody>
          <a:bodyPr wrap="square" rtlCol="0">
            <a:spAutoFit/>
          </a:bodyPr>
          <a:lstStyle/>
          <a:p>
            <a:r>
              <a:rPr lang="fr-FR" sz="2400" b="1"/>
              <a:t>Autoportrait, par Henri Matisse</a:t>
            </a:r>
            <a:endParaRPr lang="fr-FR" sz="2400" b="1" dirty="0"/>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peinture, habits, cadre photo, dessin&#10;&#10;Le contenu généré par l’IA peut être incorrect.">
            <a:extLst>
              <a:ext uri="{FF2B5EF4-FFF2-40B4-BE49-F238E27FC236}">
                <a16:creationId xmlns:a16="http://schemas.microsoft.com/office/drawing/2014/main" id="{382D8A31-B978-3332-C54F-E656EB4639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47052" y="333375"/>
            <a:ext cx="4257675" cy="619125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E4DCBC-9E7D-3AF4-282E-6D0255C273E4}"/>
              </a:ext>
            </a:extLst>
          </p:cNvPr>
          <p:cNvSpPr txBox="1"/>
          <p:nvPr/>
        </p:nvSpPr>
        <p:spPr>
          <a:xfrm>
            <a:off x="304800" y="3878317"/>
            <a:ext cx="2953407" cy="830997"/>
          </a:xfrm>
          <a:prstGeom prst="rect">
            <a:avLst/>
          </a:prstGeom>
          <a:noFill/>
        </p:spPr>
        <p:txBody>
          <a:bodyPr wrap="square" rtlCol="0">
            <a:spAutoFit/>
          </a:bodyPr>
          <a:lstStyle/>
          <a:p>
            <a:r>
              <a:rPr lang="fr-FR" sz="2400" b="1">
                <a:solidFill>
                  <a:schemeClr val="bg1"/>
                </a:solidFill>
              </a:rPr>
              <a:t>Portrait de Gustave Moreau</a:t>
            </a:r>
            <a:endParaRPr lang="fr-FR" sz="2400" b="1" dirty="0">
              <a:solidFill>
                <a:schemeClr val="bg1"/>
              </a:solidFill>
            </a:endParaRP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peinture, dessin, illustration, Visage humain&#10;&#10;Le contenu généré par l’IA peut être incorrect.">
            <a:extLst>
              <a:ext uri="{FF2B5EF4-FFF2-40B4-BE49-F238E27FC236}">
                <a16:creationId xmlns:a16="http://schemas.microsoft.com/office/drawing/2014/main" id="{98DF819D-2F5F-1EC2-192B-5735E0C8EC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9573" y="279000"/>
            <a:ext cx="413385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CA3D8B-9B27-2E83-3C51-669254767133}"/>
              </a:ext>
            </a:extLst>
          </p:cNvPr>
          <p:cNvSpPr txBox="1"/>
          <p:nvPr/>
        </p:nvSpPr>
        <p:spPr>
          <a:xfrm>
            <a:off x="8313683" y="3174124"/>
            <a:ext cx="2785241" cy="830997"/>
          </a:xfrm>
          <a:prstGeom prst="rect">
            <a:avLst/>
          </a:prstGeom>
          <a:noFill/>
        </p:spPr>
        <p:txBody>
          <a:bodyPr wrap="square" rtlCol="0">
            <a:spAutoFit/>
          </a:bodyPr>
          <a:lstStyle/>
          <a:p>
            <a:r>
              <a:rPr lang="fr-FR" sz="2400" b="1">
                <a:solidFill>
                  <a:schemeClr val="bg1"/>
                </a:solidFill>
              </a:rPr>
              <a:t>Portrait de la femme de l'artiste</a:t>
            </a:r>
            <a:endParaRPr lang="fr-FR" sz="2400" b="1" dirty="0">
              <a:solidFill>
                <a:schemeClr val="bg1"/>
              </a:solidFill>
            </a:endParaRP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descr="Une image contenant peinture, dessin, art, croquis&#10;&#10;Le contenu généré par l’IA peut être incorrect.">
            <a:extLst>
              <a:ext uri="{FF2B5EF4-FFF2-40B4-BE49-F238E27FC236}">
                <a16:creationId xmlns:a16="http://schemas.microsoft.com/office/drawing/2014/main" id="{9705CDF2-0F21-8CB8-7DE5-F5710C6A59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68679" y="279000"/>
            <a:ext cx="755008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C846F6-7484-8B04-202B-1F18E768F641}"/>
              </a:ext>
            </a:extLst>
          </p:cNvPr>
          <p:cNvSpPr txBox="1"/>
          <p:nvPr/>
        </p:nvSpPr>
        <p:spPr>
          <a:xfrm>
            <a:off x="573240" y="3596640"/>
            <a:ext cx="3596640" cy="830997"/>
          </a:xfrm>
          <a:prstGeom prst="rect">
            <a:avLst/>
          </a:prstGeom>
          <a:noFill/>
        </p:spPr>
        <p:txBody>
          <a:bodyPr wrap="square" rtlCol="0">
            <a:spAutoFit/>
          </a:bodyPr>
          <a:lstStyle/>
          <a:p>
            <a:r>
              <a:rPr lang="fr-FR" sz="2400" b="1">
                <a:solidFill>
                  <a:schemeClr val="bg1"/>
                </a:solidFill>
              </a:rPr>
              <a:t>Le Mur Rose, 1898, Musée juif de Francfort</a:t>
            </a:r>
            <a:endParaRPr lang="fr-FR" sz="2400" b="1" dirty="0">
              <a:solidFill>
                <a:schemeClr val="bg1"/>
              </a:solidFill>
            </a:endParaRP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61AED3D-1D09-5059-049A-39C30B3C5C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5613" y="279000"/>
            <a:ext cx="516923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9CE00A-7F42-0C4E-A625-DD38D254B0FF}"/>
              </a:ext>
            </a:extLst>
          </p:cNvPr>
          <p:cNvSpPr txBox="1"/>
          <p:nvPr/>
        </p:nvSpPr>
        <p:spPr>
          <a:xfrm>
            <a:off x="8668512" y="3429000"/>
            <a:ext cx="3755136" cy="1569660"/>
          </a:xfrm>
          <a:prstGeom prst="rect">
            <a:avLst/>
          </a:prstGeom>
          <a:noFill/>
        </p:spPr>
        <p:txBody>
          <a:bodyPr wrap="square" rtlCol="0">
            <a:spAutoFit/>
          </a:bodyPr>
          <a:lstStyle/>
          <a:p>
            <a:r>
              <a:rPr lang="fr-FR" sz="2400" b="1">
                <a:solidFill>
                  <a:schemeClr val="bg1"/>
                </a:solidFill>
              </a:rPr>
              <a:t>Vase de tournesols (1898), Musée de l'Ermitage, Saint-Pétersbourg, Russie</a:t>
            </a:r>
            <a:endParaRPr lang="fr-FR" sz="2400" b="1" dirty="0">
              <a:solidFill>
                <a:schemeClr val="bg1"/>
              </a:solidFill>
            </a:endParaRP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nature morte, Photographie de nature morte, Œuvre d’art, dessin&#10;&#10;Le contenu généré par l’IA peut être incorrect.">
            <a:extLst>
              <a:ext uri="{FF2B5EF4-FFF2-40B4-BE49-F238E27FC236}">
                <a16:creationId xmlns:a16="http://schemas.microsoft.com/office/drawing/2014/main" id="{3706DEFF-DE79-D6DD-66D3-BC96A52E89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55136" y="279000"/>
            <a:ext cx="787013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99DA8C4-9213-53E1-0AB6-CBFA0FDE08FD}"/>
              </a:ext>
            </a:extLst>
          </p:cNvPr>
          <p:cNvSpPr txBox="1"/>
          <p:nvPr/>
        </p:nvSpPr>
        <p:spPr>
          <a:xfrm>
            <a:off x="573024" y="2548128"/>
            <a:ext cx="3182112" cy="1631216"/>
          </a:xfrm>
          <a:prstGeom prst="rect">
            <a:avLst/>
          </a:prstGeom>
          <a:noFill/>
        </p:spPr>
        <p:txBody>
          <a:bodyPr wrap="square" rtlCol="0">
            <a:spAutoFit/>
          </a:bodyPr>
          <a:lstStyle/>
          <a:p>
            <a:r>
              <a:rPr lang="fr-FR" sz="2000" b="1">
                <a:solidFill>
                  <a:schemeClr val="bg1"/>
                </a:solidFill>
              </a:rPr>
              <a:t>Nature morte à la compote de pommes et d'oranges, 1899, Collection Cone, Musée d'art de Baltimore</a:t>
            </a:r>
            <a:endParaRPr lang="fr-FR" sz="2000" b="1" dirty="0">
              <a:solidFill>
                <a:schemeClr val="bg1"/>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peinture, dessin, Visage humain, Œuvre d’art&#10;&#10;Le contenu généré par l’IA peut être incorrect.">
            <a:extLst>
              <a:ext uri="{FF2B5EF4-FFF2-40B4-BE49-F238E27FC236}">
                <a16:creationId xmlns:a16="http://schemas.microsoft.com/office/drawing/2014/main" id="{613735D2-3396-1F36-8D6D-3803F30BC8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0530" y="279000"/>
            <a:ext cx="462739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22D953-C2F2-2682-4361-4DB7C8B944E0}"/>
              </a:ext>
            </a:extLst>
          </p:cNvPr>
          <p:cNvSpPr txBox="1"/>
          <p:nvPr/>
        </p:nvSpPr>
        <p:spPr>
          <a:xfrm>
            <a:off x="8277925" y="3243072"/>
            <a:ext cx="3443266" cy="1569660"/>
          </a:xfrm>
          <a:prstGeom prst="rect">
            <a:avLst/>
          </a:prstGeom>
          <a:noFill/>
        </p:spPr>
        <p:txBody>
          <a:bodyPr wrap="square" rtlCol="0">
            <a:spAutoFit/>
          </a:bodyPr>
          <a:lstStyle/>
          <a:p>
            <a:r>
              <a:rPr lang="fr-FR" sz="2400" b="1" dirty="0">
                <a:solidFill>
                  <a:schemeClr val="bg1"/>
                </a:solidFill>
              </a:rPr>
              <a:t>Femme au chapeau , 1905. Musée d'art moderne de San Francisco</a:t>
            </a: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Dessin d’enfant, peinture, dessin, Peinture artistique&#10;&#10;Le contenu généré par l’IA peut être incorrect.">
            <a:extLst>
              <a:ext uri="{FF2B5EF4-FFF2-40B4-BE49-F238E27FC236}">
                <a16:creationId xmlns:a16="http://schemas.microsoft.com/office/drawing/2014/main" id="{206EC121-53F4-60BE-3F3F-E38569ABC0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22192" y="279000"/>
            <a:ext cx="775384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BB395F-CF25-FE89-1A90-CFB86FD2BC21}"/>
              </a:ext>
            </a:extLst>
          </p:cNvPr>
          <p:cNvSpPr txBox="1"/>
          <p:nvPr/>
        </p:nvSpPr>
        <p:spPr>
          <a:xfrm>
            <a:off x="512064" y="3621024"/>
            <a:ext cx="3310128" cy="1569660"/>
          </a:xfrm>
          <a:prstGeom prst="rect">
            <a:avLst/>
          </a:prstGeom>
          <a:noFill/>
        </p:spPr>
        <p:txBody>
          <a:bodyPr wrap="square" rtlCol="0">
            <a:spAutoFit/>
          </a:bodyPr>
          <a:lstStyle/>
          <a:p>
            <a:r>
              <a:rPr lang="fr-FR" sz="2400" b="1">
                <a:solidFill>
                  <a:schemeClr val="bg1"/>
                </a:solidFill>
              </a:rPr>
              <a:t>Les toits de Collioure , 1905, huile sur toile, L'Ermitage , Saint-Pétersbourg, Russie</a:t>
            </a:r>
            <a:endParaRPr lang="fr-FR" sz="2400" b="1" dirty="0">
              <a:solidFill>
                <a:schemeClr val="bg1"/>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peinture, Peinture acrylique, Art moderne, dessin&#10;&#10;Le contenu généré par l’IA peut être incorrect.">
            <a:extLst>
              <a:ext uri="{FF2B5EF4-FFF2-40B4-BE49-F238E27FC236}">
                <a16:creationId xmlns:a16="http://schemas.microsoft.com/office/drawing/2014/main" id="{512F39B9-509B-6E4D-A037-66B29F231A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854" y="279000"/>
            <a:ext cx="872727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682A66-A62A-652A-4E9D-ABC45AD172ED}"/>
              </a:ext>
            </a:extLst>
          </p:cNvPr>
          <p:cNvSpPr txBox="1"/>
          <p:nvPr/>
        </p:nvSpPr>
        <p:spPr>
          <a:xfrm>
            <a:off x="9514510" y="3767328"/>
            <a:ext cx="2677490" cy="2308324"/>
          </a:xfrm>
          <a:prstGeom prst="rect">
            <a:avLst/>
          </a:prstGeom>
          <a:noFill/>
        </p:spPr>
        <p:txBody>
          <a:bodyPr wrap="square" rtlCol="0">
            <a:spAutoFit/>
          </a:bodyPr>
          <a:lstStyle/>
          <a:p>
            <a:r>
              <a:rPr lang="fr-FR" sz="2400" b="1">
                <a:solidFill>
                  <a:schemeClr val="bg1"/>
                </a:solidFill>
              </a:rPr>
              <a:t>Jardins du Luxembourg, 1901, Musée de l'Ermitage, Saint-Pétersbourg, Russie</a:t>
            </a:r>
            <a:endParaRPr lang="fr-FR" sz="2400" b="1" dirty="0">
              <a:solidFill>
                <a:schemeClr val="bg1"/>
              </a:solidFill>
            </a:endParaRP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einture artistique, nature morte, peinture, Œuvre d’art&#10;&#10;Le contenu généré par l’IA peut être incorrect.">
            <a:extLst>
              <a:ext uri="{FF2B5EF4-FFF2-40B4-BE49-F238E27FC236}">
                <a16:creationId xmlns:a16="http://schemas.microsoft.com/office/drawing/2014/main" id="{6F1A03E8-19E3-6C50-A22F-A1F03FBC8A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8356" y="279000"/>
            <a:ext cx="769465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8BE8D1-D102-991C-0774-3CC060890E81}"/>
              </a:ext>
            </a:extLst>
          </p:cNvPr>
          <p:cNvSpPr txBox="1"/>
          <p:nvPr/>
        </p:nvSpPr>
        <p:spPr>
          <a:xfrm>
            <a:off x="646176" y="3429000"/>
            <a:ext cx="3584448" cy="1569660"/>
          </a:xfrm>
          <a:prstGeom prst="rect">
            <a:avLst/>
          </a:prstGeom>
          <a:noFill/>
        </p:spPr>
        <p:txBody>
          <a:bodyPr wrap="square" rtlCol="0">
            <a:spAutoFit/>
          </a:bodyPr>
          <a:lstStyle/>
          <a:p>
            <a:r>
              <a:rPr lang="fr-FR" sz="2400" b="1">
                <a:solidFill>
                  <a:schemeClr val="bg1"/>
                </a:solidFill>
              </a:rPr>
              <a:t>Plats et fruits, 1901, Musée de l'Ermitage, Saint-Pétersbourg, Russie</a:t>
            </a:r>
            <a:endParaRPr lang="fr-FR" sz="2400" b="1" dirty="0">
              <a:solidFill>
                <a:schemeClr val="bg1"/>
              </a:solidFill>
            </a:endParaRPr>
          </a:p>
        </p:txBody>
      </p:sp>
    </p:spTree>
    <p:extLst>
      <p:ext uri="{BB962C8B-B14F-4D97-AF65-F5344CB8AC3E}">
        <p14:creationId xmlns:p14="http://schemas.microsoft.com/office/powerpoint/2010/main" val="112255577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peinture, dessin, art, Arts visuels&#10;&#10;Le contenu généré par l’IA peut être incorrect.">
            <a:extLst>
              <a:ext uri="{FF2B5EF4-FFF2-40B4-BE49-F238E27FC236}">
                <a16:creationId xmlns:a16="http://schemas.microsoft.com/office/drawing/2014/main" id="{0C8D077A-326E-2374-4A3E-E07E9CE506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252" y="279000"/>
            <a:ext cx="7636364"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69FA04-5B9C-ADA1-E241-30FC7B2185B9}"/>
              </a:ext>
            </a:extLst>
          </p:cNvPr>
          <p:cNvSpPr txBox="1"/>
          <p:nvPr/>
        </p:nvSpPr>
        <p:spPr>
          <a:xfrm>
            <a:off x="8290560" y="2877312"/>
            <a:ext cx="3377184" cy="1569660"/>
          </a:xfrm>
          <a:prstGeom prst="rect">
            <a:avLst/>
          </a:prstGeom>
          <a:noFill/>
        </p:spPr>
        <p:txBody>
          <a:bodyPr wrap="square" rtlCol="0">
            <a:spAutoFit/>
          </a:bodyPr>
          <a:lstStyle/>
          <a:p>
            <a:r>
              <a:rPr lang="fr-FR" sz="2400" b="1">
                <a:solidFill>
                  <a:schemeClr val="bg1"/>
                </a:solidFill>
              </a:rPr>
              <a:t>Luxe, Calme et Volupté, 1904, Musée d'Orsay, Paris, France[31]</a:t>
            </a:r>
            <a:endParaRPr lang="fr-FR" sz="2400" b="1" dirty="0">
              <a:solidFill>
                <a:schemeClr val="bg1"/>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peinture, Visage humain, dessin, art&#10;&#10;Le contenu généré par l’IA peut être incorrect.">
            <a:extLst>
              <a:ext uri="{FF2B5EF4-FFF2-40B4-BE49-F238E27FC236}">
                <a16:creationId xmlns:a16="http://schemas.microsoft.com/office/drawing/2014/main" id="{A6D09747-7D54-D795-24EF-27CDF0BC79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1472" y="279000"/>
            <a:ext cx="504420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9085719-E1D2-F0B5-51D0-CBD5FABCF714}"/>
              </a:ext>
            </a:extLst>
          </p:cNvPr>
          <p:cNvSpPr txBox="1"/>
          <p:nvPr/>
        </p:nvSpPr>
        <p:spPr>
          <a:xfrm>
            <a:off x="195072" y="3072384"/>
            <a:ext cx="2987040" cy="2308324"/>
          </a:xfrm>
          <a:prstGeom prst="rect">
            <a:avLst/>
          </a:prstGeom>
          <a:noFill/>
        </p:spPr>
        <p:txBody>
          <a:bodyPr wrap="square" rtlCol="0">
            <a:spAutoFit/>
          </a:bodyPr>
          <a:lstStyle/>
          <a:p>
            <a:r>
              <a:rPr lang="fr-FR" sz="2400" b="1">
                <a:solidFill>
                  <a:schemeClr val="bg1"/>
                </a:solidFill>
              </a:rPr>
              <a:t>Portrait de Madame Matisse (La ligne verte), 1905, Statens Museum for Kunst, Copenhague, Danemark</a:t>
            </a:r>
            <a:endParaRPr lang="fr-FR" sz="2400" b="1" dirty="0">
              <a:solidFill>
                <a:schemeClr val="bg1"/>
              </a:solidFill>
            </a:endParaRPr>
          </a:p>
        </p:txBody>
      </p:sp>
    </p:spTree>
    <p:extLst>
      <p:ext uri="{BB962C8B-B14F-4D97-AF65-F5344CB8AC3E}">
        <p14:creationId xmlns:p14="http://schemas.microsoft.com/office/powerpoint/2010/main" val="527860585"/>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peinture, dessin, Œuvre d’art, Art moderne&#10;&#10;Le contenu généré par l’IA peut être incorrect.">
            <a:extLst>
              <a:ext uri="{FF2B5EF4-FFF2-40B4-BE49-F238E27FC236}">
                <a16:creationId xmlns:a16="http://schemas.microsoft.com/office/drawing/2014/main" id="{6AB70C85-F9BA-0F50-04E5-9FD65C2EBF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572" y="279000"/>
            <a:ext cx="874285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DC499C0-DC45-E831-9CF5-C657B80EA88C}"/>
              </a:ext>
            </a:extLst>
          </p:cNvPr>
          <p:cNvSpPr txBox="1"/>
          <p:nvPr/>
        </p:nvSpPr>
        <p:spPr>
          <a:xfrm>
            <a:off x="9363456" y="3023616"/>
            <a:ext cx="2828544" cy="2308324"/>
          </a:xfrm>
          <a:prstGeom prst="rect">
            <a:avLst/>
          </a:prstGeom>
          <a:noFill/>
        </p:spPr>
        <p:txBody>
          <a:bodyPr wrap="square" rtlCol="0">
            <a:spAutoFit/>
          </a:bodyPr>
          <a:lstStyle/>
          <a:p>
            <a:r>
              <a:rPr lang="fr-FR" sz="2400" b="1">
                <a:solidFill>
                  <a:schemeClr val="bg1"/>
                </a:solidFill>
              </a:rPr>
              <a:t>Le bonheur de vivre, 1905-1906, Barnes Foundation, Philadelphie, Pennsylvanie</a:t>
            </a:r>
            <a:endParaRPr lang="fr-FR" sz="2400" b="1" dirty="0">
              <a:solidFill>
                <a:schemeClr val="bg1"/>
              </a:solidFill>
            </a:endParaRPr>
          </a:p>
        </p:txBody>
      </p:sp>
    </p:spTree>
    <p:extLst>
      <p:ext uri="{BB962C8B-B14F-4D97-AF65-F5344CB8AC3E}">
        <p14:creationId xmlns:p14="http://schemas.microsoft.com/office/powerpoint/2010/main" val="1645870086"/>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dessin, peinture, croquis, illustration&#10;&#10;Le contenu généré par l’IA peut être incorrect.">
            <a:extLst>
              <a:ext uri="{FF2B5EF4-FFF2-40B4-BE49-F238E27FC236}">
                <a16:creationId xmlns:a16="http://schemas.microsoft.com/office/drawing/2014/main" id="{4D81FBA8-EEA0-15AF-0CFB-9B6A094D36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9272" y="279000"/>
            <a:ext cx="515090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9D1B93-0751-DC0A-7B48-E368CB2FF406}"/>
              </a:ext>
            </a:extLst>
          </p:cNvPr>
          <p:cNvSpPr txBox="1"/>
          <p:nvPr/>
        </p:nvSpPr>
        <p:spPr>
          <a:xfrm>
            <a:off x="268224" y="3319273"/>
            <a:ext cx="3051048" cy="1569660"/>
          </a:xfrm>
          <a:prstGeom prst="rect">
            <a:avLst/>
          </a:prstGeom>
          <a:noFill/>
        </p:spPr>
        <p:txBody>
          <a:bodyPr wrap="square" rtlCol="0">
            <a:spAutoFit/>
          </a:bodyPr>
          <a:lstStyle/>
          <a:p>
            <a:r>
              <a:rPr lang="en-US" sz="2400" b="1">
                <a:solidFill>
                  <a:schemeClr val="bg1"/>
                </a:solidFill>
              </a:rPr>
              <a:t>Le Jeune Marin II, 1906, Metropolitan Museum of Art, New York</a:t>
            </a:r>
            <a:endParaRPr lang="fr-FR" sz="2400" b="1" dirty="0">
              <a:solidFill>
                <a:schemeClr val="bg1"/>
              </a:solidFill>
            </a:endParaRPr>
          </a:p>
        </p:txBody>
      </p:sp>
    </p:spTree>
    <p:extLst>
      <p:ext uri="{BB962C8B-B14F-4D97-AF65-F5344CB8AC3E}">
        <p14:creationId xmlns:p14="http://schemas.microsoft.com/office/powerpoint/2010/main" val="2103824682"/>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3" name="Image 2" descr="Une image contenant peinture, Œuvre d’art, dessin, art&#10;&#10;Le contenu généré par l’IA peut être incorrect.">
            <a:extLst>
              <a:ext uri="{FF2B5EF4-FFF2-40B4-BE49-F238E27FC236}">
                <a16:creationId xmlns:a16="http://schemas.microsoft.com/office/drawing/2014/main" id="{2C352563-C5FD-0A19-7E00-CA9F287948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784" y="279000"/>
            <a:ext cx="795789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C703A23-1D37-CAC0-F662-5F27A20F2A86}"/>
              </a:ext>
            </a:extLst>
          </p:cNvPr>
          <p:cNvSpPr txBox="1"/>
          <p:nvPr/>
        </p:nvSpPr>
        <p:spPr>
          <a:xfrm>
            <a:off x="8363712" y="3206496"/>
            <a:ext cx="3514504" cy="1569660"/>
          </a:xfrm>
          <a:prstGeom prst="rect">
            <a:avLst/>
          </a:prstGeom>
          <a:noFill/>
        </p:spPr>
        <p:txBody>
          <a:bodyPr wrap="square" rtlCol="0">
            <a:spAutoFit/>
          </a:bodyPr>
          <a:lstStyle/>
          <a:p>
            <a:r>
              <a:rPr lang="fr-FR" sz="2400" b="1">
                <a:solidFill>
                  <a:schemeClr val="bg1"/>
                </a:solidFill>
              </a:rPr>
              <a:t>Vase, bouteille et fruits, 1906, Musée de l'Ermitage, Saint-Pétersbourg, Russie</a:t>
            </a:r>
            <a:endParaRPr lang="fr-FR" sz="2400" b="1" dirty="0">
              <a:solidFill>
                <a:schemeClr val="bg1"/>
              </a:solidFill>
            </a:endParaRPr>
          </a:p>
        </p:txBody>
      </p:sp>
    </p:spTree>
    <p:extLst>
      <p:ext uri="{BB962C8B-B14F-4D97-AF65-F5344CB8AC3E}">
        <p14:creationId xmlns:p14="http://schemas.microsoft.com/office/powerpoint/2010/main" val="420391359"/>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peinture, dessin, Visage humain, habits&#10;&#10;Le contenu généré par l’IA peut être incorrect.">
            <a:extLst>
              <a:ext uri="{FF2B5EF4-FFF2-40B4-BE49-F238E27FC236}">
                <a16:creationId xmlns:a16="http://schemas.microsoft.com/office/drawing/2014/main" id="{7A9BA822-61B2-48F1-E97D-E3C1FACEA4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7556" y="279000"/>
            <a:ext cx="50505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0EE4C52-6E3A-37CF-B9A6-38FA2DFB286C}"/>
              </a:ext>
            </a:extLst>
          </p:cNvPr>
          <p:cNvSpPr txBox="1"/>
          <p:nvPr/>
        </p:nvSpPr>
        <p:spPr>
          <a:xfrm>
            <a:off x="172020" y="2941320"/>
            <a:ext cx="3145536" cy="2677656"/>
          </a:xfrm>
          <a:prstGeom prst="rect">
            <a:avLst/>
          </a:prstGeom>
          <a:noFill/>
        </p:spPr>
        <p:txBody>
          <a:bodyPr wrap="square" rtlCol="0">
            <a:spAutoFit/>
          </a:bodyPr>
          <a:lstStyle/>
          <a:p>
            <a:r>
              <a:rPr lang="fr-FR" sz="2400" b="1">
                <a:solidFill>
                  <a:schemeClr val="bg1"/>
                </a:solidFill>
              </a:rPr>
              <a:t>Madras Rouge, Le Turban Rouge, 1907, Fondation Barnes, Philadelphie, Pennsylvanie (Exposé à l'Armory Show de 1913)[32]</a:t>
            </a:r>
            <a:endParaRPr lang="fr-FR" sz="2400" b="1" dirty="0">
              <a:solidFill>
                <a:schemeClr val="bg1"/>
              </a:solidFill>
            </a:endParaRP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729" y="0"/>
            <a:ext cx="3714750" cy="4191000"/>
          </a:xfrm>
          <a:prstGeom prst="rect">
            <a:avLst/>
          </a:prstGeom>
        </p:spPr>
      </p:pic>
      <p:pic>
        <p:nvPicPr>
          <p:cNvPr id="7" name="Image 6" descr="Une image contenant invertébré, conque, Shankha, coquille&#10;&#10;Le contenu généré par l’IA peut être incorrect.">
            <a:extLst>
              <a:ext uri="{FF2B5EF4-FFF2-40B4-BE49-F238E27FC236}">
                <a16:creationId xmlns:a16="http://schemas.microsoft.com/office/drawing/2014/main" id="{2C57EE97-EB40-F21D-029A-54B3916105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3248025"/>
            <a:ext cx="3714750" cy="3609975"/>
          </a:xfrm>
          <a:prstGeom prst="rect">
            <a:avLst/>
          </a:prstGeom>
        </p:spPr>
      </p:pic>
      <p:sp>
        <p:nvSpPr>
          <p:cNvPr id="2" name="ZoneTexte 1">
            <a:extLst>
              <a:ext uri="{FF2B5EF4-FFF2-40B4-BE49-F238E27FC236}">
                <a16:creationId xmlns:a16="http://schemas.microsoft.com/office/drawing/2014/main" id="{B7B49259-2061-E981-1E39-3890404CDAB3}"/>
              </a:ext>
            </a:extLst>
          </p:cNvPr>
          <p:cNvSpPr txBox="1"/>
          <p:nvPr/>
        </p:nvSpPr>
        <p:spPr>
          <a:xfrm>
            <a:off x="3535680" y="390144"/>
            <a:ext cx="8327136" cy="1384995"/>
          </a:xfrm>
          <a:prstGeom prst="rect">
            <a:avLst/>
          </a:prstGeom>
          <a:noFill/>
        </p:spPr>
        <p:txBody>
          <a:bodyPr wrap="square" rtlCol="0">
            <a:spAutoFit/>
          </a:bodyPr>
          <a:lstStyle/>
          <a:p>
            <a:r>
              <a:rPr lang="fr-FR" sz="2800" b="1" dirty="0">
                <a:solidFill>
                  <a:srgbClr val="FFC000"/>
                </a:solidFill>
              </a:rPr>
              <a:t>Lorient Vous A Présenté Henri Matisse – Peintre</a:t>
            </a:r>
          </a:p>
          <a:p>
            <a:endParaRPr lang="fr-FR" sz="2800" b="1" dirty="0">
              <a:solidFill>
                <a:srgbClr val="FFC000"/>
              </a:solidFill>
            </a:endParaRPr>
          </a:p>
          <a:p>
            <a:r>
              <a:rPr lang="fr-FR" sz="2800" b="1" dirty="0">
                <a:solidFill>
                  <a:srgbClr val="FFC000"/>
                </a:solidFill>
              </a:rPr>
              <a:t>            Sur une suggestion de </a:t>
            </a:r>
            <a:r>
              <a:rPr lang="fr-FR" sz="2800" b="1" dirty="0" err="1">
                <a:solidFill>
                  <a:srgbClr val="FFC000"/>
                </a:solidFill>
              </a:rPr>
              <a:t>JackDidier</a:t>
            </a:r>
            <a:endParaRPr lang="fr-FR" sz="2800" b="1" dirty="0">
              <a:solidFill>
                <a:srgbClr val="FFC000"/>
              </a:solidFill>
            </a:endParaRPr>
          </a:p>
        </p:txBody>
      </p:sp>
      <p:sp>
        <p:nvSpPr>
          <p:cNvPr id="6" name="ZoneTexte 5">
            <a:extLst>
              <a:ext uri="{FF2B5EF4-FFF2-40B4-BE49-F238E27FC236}">
                <a16:creationId xmlns:a16="http://schemas.microsoft.com/office/drawing/2014/main" id="{FF11E334-842B-FEE0-5244-DAAF3AE2DE18}"/>
              </a:ext>
            </a:extLst>
          </p:cNvPr>
          <p:cNvSpPr txBox="1"/>
          <p:nvPr/>
        </p:nvSpPr>
        <p:spPr>
          <a:xfrm>
            <a:off x="4645152" y="2426208"/>
            <a:ext cx="5364480" cy="523220"/>
          </a:xfrm>
          <a:prstGeom prst="rect">
            <a:avLst/>
          </a:prstGeom>
          <a:noFill/>
        </p:spPr>
        <p:txBody>
          <a:bodyPr wrap="square" rtlCol="0">
            <a:spAutoFit/>
          </a:bodyPr>
          <a:lstStyle/>
          <a:p>
            <a:r>
              <a:rPr lang="fr-FR" sz="2800" b="1" dirty="0">
                <a:solidFill>
                  <a:srgbClr val="FFC000"/>
                </a:solidFill>
              </a:rPr>
              <a:t>Les Images Et Le Son Du Net</a:t>
            </a:r>
          </a:p>
        </p:txBody>
      </p:sp>
      <p:sp>
        <p:nvSpPr>
          <p:cNvPr id="8" name="ZoneTexte 7">
            <a:extLst>
              <a:ext uri="{FF2B5EF4-FFF2-40B4-BE49-F238E27FC236}">
                <a16:creationId xmlns:a16="http://schemas.microsoft.com/office/drawing/2014/main" id="{FD73AE77-FABD-EAF7-D987-2634ED7D7621}"/>
              </a:ext>
            </a:extLst>
          </p:cNvPr>
          <p:cNvSpPr txBox="1"/>
          <p:nvPr/>
        </p:nvSpPr>
        <p:spPr>
          <a:xfrm>
            <a:off x="6219827" y="3429000"/>
            <a:ext cx="4279392" cy="523220"/>
          </a:xfrm>
          <a:prstGeom prst="rect">
            <a:avLst/>
          </a:prstGeom>
          <a:noFill/>
        </p:spPr>
        <p:txBody>
          <a:bodyPr wrap="square" rtlCol="0">
            <a:spAutoFit/>
          </a:bodyPr>
          <a:lstStyle/>
          <a:p>
            <a:r>
              <a:rPr lang="fr-FR" sz="2800" b="1" dirty="0">
                <a:solidFill>
                  <a:srgbClr val="FFC000"/>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mc:Choice xmlns:p14="http://schemas.microsoft.com/office/powerpoint/2010/main" Requires="p14">
      <p:transition spd="slow" p14:dur="5000" advClick="0" advTm="14000">
        <p14:doors dir="vert"/>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217</TotalTime>
  <Words>444</Words>
  <Application>Microsoft Office PowerPoint</Application>
  <PresentationFormat>Grand écran</PresentationFormat>
  <Paragraphs>40</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22</cp:revision>
  <dcterms:created xsi:type="dcterms:W3CDTF">2025-10-19T02:10:19Z</dcterms:created>
  <dcterms:modified xsi:type="dcterms:W3CDTF">2025-12-11T09:25:20Z</dcterms:modified>
</cp:coreProperties>
</file>