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63" r:id="rId4"/>
    <p:sldId id="262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1" r:id="rId30"/>
    <p:sldId id="290" r:id="rId31"/>
    <p:sldId id="260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42234" autoAdjust="0"/>
    <p:restoredTop sz="94660"/>
  </p:normalViewPr>
  <p:slideViewPr>
    <p:cSldViewPr snapToGrid="0">
      <p:cViewPr varScale="1">
        <p:scale>
          <a:sx n="50" d="100"/>
          <a:sy n="50" d="100"/>
        </p:scale>
        <p:origin x="67" y="50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32FBBE-60D9-5A11-7EF2-2981BEBB63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71FBD57-2857-6EA6-91B8-AA2E7B3157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A5983C-641E-6C12-449C-6CF07A0C9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152560-1A7D-0CFA-413A-B003FF6DB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9BFC9BA-A77F-49B1-EF45-1AEE14178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669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14:vortex dir="r"/>
      </p:transition>
    </mc:Choice>
    <mc:Fallback xmlns="">
      <p:transition spd="slow" advClick="0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46136A-50D7-AEA5-A5AE-DB464BFFD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4B7C6D2-1529-6913-0FE0-24ECBE3D9C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C44A1F6-A629-4DC8-B06C-220733717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3E3F9E-77F6-30FB-492B-4436AA6B6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94C7254-3002-2993-846D-C3719E50B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67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14:vortex dir="r"/>
      </p:transition>
    </mc:Choice>
    <mc:Fallback xmlns="">
      <p:transition spd="slow" advClick="0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F9D622-8612-ECD5-E81A-DFDDA830A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B2E4B6A-9FFF-8CFF-EB8E-28AAF998B2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D120F93-693F-2656-5F6D-E0E63BDB79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3D0A5A1-0EEC-3876-578D-D7F201AAF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1BB6685-D25E-D533-7B44-EAD4D58F5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72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14:vortex dir="r"/>
      </p:transition>
    </mc:Choice>
    <mc:Fallback xmlns="">
      <p:transition spd="slow" advClick="0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6CBC1E-CF5B-E355-10DA-CFC9CEFA2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805B6B9-8A7E-6073-6B36-FC227DFED8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085F1B2-4AD8-11A6-22F0-16615A2845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55937AF-370A-B79E-39B2-2D4D98B56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DF0CFE-EA43-2B0B-F22A-FB6C64044B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15B8639-9941-A449-C471-C1CB60785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488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14:vortex dir="r"/>
      </p:transition>
    </mc:Choice>
    <mc:Fallback xmlns="">
      <p:transition spd="slow" advClick="0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A5AF1C-B73A-FC65-469C-348919611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53B0781-FA2C-FCE6-8372-DBD6E4DA86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995C0B1-F1DD-8F72-8DF4-7710C922C6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A6B1FB8-DE8A-90C3-314D-BFCA22C7F5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C9E6152-AFB1-9E2E-E6B4-BDE5D5438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B50010A-745F-DD99-DA05-AA2D63A1BA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23F1CD8-5251-C887-9306-CD8E9A000E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6FBF4D0-2ED8-3922-1F21-DDE981F9BA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1212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14:vortex dir="r"/>
      </p:transition>
    </mc:Choice>
    <mc:Fallback xmlns="">
      <p:transition spd="slow" advClick="0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8CE570-3388-5B3A-97C4-4E0732DF4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A4693B5-3445-171E-FEF2-D55566406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1F1AF66-B1A1-3073-42E7-393F37067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5E2409B-587D-BB2C-8D73-7889B3763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2183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14:vortex dir="r"/>
      </p:transition>
    </mc:Choice>
    <mc:Fallback xmlns="">
      <p:transition spd="slow" advClick="0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FA8ACC7-6EC9-50D7-D6C0-61A8740F3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F28A485-6003-82AB-6628-EF759E9C2F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B897BEC-3A3B-EB12-DDD6-EF8DBC8EF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5661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14:vortex dir="r"/>
      </p:transition>
    </mc:Choice>
    <mc:Fallback xmlns="">
      <p:transition spd="slow" advClick="0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B62DF8-9D8C-58E1-D6EE-EF15C6362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93A9D04-14D0-3A3C-F990-8FDD96187C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99DD65F-AC40-8F55-3926-9C5A7FE916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106D770-6FBD-3D80-C3A1-AC4E05828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327BDA4-A1F8-2494-39DF-881C32822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C49B682-F070-4A2A-C238-134844396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4816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14:vortex dir="r"/>
      </p:transition>
    </mc:Choice>
    <mc:Fallback xmlns="">
      <p:transition spd="slow" advClick="0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F5B630-C680-3F3D-4575-1CC357D377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79BF6C1-1CEC-2F4A-01B3-A3EE97D26E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E522DA4-604B-D71E-DB2B-1B190C4661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04F8C2D-C779-DEB0-EA88-2CFB3E618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57B940A-4366-81D1-ECF0-D0B3A910D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1B28377-23DF-F46B-CC95-9F03DFE2A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4952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14:vortex dir="r"/>
      </p:transition>
    </mc:Choice>
    <mc:Fallback xmlns="">
      <p:transition spd="slow" advClick="0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B247A6-4098-A4B4-B2A0-51CE58C42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86C5362-AF1C-9E2F-2433-8D63F5286C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100D1ED-0B8C-7941-84BA-88A3D33C1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C8386CA-012E-2728-31CE-451B0A4FC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B6D583-E3E3-F154-6D55-B62949ABB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5996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14:vortex dir="r"/>
      </p:transition>
    </mc:Choice>
    <mc:Fallback xmlns="">
      <p:transition spd="slow" advClick="0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3B21ACE-EDA5-4750-1C21-60ABBC2F93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A29CCB9-6922-A468-C7DD-A115245691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612662D-CCF2-F115-42CC-D324FAA2D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04B3E9-22D6-9603-C5CA-6DE330A82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E898CAF-A076-5837-98CA-D42BC83A1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357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14:vortex dir="r"/>
      </p:transition>
    </mc:Choice>
    <mc:Fallback xmlns="">
      <p:transition spd="slow" advClick="0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47B0701-9B00-6539-5C5C-804946002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CF86C8D-E0DB-D7F6-8EC8-6E3BE756A7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12B540-1D1D-1A73-DC02-8D7B83882F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E52AF3-29FD-467A-9E17-F8AF8E7243A6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EAC735-813F-245A-B8A8-5C73BF69E3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320ED6-8FC8-4ED1-DB8B-6BE295B1F3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605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14:vortex dir="r"/>
      </p:transition>
    </mc:Choice>
    <mc:Fallback xmlns="">
      <p:transition spd="slow" advClick="0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32482A-677D-1DF8-D350-90A89D9B65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Reliefs côtiers et océaniques&#10;&#10;Le contenu généré par l’IA peut être incorrect.">
            <a:extLst>
              <a:ext uri="{FF2B5EF4-FFF2-40B4-BE49-F238E27FC236}">
                <a16:creationId xmlns:a16="http://schemas.microsoft.com/office/drawing/2014/main" id="{BA38E8B8-E608-F75C-8755-6F0A277F954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1217" y="279000"/>
            <a:ext cx="9409565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F196D19-99B8-4825-739E-C9CA21F69133}"/>
              </a:ext>
            </a:extLst>
          </p:cNvPr>
          <p:cNvSpPr txBox="1"/>
          <p:nvPr/>
        </p:nvSpPr>
        <p:spPr>
          <a:xfrm>
            <a:off x="4645152" y="291042"/>
            <a:ext cx="47183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</a:rPr>
              <a:t>Île de Porto Santo</a:t>
            </a:r>
          </a:p>
          <a:p>
            <a:r>
              <a:rPr lang="pt-BR" sz="2800" b="1" dirty="0">
                <a:solidFill>
                  <a:schemeClr val="bg1"/>
                </a:solidFill>
              </a:rPr>
              <a:t>Ilha de Porto Santo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0862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14:vortex dir="r"/>
        <p:sndAc>
          <p:stSnd loop="1">
            <p:snd r:embed="rId2" name="ORA VIRA VIRA VIRA.wav"/>
          </p:stSnd>
        </p:sndAc>
      </p:transition>
    </mc:Choice>
    <mc:Fallback xmlns="">
      <p:transition spd="slow" advClick="0" advTm="14000">
        <p:fade/>
        <p:sndAc>
          <p:stSnd loop="1">
            <p:snd r:embed="rId4" name="ORA VIRA VIRA VIR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D70FAE-6E30-D753-102A-E3B32697D0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ACA2C330-ADAF-9F5D-7E08-C7FB9FA293D7}"/>
              </a:ext>
            </a:extLst>
          </p:cNvPr>
          <p:cNvSpPr txBox="1"/>
          <p:nvPr/>
        </p:nvSpPr>
        <p:spPr>
          <a:xfrm>
            <a:off x="195072" y="335845"/>
            <a:ext cx="11801856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>
                <a:solidFill>
                  <a:schemeClr val="bg1"/>
                </a:solidFill>
              </a:rPr>
              <a:t>Porto Santo (prononcé en portugais : [ˈpoɾ.tu ˈsɐ̃.tu]) est une île portugaise à 43 km au nord-est de l'île de Madère dans l'océan Atlantique Nord ; c'est l'île la plus septentrionale et la plus orientale de l'archipel de Madère, située dans l'océan Atlantique à l'ouest de l'Europe et de l'Afrique.</a:t>
            </a:r>
          </a:p>
          <a:p>
            <a:endParaRPr lang="fr-FR" sz="3600" b="1">
              <a:solidFill>
                <a:schemeClr val="bg1"/>
              </a:solidFill>
            </a:endParaRPr>
          </a:p>
          <a:p>
            <a:r>
              <a:rPr lang="fr-FR" sz="3600" b="1">
                <a:solidFill>
                  <a:schemeClr val="bg1"/>
                </a:solidFill>
              </a:rPr>
              <a:t>Elle constitue une municipalité du Portugal. Porto Santo est également surnommée « L'île Dorée » (en portugais : Ilha Dourada) en raison de la couleur désertique de ses paysages et de sa longue plage de sable doré.</a:t>
            </a:r>
            <a:endParaRPr lang="fr-F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885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14:vortex dir="r"/>
      </p:transition>
    </mc:Choice>
    <mc:Fallback xmlns="">
      <p:transition spd="slow" advClick="0" advTm="1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BA1834-BF3E-051E-4E76-AF820B9134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sol&#10;&#10;Le contenu généré par l’IA peut être incorrect.">
            <a:extLst>
              <a:ext uri="{FF2B5EF4-FFF2-40B4-BE49-F238E27FC236}">
                <a16:creationId xmlns:a16="http://schemas.microsoft.com/office/drawing/2014/main" id="{04724059-E272-1D42-176A-E7CF17739A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3024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362FF9-64EE-91BC-DFC5-C6801350BD00}"/>
              </a:ext>
            </a:extLst>
          </p:cNvPr>
          <p:cNvSpPr txBox="1"/>
          <p:nvPr/>
        </p:nvSpPr>
        <p:spPr>
          <a:xfrm>
            <a:off x="9144000" y="3182112"/>
            <a:ext cx="22799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Une formation de colonnes de Mugearite dans la région côtière.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0659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14:vortex dir="r"/>
      </p:transition>
    </mc:Choice>
    <mc:Fallback xmlns="">
      <p:transition spd="slow" advClick="0" advTm="1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AEC8F8-6281-0C27-0D84-4D2EAF44FE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eau, plein air, Reliefs côtiers et océaniques&#10;&#10;Le contenu généré par l’IA peut être incorrect.">
            <a:extLst>
              <a:ext uri="{FF2B5EF4-FFF2-40B4-BE49-F238E27FC236}">
                <a16:creationId xmlns:a16="http://schemas.microsoft.com/office/drawing/2014/main" id="{6B14D9B8-F021-3760-1637-8F1E471C4E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8896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7F9547-C424-EBA5-76D7-1C808B8EA07C}"/>
              </a:ext>
            </a:extLst>
          </p:cNvPr>
          <p:cNvSpPr txBox="1"/>
          <p:nvPr/>
        </p:nvSpPr>
        <p:spPr>
          <a:xfrm>
            <a:off x="286512" y="3819144"/>
            <a:ext cx="3072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 Ilhéu de Baixo le long de la côte nord peu peuplée.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523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14:vortex dir="r"/>
      </p:transition>
    </mc:Choice>
    <mc:Fallback xmlns="">
      <p:transition spd="slow" advClick="0" advTm="1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6D1B91-3047-78FD-DF74-EFC8518F6A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nuage, paysage, grotte&#10;&#10;Le contenu généré par l’IA peut être incorrect.">
            <a:extLst>
              <a:ext uri="{FF2B5EF4-FFF2-40B4-BE49-F238E27FC236}">
                <a16:creationId xmlns:a16="http://schemas.microsoft.com/office/drawing/2014/main" id="{FDC1C50A-0DCA-BC49-4664-8880C94336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AE78C03-3C06-4475-7E38-1781B1B01A84}"/>
              </a:ext>
            </a:extLst>
          </p:cNvPr>
          <p:cNvSpPr txBox="1"/>
          <p:nvPr/>
        </p:nvSpPr>
        <p:spPr>
          <a:xfrm>
            <a:off x="3340608" y="6117335"/>
            <a:ext cx="7644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</a:rPr>
              <a:t>L'îlot de Cima vu depuis Porto Santo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493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14:vortex dir="r"/>
      </p:transition>
    </mc:Choice>
    <mc:Fallback xmlns="">
      <p:transition spd="slow" advClick="0" advTm="1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A160A9-5E67-7F51-2D23-1C21AE919F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norama, plein air, nature, ciel&#10;&#10;Le contenu généré par l’IA peut être incorrect.">
            <a:extLst>
              <a:ext uri="{FF2B5EF4-FFF2-40B4-BE49-F238E27FC236}">
                <a16:creationId xmlns:a16="http://schemas.microsoft.com/office/drawing/2014/main" id="{901F4890-BB30-6980-DF25-0F792F25BA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000" y="1632971"/>
            <a:ext cx="11592000" cy="3368925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6D8AA5-4A7B-6D6C-00BC-45F84FE8C60E}"/>
              </a:ext>
            </a:extLst>
          </p:cNvPr>
          <p:cNvSpPr txBox="1"/>
          <p:nvPr/>
        </p:nvSpPr>
        <p:spPr>
          <a:xfrm>
            <a:off x="3499104" y="5001896"/>
            <a:ext cx="8692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Panorama du côté sud-est de l'île.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908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14:vortex dir="r"/>
      </p:transition>
    </mc:Choice>
    <mc:Fallback xmlns="">
      <p:transition spd="slow" advClick="0" advTm="1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15DC1D-9A15-BB5B-658C-4884581A43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rive, Reliefs côtiers et océaniques&#10;&#10;Le contenu généré par l’IA peut être incorrect.">
            <a:extLst>
              <a:ext uri="{FF2B5EF4-FFF2-40B4-BE49-F238E27FC236}">
                <a16:creationId xmlns:a16="http://schemas.microsoft.com/office/drawing/2014/main" id="{BF070769-DE70-613C-8711-9C561FF415E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952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35503E-F76E-46E0-8770-3C9C9E5035E5}"/>
              </a:ext>
            </a:extLst>
          </p:cNvPr>
          <p:cNvSpPr txBox="1"/>
          <p:nvPr/>
        </p:nvSpPr>
        <p:spPr>
          <a:xfrm>
            <a:off x="8900160" y="3547872"/>
            <a:ext cx="29138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</a:rPr>
              <a:t>Vila Baleira - Île de Porto Santo - Portugal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980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14:vortex dir="r"/>
      </p:transition>
    </mc:Choice>
    <mc:Fallback xmlns="">
      <p:transition spd="slow" advClick="0" advTm="1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EDECE5-1EA8-4972-8DC7-970798D77F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26FCC142-8214-D3A2-05B0-926BF97AAB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1568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BC855A-4175-A9BF-87EF-DD5C47E026E6}"/>
              </a:ext>
            </a:extLst>
          </p:cNvPr>
          <p:cNvSpPr txBox="1"/>
          <p:nvPr/>
        </p:nvSpPr>
        <p:spPr>
          <a:xfrm>
            <a:off x="390432" y="3429000"/>
            <a:ext cx="29138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maison en pierre de Christophe Colomb à Vila </a:t>
            </a:r>
            <a:r>
              <a:rPr lang="fr-FR" sz="2400" b="1" dirty="0" err="1">
                <a:solidFill>
                  <a:schemeClr val="bg1"/>
                </a:solidFill>
              </a:rPr>
              <a:t>Baleira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76269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14:vortex dir="r"/>
      </p:transition>
    </mc:Choice>
    <mc:Fallback xmlns="">
      <p:transition spd="slow" advClick="0" advTm="1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D7AC4E-73DC-ED2F-DF40-88270805C5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rive, ciel&#10;&#10;Le contenu généré par l’IA peut être incorrect.">
            <a:extLst>
              <a:ext uri="{FF2B5EF4-FFF2-40B4-BE49-F238E27FC236}">
                <a16:creationId xmlns:a16="http://schemas.microsoft.com/office/drawing/2014/main" id="{829346F4-4429-22B8-612B-A7BDB305B3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488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43113A-19D5-EEB1-0F9A-999976464865}"/>
              </a:ext>
            </a:extLst>
          </p:cNvPr>
          <p:cNvSpPr txBox="1"/>
          <p:nvPr/>
        </p:nvSpPr>
        <p:spPr>
          <a:xfrm>
            <a:off x="9009888" y="3625180"/>
            <a:ext cx="3060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>
                <a:solidFill>
                  <a:schemeClr val="bg1"/>
                </a:solidFill>
              </a:rPr>
              <a:t>Ilha de Porto Santo - Portugal 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4468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14:vortex dir="r"/>
      </p:transition>
    </mc:Choice>
    <mc:Fallback xmlns="">
      <p:transition spd="slow" advClick="0" advTm="1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4FE6B2-0346-9FC4-8D62-891C7002C1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nuage, ciel&#10;&#10;Le contenu généré par l’IA peut être incorrect.">
            <a:extLst>
              <a:ext uri="{FF2B5EF4-FFF2-40B4-BE49-F238E27FC236}">
                <a16:creationId xmlns:a16="http://schemas.microsoft.com/office/drawing/2014/main" id="{F811EBFA-8725-F4C0-FEBD-A2ECDFBF01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4680" y="279000"/>
            <a:ext cx="63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046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14:vortex dir="r"/>
      </p:transition>
    </mc:Choice>
    <mc:Fallback xmlns="">
      <p:transition spd="slow" advClick="0" advTm="1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D188D2-C70C-CD22-F61E-E62CB6E9D0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ygne, oiseau, arbre&#10;&#10;Le contenu généré par l’IA peut être incorrect.">
            <a:extLst>
              <a:ext uri="{FF2B5EF4-FFF2-40B4-BE49-F238E27FC236}">
                <a16:creationId xmlns:a16="http://schemas.microsoft.com/office/drawing/2014/main" id="{682A0B09-E752-2F6F-A730-A54892DE6E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0152" y="279000"/>
            <a:ext cx="63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0688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14:vortex dir="r"/>
      </p:transition>
    </mc:Choice>
    <mc:Fallback xmlns="">
      <p:transition spd="slow" advClick="0" advTm="1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D44D66-3B6A-3F9C-70A2-2F8572092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toit, ciel&#10;&#10;Le contenu généré par l’IA peut être incorrect.">
            <a:extLst>
              <a:ext uri="{FF2B5EF4-FFF2-40B4-BE49-F238E27FC236}">
                <a16:creationId xmlns:a16="http://schemas.microsoft.com/office/drawing/2014/main" id="{B8B22A20-BE82-68C7-915A-F127CD975B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3576" y="279000"/>
            <a:ext cx="63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25185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14:vortex dir="r"/>
      </p:transition>
    </mc:Choice>
    <mc:Fallback xmlns="">
      <p:transition spd="slow" advClick="0" advTm="1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429F20-75D4-D168-446F-D927877D25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moulin à vent&#10;&#10;Le contenu généré par l’IA peut être incorrect.">
            <a:extLst>
              <a:ext uri="{FF2B5EF4-FFF2-40B4-BE49-F238E27FC236}">
                <a16:creationId xmlns:a16="http://schemas.microsoft.com/office/drawing/2014/main" id="{672FB7C9-76DA-BE81-3771-25E07478C0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7960" y="279000"/>
            <a:ext cx="63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0963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14:vortex dir="r"/>
      </p:transition>
    </mc:Choice>
    <mc:Fallback xmlns="">
      <p:transition spd="slow" advClick="0" advTm="1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7E43A7-05CB-0CD4-8342-00E8106DEC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nature, rive, ciel&#10;&#10;Le contenu généré par l’IA peut être incorrect.">
            <a:extLst>
              <a:ext uri="{FF2B5EF4-FFF2-40B4-BE49-F238E27FC236}">
                <a16:creationId xmlns:a16="http://schemas.microsoft.com/office/drawing/2014/main" id="{EE08C712-3EE4-B99C-9EA6-44B50B8C15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474720" y="508308"/>
            <a:ext cx="8400000" cy="5841384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046D78D-71B2-C1E8-DD48-49475FD5882D}"/>
              </a:ext>
            </a:extLst>
          </p:cNvPr>
          <p:cNvSpPr txBox="1"/>
          <p:nvPr/>
        </p:nvSpPr>
        <p:spPr>
          <a:xfrm>
            <a:off x="963168" y="3901440"/>
            <a:ext cx="33162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</a:rPr>
              <a:t>la plage de Porto Santo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672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14:vortex dir="r"/>
      </p:transition>
    </mc:Choice>
    <mc:Fallback xmlns="">
      <p:transition spd="slow" advClick="0" advTm="1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76F352-A170-78FF-86FE-61C4E772E0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nuage, Reliefs côtiers et océaniques&#10;&#10;Le contenu généré par l’IA peut être incorrect.">
            <a:extLst>
              <a:ext uri="{FF2B5EF4-FFF2-40B4-BE49-F238E27FC236}">
                <a16:creationId xmlns:a16="http://schemas.microsoft.com/office/drawing/2014/main" id="{9D388397-D5AE-3D75-B13C-195DCE9BD96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14529" y="279000"/>
            <a:ext cx="9086539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BCF7FAF-66F7-3CFF-6709-3801664EAA50}"/>
              </a:ext>
            </a:extLst>
          </p:cNvPr>
          <p:cNvSpPr txBox="1"/>
          <p:nvPr/>
        </p:nvSpPr>
        <p:spPr>
          <a:xfrm>
            <a:off x="9683949" y="3343656"/>
            <a:ext cx="227640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vues au sud: </a:t>
            </a:r>
            <a:r>
              <a:rPr lang="fr-FR" sz="2400" b="1" dirty="0" err="1">
                <a:solidFill>
                  <a:schemeClr val="bg1"/>
                </a:solidFill>
              </a:rPr>
              <a:t>Miradouro</a:t>
            </a:r>
            <a:r>
              <a:rPr lang="fr-FR" sz="2400" b="1" dirty="0">
                <a:solidFill>
                  <a:schemeClr val="bg1"/>
                </a:solidFill>
              </a:rPr>
              <a:t> da Portela et moulins</a:t>
            </a:r>
          </a:p>
        </p:txBody>
      </p:sp>
    </p:spTree>
    <p:extLst>
      <p:ext uri="{BB962C8B-B14F-4D97-AF65-F5344CB8AC3E}">
        <p14:creationId xmlns:p14="http://schemas.microsoft.com/office/powerpoint/2010/main" val="4094199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14:vortex dir="r"/>
      </p:transition>
    </mc:Choice>
    <mc:Fallback xmlns="">
      <p:transition spd="slow" advClick="0" advTm="1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9EC135-C774-47B5-33D3-79691A37AD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illage, maison&#10;&#10;Le contenu généré par l’IA peut être incorrect.">
            <a:extLst>
              <a:ext uri="{FF2B5EF4-FFF2-40B4-BE49-F238E27FC236}">
                <a16:creationId xmlns:a16="http://schemas.microsoft.com/office/drawing/2014/main" id="{AD03E0C1-3D2E-01B3-DF14-F684D6ADD4C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96000" y="508308"/>
            <a:ext cx="8400000" cy="5841384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06328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14:vortex dir="r"/>
      </p:transition>
    </mc:Choice>
    <mc:Fallback xmlns="">
      <p:transition spd="slow" advClick="0" advTm="1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B773CA-32DC-1873-1229-815FF5B164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aysage, grotte, montagne&#10;&#10;Le contenu généré par l’IA peut être incorrect.">
            <a:extLst>
              <a:ext uri="{FF2B5EF4-FFF2-40B4-BE49-F238E27FC236}">
                <a16:creationId xmlns:a16="http://schemas.microsoft.com/office/drawing/2014/main" id="{9AEE198B-6698-0159-C15C-27372D97EE8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543977" y="279000"/>
            <a:ext cx="9104046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4A98512-0A0F-20E3-63CA-2E32B524174E}"/>
              </a:ext>
            </a:extLst>
          </p:cNvPr>
          <p:cNvSpPr txBox="1"/>
          <p:nvPr/>
        </p:nvSpPr>
        <p:spPr>
          <a:xfrm>
            <a:off x="3145536" y="6117335"/>
            <a:ext cx="6900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>
                <a:solidFill>
                  <a:schemeClr val="bg1"/>
                </a:solidFill>
              </a:rPr>
              <a:t>Monter à la grotte de Pico de Ana Ferreira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8284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14:vortex dir="r"/>
      </p:transition>
    </mc:Choice>
    <mc:Fallback xmlns="">
      <p:transition spd="slow" advClick="0" advTm="1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683F73-7E87-FABD-71C7-4C782B68C4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nature, ciel&#10;&#10;Le contenu généré par l’IA peut être incorrect.">
            <a:extLst>
              <a:ext uri="{FF2B5EF4-FFF2-40B4-BE49-F238E27FC236}">
                <a16:creationId xmlns:a16="http://schemas.microsoft.com/office/drawing/2014/main" id="{F77A4447-F711-4AA6-904D-010A57DD54A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724860" y="279000"/>
            <a:ext cx="9009991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B9A9A9-6EC3-F5A1-5B87-35956347BFB5}"/>
              </a:ext>
            </a:extLst>
          </p:cNvPr>
          <p:cNvSpPr txBox="1"/>
          <p:nvPr/>
        </p:nvSpPr>
        <p:spPr>
          <a:xfrm>
            <a:off x="268224" y="3755136"/>
            <a:ext cx="25603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</a:rPr>
              <a:t>Randonnée Vereda Pico Brando et Terra Cha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822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14:vortex dir="r"/>
      </p:transition>
    </mc:Choice>
    <mc:Fallback xmlns="">
      <p:transition spd="slow" advClick="0" advTm="1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2343D7-7DBD-2FE4-14AF-9209F9C8BC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ol, arbre&#10;&#10;Le contenu généré par l’IA peut être incorrect.">
            <a:extLst>
              <a:ext uri="{FF2B5EF4-FFF2-40B4-BE49-F238E27FC236}">
                <a16:creationId xmlns:a16="http://schemas.microsoft.com/office/drawing/2014/main" id="{2472FF6A-4517-7B32-AE53-7F889A00AD7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528360" y="279000"/>
            <a:ext cx="913528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92FF484-70DE-43EF-D762-46BFB4B0C74D}"/>
              </a:ext>
            </a:extLst>
          </p:cNvPr>
          <p:cNvSpPr txBox="1"/>
          <p:nvPr/>
        </p:nvSpPr>
        <p:spPr>
          <a:xfrm>
            <a:off x="3145536" y="6117335"/>
            <a:ext cx="6498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Déambuler dans le centre de Vila Baleira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4020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14:vortex dir="r"/>
      </p:transition>
    </mc:Choice>
    <mc:Fallback xmlns="">
      <p:transition spd="slow" advClick="0" advTm="1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6C2489-7497-D25E-1EAA-9CB59F22BF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sol&#10;&#10;Le contenu généré par l’IA peut être incorrect.">
            <a:extLst>
              <a:ext uri="{FF2B5EF4-FFF2-40B4-BE49-F238E27FC236}">
                <a16:creationId xmlns:a16="http://schemas.microsoft.com/office/drawing/2014/main" id="{A1C6EEEC-D213-22DC-7EF5-6C153C7807E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556776" y="279000"/>
            <a:ext cx="9078447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AF8644-8FCE-24F2-9B99-829E8D5ED50E}"/>
              </a:ext>
            </a:extLst>
          </p:cNvPr>
          <p:cNvSpPr txBox="1"/>
          <p:nvPr/>
        </p:nvSpPr>
        <p:spPr>
          <a:xfrm>
            <a:off x="3368792" y="6201154"/>
            <a:ext cx="6278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Visiter la Casa de Cristovao Colombo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979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14:vortex dir="r"/>
      </p:transition>
    </mc:Choice>
    <mc:Fallback xmlns="">
      <p:transition spd="slow" advClick="0" advTm="1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7FF25F-5E4D-F213-D75A-340ED4F4C8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bâtiment, pièce&#10;&#10;Le contenu généré par l’IA peut être incorrect.">
            <a:extLst>
              <a:ext uri="{FF2B5EF4-FFF2-40B4-BE49-F238E27FC236}">
                <a16:creationId xmlns:a16="http://schemas.microsoft.com/office/drawing/2014/main" id="{7C604887-A5E3-89D5-DCEB-0CC827EB027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566249" y="279000"/>
            <a:ext cx="9059502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0C2960-799D-E447-B3DE-F51EDE397D56}"/>
              </a:ext>
            </a:extLst>
          </p:cNvPr>
          <p:cNvSpPr txBox="1"/>
          <p:nvPr/>
        </p:nvSpPr>
        <p:spPr>
          <a:xfrm>
            <a:off x="4462268" y="6137039"/>
            <a:ext cx="55717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Visiter Casa da Serra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330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14:vortex dir="r"/>
      </p:transition>
    </mc:Choice>
    <mc:Fallback xmlns="">
      <p:transition spd="slow" advClick="0" advTm="1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545D3F-E77E-8D54-D377-C029DE11A9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palmier&#10;&#10;Le contenu généré par l’IA peut être incorrect.">
            <a:extLst>
              <a:ext uri="{FF2B5EF4-FFF2-40B4-BE49-F238E27FC236}">
                <a16:creationId xmlns:a16="http://schemas.microsoft.com/office/drawing/2014/main" id="{47BB7088-E93C-FDFE-F185-B7CA1064444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645658" y="279000"/>
            <a:ext cx="9059502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94E401-EB57-B7F0-3E4D-94C07003C91D}"/>
              </a:ext>
            </a:extLst>
          </p:cNvPr>
          <p:cNvSpPr txBox="1"/>
          <p:nvPr/>
        </p:nvSpPr>
        <p:spPr>
          <a:xfrm>
            <a:off x="256032" y="3547872"/>
            <a:ext cx="25359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</a:rPr>
              <a:t>uinta Das Palmeiras Mini-Zoo Botânico – 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1688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14:vortex dir="r"/>
      </p:transition>
    </mc:Choice>
    <mc:Fallback xmlns="">
      <p:transition spd="slow" advClick="0" advTm="1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84B51E-5828-CAF6-5D0C-5E08875083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almier, véhicule&#10;&#10;Le contenu généré par l’IA peut être incorrect.">
            <a:extLst>
              <a:ext uri="{FF2B5EF4-FFF2-40B4-BE49-F238E27FC236}">
                <a16:creationId xmlns:a16="http://schemas.microsoft.com/office/drawing/2014/main" id="{005F2008-764F-0CF4-E183-D00C9D1C6A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54129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14:vortex dir="r"/>
      </p:transition>
    </mc:Choice>
    <mc:Fallback xmlns="">
      <p:transition spd="slow" advClick="0" advTm="1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F66392-D42E-53E2-385F-9BF4FDD097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nature&#10;&#10;Le contenu généré par l’IA peut être incorrect.">
            <a:extLst>
              <a:ext uri="{FF2B5EF4-FFF2-40B4-BE49-F238E27FC236}">
                <a16:creationId xmlns:a16="http://schemas.microsoft.com/office/drawing/2014/main" id="{B7963897-E449-FCCF-E041-850BBC1B7A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6074" y="279000"/>
            <a:ext cx="9459852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22555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14:vortex dir="r"/>
      </p:transition>
    </mc:Choice>
    <mc:Fallback xmlns="">
      <p:transition spd="slow" advClick="0" advTm="1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49C43B-ABD6-BF13-93EF-68F20791D9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ciel, parapluie, plage&#10;&#10;Le contenu généré par l’IA peut être incorrect.">
            <a:extLst>
              <a:ext uri="{FF2B5EF4-FFF2-40B4-BE49-F238E27FC236}">
                <a16:creationId xmlns:a16="http://schemas.microsoft.com/office/drawing/2014/main" id="{D53EBACA-FCD7-B2D0-188D-F4F9BAA0E11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250" b="3017"/>
          <a:stretch>
            <a:fillRect/>
          </a:stretch>
        </p:blipFill>
        <p:spPr>
          <a:xfrm>
            <a:off x="1056000" y="330000"/>
            <a:ext cx="10080000" cy="619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33526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14:vortex dir="r"/>
      </p:transition>
    </mc:Choice>
    <mc:Fallback xmlns="">
      <p:transition spd="slow" advClick="0" advTm="1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D9D9ED-F203-59A9-3418-46A0D566C6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eau&#10;&#10;Le contenu généré par l’IA peut être incorrect.">
            <a:extLst>
              <a:ext uri="{FF2B5EF4-FFF2-40B4-BE49-F238E27FC236}">
                <a16:creationId xmlns:a16="http://schemas.microsoft.com/office/drawing/2014/main" id="{35D5F1C9-74ED-35B4-C9DD-5334D97DCE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2786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14:vortex dir="r"/>
      </p:transition>
    </mc:Choice>
    <mc:Fallback xmlns="">
      <p:transition spd="slow" advClick="0" advTm="1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8C2A70-9C76-71DD-8269-64E5B7D88B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CE83546-9AAE-03E1-3D13-6F867F70533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371000" y="368808"/>
            <a:ext cx="9450000" cy="6120384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5870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14:vortex dir="r"/>
      </p:transition>
    </mc:Choice>
    <mc:Fallback xmlns="">
      <p:transition spd="slow" advClick="0" advTm="1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9E3452-AAFB-2C2D-81BA-7E6CC5BB44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palmier&#10;&#10;Le contenu généré par l’IA peut être incorrect.">
            <a:extLst>
              <a:ext uri="{FF2B5EF4-FFF2-40B4-BE49-F238E27FC236}">
                <a16:creationId xmlns:a16="http://schemas.microsoft.com/office/drawing/2014/main" id="{892E0F4D-635F-FEDD-EF60-36FCDBF1423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3071"/>
          <a:stretch>
            <a:fillRect/>
          </a:stretch>
        </p:blipFill>
        <p:spPr>
          <a:xfrm>
            <a:off x="1371000" y="375720"/>
            <a:ext cx="9450000" cy="610656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03824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14:vortex dir="r"/>
      </p:transition>
    </mc:Choice>
    <mc:Fallback xmlns="">
      <p:transition spd="slow" advClick="0" advTm="14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chapelle, bougie, mur&#10;&#10;Le contenu généré par l’IA peut être incorrect.">
            <a:extLst>
              <a:ext uri="{FF2B5EF4-FFF2-40B4-BE49-F238E27FC236}">
                <a16:creationId xmlns:a16="http://schemas.microsoft.com/office/drawing/2014/main" id="{0B4F0F1E-F6A9-7934-093A-EDC200186D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92360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14:vortex dir="r"/>
      </p:transition>
    </mc:Choice>
    <mc:Fallback xmlns="">
      <p:transition spd="slow" advClick="0" advTm="14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289385-E864-0195-74AE-B41B794FB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meubles, Lieux sacrés&#10;&#10;Le contenu généré par l’IA peut être incorrect.">
            <a:extLst>
              <a:ext uri="{FF2B5EF4-FFF2-40B4-BE49-F238E27FC236}">
                <a16:creationId xmlns:a16="http://schemas.microsoft.com/office/drawing/2014/main" id="{31F397CA-2784-432E-6082-E2DA345843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0391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14:vortex dir="r"/>
      </p:transition>
    </mc:Choice>
    <mc:Fallback xmlns="">
      <p:transition spd="slow" advClick="0" advTm="14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9DEDA4D-0C3E-7BC4-E318-AB20457693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leur, Visage humain, rose, Accessoire de mode&#10;&#10;Le contenu généré par l’IA peut être incorrect.">
            <a:extLst>
              <a:ext uri="{FF2B5EF4-FFF2-40B4-BE49-F238E27FC236}">
                <a16:creationId xmlns:a16="http://schemas.microsoft.com/office/drawing/2014/main" id="{C18762A0-423A-8CF9-7501-8F2ECE7BDB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729" y="0"/>
            <a:ext cx="3714750" cy="4191000"/>
          </a:xfrm>
          <a:prstGeom prst="rect">
            <a:avLst/>
          </a:prstGeom>
        </p:spPr>
      </p:pic>
      <p:pic>
        <p:nvPicPr>
          <p:cNvPr id="7" name="Image 6" descr="Une image contenant invertébré, conque, Shankha, coquille&#10;&#10;Le contenu généré par l’IA peut être incorrect.">
            <a:extLst>
              <a:ext uri="{FF2B5EF4-FFF2-40B4-BE49-F238E27FC236}">
                <a16:creationId xmlns:a16="http://schemas.microsoft.com/office/drawing/2014/main" id="{2C57EE97-EB40-F21D-029A-54B3916105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7250" y="3248025"/>
            <a:ext cx="3714750" cy="3609975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A260A15-142E-54CC-EB1B-630E6701ABF9}"/>
              </a:ext>
            </a:extLst>
          </p:cNvPr>
          <p:cNvSpPr txBox="1"/>
          <p:nvPr/>
        </p:nvSpPr>
        <p:spPr>
          <a:xfrm>
            <a:off x="3279648" y="280416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C000"/>
                </a:solidFill>
              </a:rPr>
              <a:t>Lorient Vous A Présenté Porto – Santo - Portugal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7E8CF49F-21C9-FFC5-A1AB-2BAD6EC2A66D}"/>
              </a:ext>
            </a:extLst>
          </p:cNvPr>
          <p:cNvSpPr txBox="1"/>
          <p:nvPr/>
        </p:nvSpPr>
        <p:spPr>
          <a:xfrm>
            <a:off x="3832479" y="1439097"/>
            <a:ext cx="7591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C000"/>
                </a:solidFill>
              </a:rPr>
              <a:t>Sur Une Suggestion De </a:t>
            </a:r>
            <a:r>
              <a:rPr lang="fr-FR" sz="3200" b="1" dirty="0" err="1">
                <a:solidFill>
                  <a:srgbClr val="FFC000"/>
                </a:solidFill>
              </a:rPr>
              <a:t>JackDidier</a:t>
            </a:r>
            <a:endParaRPr lang="fr-FR" sz="3200" b="1" dirty="0">
              <a:solidFill>
                <a:srgbClr val="FFC000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9B9851F7-52D9-3806-C2FE-146D60599581}"/>
              </a:ext>
            </a:extLst>
          </p:cNvPr>
          <p:cNvSpPr txBox="1"/>
          <p:nvPr/>
        </p:nvSpPr>
        <p:spPr>
          <a:xfrm>
            <a:off x="4137280" y="2659309"/>
            <a:ext cx="55431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C000"/>
                </a:solidFill>
              </a:rPr>
              <a:t>Les Images Et Le Son Du Net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EB7DF736-C209-EBBA-D53A-055AA96ADDA2}"/>
              </a:ext>
            </a:extLst>
          </p:cNvPr>
          <p:cNvSpPr txBox="1"/>
          <p:nvPr/>
        </p:nvSpPr>
        <p:spPr>
          <a:xfrm>
            <a:off x="5878639" y="3613917"/>
            <a:ext cx="34991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C0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716321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14:vortex dir="r"/>
      </p:transition>
    </mc:Choice>
    <mc:Fallback xmlns="">
      <p:transition spd="slow" advClick="0" advTm="14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</TotalTime>
  <Words>252</Words>
  <Application>Microsoft Office PowerPoint</Application>
  <PresentationFormat>Grand écran</PresentationFormat>
  <Paragraphs>24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19</cp:revision>
  <dcterms:created xsi:type="dcterms:W3CDTF">2025-10-19T02:10:19Z</dcterms:created>
  <dcterms:modified xsi:type="dcterms:W3CDTF">2025-12-10T06:31:28Z</dcterms:modified>
</cp:coreProperties>
</file>