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34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EB6D9-ABE8-1475-750C-79B023315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84AE27-4B25-C0AA-BB4E-158BCEF58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8BFD58-FCB3-168A-2D1D-933382D6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7C203A-505A-5B9A-F2D9-50E710951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90AE02-0469-A310-F8D5-0BD50BB06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4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F1EA4-61B9-508F-3EE2-7440EBB4E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65BE73-CD43-C49F-4652-60F6365E6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113369-BF53-4894-F9D7-9B6D4722B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CFFB16-C99A-D60F-B60A-158E92B25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315BA7-1814-676D-4115-85E23833E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02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44641-E549-8A11-D0B8-6AD2C5AB3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A90050-85C6-C575-33EC-181DD739E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5B2642-18F5-4D82-746B-85C88B2E6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3A097E-41CF-D946-1B09-9262FF0AC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C1605C-A51A-A14F-1B38-5D66C6212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38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C954D-0951-958D-2420-736B2388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25D3D0-DD10-3F84-2FAC-E270236A93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7F21E8-959E-817E-1581-D3E17BD5FF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71C6F8-FF10-B795-F753-427190231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6B3B02-2126-32FF-D979-A512BD65C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1ED82D-AE91-7380-F201-D38CCF12C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9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BE0F4C-CCD0-F1B1-7C86-2B4AAECD0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7ADC50-28BA-F5D2-2C13-24D289D45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9DD807-7B7D-03FE-EC1D-FA5A2BCD3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054BA6A-E0D6-6F4A-0917-309AA18F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65D8554-3E28-15AB-108D-38E151FC60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F8AD9CC-6407-094A-94A1-2078C96C6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BCEF6D-DDD8-9079-ED5E-E4021D04A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E2DFD50-FD21-64C3-5184-A69AF66A6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93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7B3A8-7076-B15E-C3C0-BD1382C64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4A0528-7646-79E0-07CB-1B416FC35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E8DF0F-DF1A-1908-F7EF-38B4CA316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E4134C-C20C-209A-7D7C-0811E703D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2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295E4D-3317-F045-E29D-100982805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E41EE6-DD89-1EEE-C4A1-53B6AF638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1A16024-80B1-4229-2156-4F62BFDB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17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D0776-0DEE-6266-0FB9-CEC52A994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E99721-0012-8B0F-ECFD-203559831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362E133-33E6-5A74-A267-CDFB956B0C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C37D0A-6539-1546-B5C4-3D6040826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89BBD0-D9B6-66B4-A15B-CBB0E91AE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EAE11E-9D65-ECC8-EBEC-0486DB37D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33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804139-CC68-977D-DFDF-5CA87F36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C9861A6-DB76-B40C-654C-1E4138ED73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D158B9-F036-5F77-23A4-70ABD4161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6FCBBB-6EF1-CF58-8B10-1B18E5B05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A64AB4-C939-8729-3C91-A7DC1775C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734228-954C-9BFB-3CB5-EF399610A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29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04DB0-8C9B-0E74-EC7B-230F8A27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E86AB5-9956-8E63-4A5C-B3C618CD3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ECD19B-A738-E32B-93D4-7C8E669E6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4FA27A-4A25-11BA-44B2-EAA46288E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57818B-E181-8427-AA56-0A49CEE5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57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E775D6-C7BD-F89C-18E3-7C04A5388F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CFC97D-171F-CA2A-812D-23B966627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5FD482-134A-7344-E7EF-1D0120307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CE36E-8045-3DDD-25B3-09BB45588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A79496-8962-F778-404C-C5D83AE71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949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29D227-7A94-4349-0C0A-58E1A8A6F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3888CB-D31D-8135-414D-3C514DE91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4424B9-531E-B7BA-9786-6B6C5A7CB2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94BC82-D75E-4B3E-BA10-952518AFB53B}" type="datetimeFigureOut">
              <a:rPr lang="fr-FR" smtClean="0"/>
              <a:t>07/12/2025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EBB539-8F87-E147-8BB3-8202890B20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74309C-83B1-E7B9-95B0-519470C81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8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7030A0"/>
            </a:gs>
            <a:gs pos="99000">
              <a:srgbClr val="7030A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46D10005-89D2-2B6B-D914-BBD6A97B53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320265"/>
            <a:ext cx="11520000" cy="3843007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E36EC2-0D23-5CA6-2D86-F97E788F017B}"/>
              </a:ext>
            </a:extLst>
          </p:cNvPr>
          <p:cNvSpPr txBox="1"/>
          <p:nvPr/>
        </p:nvSpPr>
        <p:spPr>
          <a:xfrm>
            <a:off x="4160844" y="5348614"/>
            <a:ext cx="7615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Bjørvika à Oslo, en Norvège.</a:t>
            </a:r>
            <a:endParaRPr lang="fr-FR" sz="2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2614EA-1689-BCF4-B7D3-F2BB5A67B457}"/>
              </a:ext>
            </a:extLst>
          </p:cNvPr>
          <p:cNvSpPr txBox="1"/>
          <p:nvPr/>
        </p:nvSpPr>
        <p:spPr>
          <a:xfrm>
            <a:off x="4747364" y="642819"/>
            <a:ext cx="6212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Oslo - Norvège</a:t>
            </a:r>
          </a:p>
        </p:txBody>
      </p:sp>
    </p:spTree>
    <p:extLst>
      <p:ext uri="{BB962C8B-B14F-4D97-AF65-F5344CB8AC3E}">
        <p14:creationId xmlns:p14="http://schemas.microsoft.com/office/powerpoint/2010/main" val="131229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  <p:sndAc>
          <p:stSnd>
            <p:snd r:embed="rId2" name="Richard Clayderman - Santa Claus Is Coming to Town (Official Audio).wav"/>
          </p:stSnd>
        </p:sndAc>
      </p:transition>
    </mc:Choice>
    <mc:Fallback>
      <p:transition spd="slow" advClick="0" advTm="13000">
        <p:fade/>
        <p:sndAc>
          <p:stSnd>
            <p:snd r:embed="rId2" name="Richard Clayderman - Santa Claus Is Coming to Town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6"/>
            </a:gs>
            <a:gs pos="99000">
              <a:schemeClr val="accent6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01C590-48FD-B9A0-CA16-5CE3D5DE2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F2AEBB0-B7D7-ABD7-A1E3-3B36CE11F9A3}"/>
              </a:ext>
            </a:extLst>
          </p:cNvPr>
          <p:cNvSpPr txBox="1"/>
          <p:nvPr/>
        </p:nvSpPr>
        <p:spPr>
          <a:xfrm>
            <a:off x="488515" y="117693"/>
            <a:ext cx="1149889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Oslo [ 12 ] [ 13 ] [ 14 ] est la capitale et la ville la plus peuplée de Norvège . Elle constitue à la fois un comté et une municipalité . La municipalité d'Oslo comptait 709 037 habitants en 2022, tandis que son agglomération en comptait 1 064 235 [ 15 ] et son aire métropolitaine environ 1 546 706 en 2021 [ 16 ].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3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5"/>
            </a:gs>
            <a:gs pos="99000">
              <a:schemeClr val="accent5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EF048C-316C-9BAC-BD23-83B970CB1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03875622-9C72-C6B1-B69E-BC53F1E53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1F9598-3B59-24DD-F45C-55D936B05EE6}"/>
              </a:ext>
            </a:extLst>
          </p:cNvPr>
          <p:cNvSpPr txBox="1"/>
          <p:nvPr/>
        </p:nvSpPr>
        <p:spPr>
          <a:xfrm>
            <a:off x="3647161" y="6072252"/>
            <a:ext cx="4897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Théâtre national de nuit</a:t>
            </a:r>
            <a:endParaRPr lang="fr-FR" sz="3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6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4">
                <a:lumMod val="75000"/>
              </a:schemeClr>
            </a:gs>
            <a:gs pos="99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B19CFD-5F21-5518-FBED-087881AC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542901FA-043B-BA25-1B4B-122DB56C2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601" y="279000"/>
            <a:ext cx="9409563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544F6A4-C37A-BE33-0145-2D5AB7CB4EA5}"/>
              </a:ext>
            </a:extLst>
          </p:cNvPr>
          <p:cNvSpPr txBox="1"/>
          <p:nvPr/>
        </p:nvSpPr>
        <p:spPr>
          <a:xfrm>
            <a:off x="1495601" y="279000"/>
            <a:ext cx="701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Frogner Plass, Oslo, près du Frognerparken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1809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3"/>
            </a:gs>
            <a:gs pos="99000">
              <a:schemeClr val="accent3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84D675-CE52-908F-82DB-29F4B3350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Usage mixte&#10;&#10;Le contenu généré par l’IA peut être incorrect.">
            <a:extLst>
              <a:ext uri="{FF2B5EF4-FFF2-40B4-BE49-F238E27FC236}">
                <a16:creationId xmlns:a16="http://schemas.microsoft.com/office/drawing/2014/main" id="{A7ACCED1-676D-C1E6-3257-7FDA30D663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545" y="279000"/>
            <a:ext cx="9453694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72E95D-8D7A-545B-6968-30231EB60A4C}"/>
              </a:ext>
            </a:extLst>
          </p:cNvPr>
          <p:cNvSpPr txBox="1"/>
          <p:nvPr/>
        </p:nvSpPr>
        <p:spPr>
          <a:xfrm>
            <a:off x="4578111" y="279000"/>
            <a:ext cx="6089128" cy="107721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nn-NO" sz="3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: Kontrasterende arkitektur ved Nasjonalteatret station, Oslo.</a:t>
            </a:r>
            <a:endParaRPr lang="fr-FR" sz="3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83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2"/>
            </a:gs>
            <a:gs pos="99000">
              <a:schemeClr val="accent2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13328D-6226-235E-396B-7F466985B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72658E01-B258-9D75-927B-4FD03805C2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6" y="279000"/>
            <a:ext cx="950942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308D4A-0E06-343A-ACA1-A4653DEC733B}"/>
              </a:ext>
            </a:extLst>
          </p:cNvPr>
          <p:cNvSpPr txBox="1"/>
          <p:nvPr/>
        </p:nvSpPr>
        <p:spPr>
          <a:xfrm>
            <a:off x="1490597" y="279000"/>
            <a:ext cx="4183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chemeClr val="bg1"/>
                </a:solidFill>
              </a:rPr>
              <a:t>Blick von Kreuzfahrtschiff zur Festung Akershus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1"/>
            </a:gs>
            <a:gs pos="99000">
              <a:schemeClr val="accent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315440-E8D5-54FC-FD33-839620734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Usage mixte&#10;&#10;Le contenu généré par l’IA peut être incorrect.">
            <a:extLst>
              <a:ext uri="{FF2B5EF4-FFF2-40B4-BE49-F238E27FC236}">
                <a16:creationId xmlns:a16="http://schemas.microsoft.com/office/drawing/2014/main" id="{0533CA5E-9E5A-BD7A-55BA-BD4554570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80" y="414647"/>
            <a:ext cx="9036000" cy="6028705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8D283-EDA9-6B27-BAB7-0E4369B8FF82}"/>
              </a:ext>
            </a:extLst>
          </p:cNvPr>
          <p:cNvSpPr txBox="1"/>
          <p:nvPr/>
        </p:nvSpPr>
        <p:spPr>
          <a:xfrm>
            <a:off x="9533308" y="1771175"/>
            <a:ext cx="26586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Munch le jour de son ouverture, le 22 octobre 2021, le pont d'Oda (</a:t>
            </a:r>
            <a:r>
              <a:rPr lang="fr-FR" sz="2400" b="1" dirty="0" err="1">
                <a:solidFill>
                  <a:schemeClr val="bg1"/>
                </a:solidFill>
              </a:rPr>
              <a:t>Odas</a:t>
            </a:r>
            <a:r>
              <a:rPr lang="fr-FR" sz="2400" b="1" dirty="0">
                <a:solidFill>
                  <a:schemeClr val="bg1"/>
                </a:solidFill>
              </a:rPr>
              <a:t> bro) sur la rivière </a:t>
            </a:r>
            <a:r>
              <a:rPr lang="fr-FR" sz="2400" b="1" dirty="0" err="1">
                <a:solidFill>
                  <a:schemeClr val="bg1"/>
                </a:solidFill>
              </a:rPr>
              <a:t>Aker</a:t>
            </a:r>
            <a:r>
              <a:rPr lang="fr-FR" sz="2400" b="1" dirty="0">
                <a:solidFill>
                  <a:schemeClr val="bg1"/>
                </a:solidFill>
              </a:rPr>
              <a:t> (Akerselva), le complexe en briques rouges est appelé </a:t>
            </a:r>
            <a:r>
              <a:rPr lang="fr-FR" sz="2400" b="1" dirty="0" err="1">
                <a:solidFill>
                  <a:schemeClr val="bg1"/>
                </a:solidFill>
              </a:rPr>
              <a:t>Munchs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Brygge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6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tx2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D347FD-844D-202F-3232-3A429B5E0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bâtiment, route&#10;&#10;Le contenu généré par l’IA peut être incorrect.">
            <a:extLst>
              <a:ext uri="{FF2B5EF4-FFF2-40B4-BE49-F238E27FC236}">
                <a16:creationId xmlns:a16="http://schemas.microsoft.com/office/drawing/2014/main" id="{B2CEFE8C-5888-EA89-5B4D-6D6BB7A02E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905" y="279000"/>
            <a:ext cx="9442621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06E02-2B89-7B49-56AD-403719AEE36B}"/>
              </a:ext>
            </a:extLst>
          </p:cNvPr>
          <p:cNvSpPr txBox="1"/>
          <p:nvPr/>
        </p:nvSpPr>
        <p:spPr>
          <a:xfrm>
            <a:off x="112734" y="3281819"/>
            <a:ext cx="2066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Oslo (Norvège)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91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39D503-7E9C-48B9-663F-9CE6DF2BE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bâtiment&#10;&#10;Le contenu généré par l’IA peut être incorrect.">
            <a:extLst>
              <a:ext uri="{FF2B5EF4-FFF2-40B4-BE49-F238E27FC236}">
                <a16:creationId xmlns:a16="http://schemas.microsoft.com/office/drawing/2014/main" id="{45D7997D-B6C5-4BBF-765A-7403DBEF30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360" y="279000"/>
            <a:ext cx="9409563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F76E29-DFB5-1E49-2567-1DEE18AC928E}"/>
              </a:ext>
            </a:extLst>
          </p:cNvPr>
          <p:cNvSpPr txBox="1"/>
          <p:nvPr/>
        </p:nvSpPr>
        <p:spPr>
          <a:xfrm>
            <a:off x="10133556" y="3219189"/>
            <a:ext cx="20584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Porte Karl Johans à Oslo.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5844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C00000"/>
            </a:gs>
            <a:gs pos="99000">
              <a:srgbClr val="C00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291991-D87E-8929-9AE7-F5BA75175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it&#10;&#10;Le contenu généré par l’IA peut être incorrect.">
            <a:extLst>
              <a:ext uri="{FF2B5EF4-FFF2-40B4-BE49-F238E27FC236}">
                <a16:creationId xmlns:a16="http://schemas.microsoft.com/office/drawing/2014/main" id="{8155ADDE-A653-A86D-B121-E94835969E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86" y="279000"/>
            <a:ext cx="1119222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DA0375-5871-B4C5-D7F3-734441AF3B0F}"/>
              </a:ext>
            </a:extLst>
          </p:cNvPr>
          <p:cNvSpPr txBox="1"/>
          <p:nvPr/>
        </p:nvSpPr>
        <p:spPr>
          <a:xfrm>
            <a:off x="1254688" y="6117335"/>
            <a:ext cx="9682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nocturne de Møllergata 19 , Oslo, Norvège, depuis Youngstorget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65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0000"/>
            </a:gs>
            <a:gs pos="99000">
              <a:srgbClr val="FF0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F3EBE0-8136-30B6-6EAF-90D66858C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CE72057B-A231-C382-E959-6DDF3DF70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58" y="279000"/>
            <a:ext cx="948708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38BFD3-B7A6-E275-A5B5-C9A2A1D352BA}"/>
              </a:ext>
            </a:extLst>
          </p:cNvPr>
          <p:cNvSpPr txBox="1"/>
          <p:nvPr/>
        </p:nvSpPr>
        <p:spPr>
          <a:xfrm>
            <a:off x="3995803" y="6190693"/>
            <a:ext cx="4396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Royal_Palace,_Oslo_(2015)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91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C000"/>
            </a:gs>
            <a:gs pos="99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5A77BA-55C7-A69F-334A-DB0CF32D4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8DC69181-A09A-33A1-D93D-E9520A505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103" y="297000"/>
            <a:ext cx="9355794" cy="626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98D33E-7978-195C-A3EF-16CE96B34C36}"/>
              </a:ext>
            </a:extLst>
          </p:cNvPr>
          <p:cNvSpPr txBox="1"/>
          <p:nvPr/>
        </p:nvSpPr>
        <p:spPr>
          <a:xfrm>
            <a:off x="5336845" y="6136493"/>
            <a:ext cx="3682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Oslo, 2022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25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FF00"/>
            </a:gs>
            <a:gs pos="99000">
              <a:srgbClr val="FFFF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D8DB54-80BF-8DF6-D2DA-74D4AF2537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C0A16933-67B6-0A30-ADAB-9890474D9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4967" y="187891"/>
            <a:ext cx="8661648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1AFC12-5552-5790-055C-709EC39B6552}"/>
              </a:ext>
            </a:extLst>
          </p:cNvPr>
          <p:cNvSpPr txBox="1"/>
          <p:nvPr/>
        </p:nvSpPr>
        <p:spPr>
          <a:xfrm>
            <a:off x="8580329" y="5787025"/>
            <a:ext cx="4221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Frogner Park's Vigeland installation in Oslo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3694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92D050"/>
            </a:gs>
            <a:gs pos="99000">
              <a:srgbClr val="92D05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B66B85-6FF7-192B-B0D3-DC04CCFEC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ersonnes&#10;&#10;Le contenu généré par l’IA peut être incorrect.">
            <a:extLst>
              <a:ext uri="{FF2B5EF4-FFF2-40B4-BE49-F238E27FC236}">
                <a16:creationId xmlns:a16="http://schemas.microsoft.com/office/drawing/2014/main" id="{6C4CC0DE-663F-A490-A188-15FEF52E46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EDE20D-69A5-6BCC-AC9F-6E9B989DA27E}"/>
              </a:ext>
            </a:extLst>
          </p:cNvPr>
          <p:cNvSpPr txBox="1"/>
          <p:nvPr/>
        </p:nvSpPr>
        <p:spPr>
          <a:xfrm>
            <a:off x="7478039" y="6117335"/>
            <a:ext cx="4588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Huk à Bygdøy à Oslo, Norvège.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8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B050"/>
            </a:gs>
            <a:gs pos="99000">
              <a:srgbClr val="00B05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5D8B3C-D74D-46A6-3061-5D11C9BF4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333588E-205D-5EC1-E83D-4D357200CE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88900" cap="sq" cmpd="thickThin">
            <a:solidFill>
              <a:schemeClr val="tx1">
                <a:lumMod val="95000"/>
                <a:lumOff val="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9540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B0F0"/>
            </a:gs>
            <a:gs pos="99000">
              <a:srgbClr val="00B0F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68178-3D30-72A8-A1AD-BDD525C83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Usage mixte&#10;&#10;Le contenu généré par l’IA peut être incorrect.">
            <a:extLst>
              <a:ext uri="{FF2B5EF4-FFF2-40B4-BE49-F238E27FC236}">
                <a16:creationId xmlns:a16="http://schemas.microsoft.com/office/drawing/2014/main" id="{868BA06B-8AA9-DB65-1798-A84A092AFA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21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70C0"/>
            </a:gs>
            <a:gs pos="100000">
              <a:srgbClr val="0070C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9A0D32-9A86-EA5B-7F7B-53CF9B11E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lais&#10;&#10;Le contenu généré par l’IA peut être incorrect.">
            <a:extLst>
              <a:ext uri="{FF2B5EF4-FFF2-40B4-BE49-F238E27FC236}">
                <a16:creationId xmlns:a16="http://schemas.microsoft.com/office/drawing/2014/main" id="{DF7B193F-59E2-45F1-AF2A-42C23D36F9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24AD5-E8F9-5334-BBCF-F6E4F0B8FADE}"/>
              </a:ext>
            </a:extLst>
          </p:cNvPr>
          <p:cNvSpPr txBox="1"/>
          <p:nvPr/>
        </p:nvSpPr>
        <p:spPr>
          <a:xfrm>
            <a:off x="4296428" y="6175332"/>
            <a:ext cx="4346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Stortinget à Oslo, en Norvège.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96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2060"/>
            </a:gs>
            <a:gs pos="100000">
              <a:srgbClr val="00206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76A8DA-928E-4CA7-71DC-AD5E6CE82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8D882059-C2C2-9B73-78B2-A5E90A3403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FE5F0-C64C-F9E0-9BA5-20A77DD6D0FE}"/>
              </a:ext>
            </a:extLst>
          </p:cNvPr>
          <p:cNvSpPr txBox="1"/>
          <p:nvPr/>
        </p:nvSpPr>
        <p:spPr>
          <a:xfrm>
            <a:off x="496000" y="6250487"/>
            <a:ext cx="6100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L'hôtel de ville d'Oslo, Norvège</a:t>
            </a:r>
          </a:p>
        </p:txBody>
      </p:sp>
    </p:spTree>
    <p:extLst>
      <p:ext uri="{BB962C8B-B14F-4D97-AF65-F5344CB8AC3E}">
        <p14:creationId xmlns:p14="http://schemas.microsoft.com/office/powerpoint/2010/main" val="397286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7030A0"/>
            </a:gs>
            <a:gs pos="100000">
              <a:srgbClr val="7030A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EBC11A-69DC-EE03-3E01-E74AD4E3B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horizon&#10;&#10;Le contenu généré par l’IA peut être incorrect.">
            <a:extLst>
              <a:ext uri="{FF2B5EF4-FFF2-40B4-BE49-F238E27FC236}">
                <a16:creationId xmlns:a16="http://schemas.microsoft.com/office/drawing/2014/main" id="{3E7718BC-BEFE-A778-F90A-A508EE9E73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0934" y="279000"/>
            <a:ext cx="8910494" cy="63000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5E27BC-8A4B-574D-28B5-C1CD517D6FB8}"/>
              </a:ext>
            </a:extLst>
          </p:cNvPr>
          <p:cNvSpPr txBox="1"/>
          <p:nvPr/>
        </p:nvSpPr>
        <p:spPr>
          <a:xfrm>
            <a:off x="200416" y="1770555"/>
            <a:ext cx="293093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Immeubles de bureaux et appartements à Bjørvika , dans le cadre du réaménagement d'anciens sites portuaires et industriels d'Oslo, connu sous le nom de projet Barcode.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97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6"/>
            </a:gs>
            <a:gs pos="100000">
              <a:schemeClr val="accent6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E151D3-68E1-F6BB-7E4D-0271F5A42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C4304583-361D-74CE-3B0E-79164E7F71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463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58066D-EA8A-DFF8-82A3-E2A3C9ED9D2C}"/>
              </a:ext>
            </a:extLst>
          </p:cNvPr>
          <p:cNvSpPr txBox="1"/>
          <p:nvPr/>
        </p:nvSpPr>
        <p:spPr>
          <a:xfrm>
            <a:off x="3590795" y="6117335"/>
            <a:ext cx="6613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Børsen, le bâtiment de la Bourse d'Oslo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9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5"/>
            </a:gs>
            <a:gs pos="100000">
              <a:schemeClr val="accent5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FF2D6B-ADE1-49D4-D44A-ECF183B62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C714AFDA-0681-B33C-0736-3AAE0C6C1E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98" y="2043000"/>
            <a:ext cx="11690804" cy="27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545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FF69D5-AE38-0C64-0811-11D8380AD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AAE967D3-ABC2-A680-DFA9-95B87C616C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452" y="937070"/>
            <a:ext cx="11509096" cy="4752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27224-D5ED-A988-28E0-2096D27BA0E6}"/>
              </a:ext>
            </a:extLst>
          </p:cNvPr>
          <p:cNvSpPr txBox="1"/>
          <p:nvPr/>
        </p:nvSpPr>
        <p:spPr>
          <a:xfrm>
            <a:off x="3269293" y="5758547"/>
            <a:ext cx="7352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Faculté de droit de l'Université d'Oslo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3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3"/>
            </a:gs>
            <a:gs pos="100000">
              <a:schemeClr val="accent3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7C70E4-91EB-F99D-8278-D2690DF81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arbre&#10;&#10;Le contenu généré par l’IA peut être incorrect.">
            <a:extLst>
              <a:ext uri="{FF2B5EF4-FFF2-40B4-BE49-F238E27FC236}">
                <a16:creationId xmlns:a16="http://schemas.microsoft.com/office/drawing/2014/main" id="{8F20BB49-5A24-B1C9-9270-F0E2C25824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5DD782-676D-C85B-3A39-2BD68568594D}"/>
              </a:ext>
            </a:extLst>
          </p:cNvPr>
          <p:cNvSpPr txBox="1"/>
          <p:nvPr/>
        </p:nvSpPr>
        <p:spPr>
          <a:xfrm>
            <a:off x="2718147" y="6227419"/>
            <a:ext cx="7853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BI Norwegian Business School - Campus d'Oslo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6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CDBD7F-6E4C-C974-D0DD-059AE919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bâtiment, ciel, plein air&#10;&#10;Le contenu généré par l’IA peut être incorrect.">
            <a:extLst>
              <a:ext uri="{FF2B5EF4-FFF2-40B4-BE49-F238E27FC236}">
                <a16:creationId xmlns:a16="http://schemas.microsoft.com/office/drawing/2014/main" id="{0C754BF4-51EB-FF04-1989-26DA7D6A46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299" y="279000"/>
            <a:ext cx="9464795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CB35A6-F96A-1A0D-4EC9-25A8E8071C27}"/>
              </a:ext>
            </a:extLst>
          </p:cNvPr>
          <p:cNvSpPr txBox="1"/>
          <p:nvPr/>
        </p:nvSpPr>
        <p:spPr>
          <a:xfrm>
            <a:off x="9995880" y="3429000"/>
            <a:ext cx="2342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Bibliothèque de l'Université d'Oslo</a:t>
            </a:r>
          </a:p>
        </p:txBody>
      </p:sp>
    </p:spTree>
    <p:extLst>
      <p:ext uri="{BB962C8B-B14F-4D97-AF65-F5344CB8AC3E}">
        <p14:creationId xmlns:p14="http://schemas.microsoft.com/office/powerpoint/2010/main" val="120248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797FC0-8EE2-45A1-8795-7ADFC5C7B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ED878CFD-D8E8-820E-B409-1FEF0FA9F9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811" y="348682"/>
            <a:ext cx="8448000" cy="63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387F47-3AFA-C06B-7875-7E063E7E0F31}"/>
              </a:ext>
            </a:extLst>
          </p:cNvPr>
          <p:cNvSpPr txBox="1"/>
          <p:nvPr/>
        </p:nvSpPr>
        <p:spPr>
          <a:xfrm>
            <a:off x="393929" y="2818357"/>
            <a:ext cx="28308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pavillon Henriette </a:t>
            </a:r>
            <a:r>
              <a:rPr lang="fr-FR" sz="2400" b="1" dirty="0" err="1"/>
              <a:t>Wegner</a:t>
            </a:r>
            <a:r>
              <a:rPr lang="fr-FR" sz="2400" b="1" dirty="0"/>
              <a:t> , un pavillon de thé et une galerie d'art datant de 1824, situé dans le parc </a:t>
            </a:r>
            <a:r>
              <a:rPr lang="fr-FR" sz="2400" b="1" dirty="0" err="1"/>
              <a:t>Frogner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670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ED846-3AED-BE44-787D-62D1032C1E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C974CCCE-9B66-40F1-39EF-2DB079D89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025" y="279000"/>
            <a:ext cx="957718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6A42A3-0439-BD62-0377-BB8BA20543E3}"/>
              </a:ext>
            </a:extLst>
          </p:cNvPr>
          <p:cNvSpPr txBox="1"/>
          <p:nvPr/>
        </p:nvSpPr>
        <p:spPr>
          <a:xfrm>
            <a:off x="127529" y="3774719"/>
            <a:ext cx="2083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Porte Karl </a:t>
            </a:r>
            <a:r>
              <a:rPr lang="fr-FR" sz="2400" b="1" dirty="0" err="1">
                <a:solidFill>
                  <a:schemeClr val="bg1"/>
                </a:solidFill>
              </a:rPr>
              <a:t>Johans</a:t>
            </a:r>
            <a:r>
              <a:rPr lang="fr-FR" sz="2400" b="1" dirty="0">
                <a:solidFill>
                  <a:schemeClr val="bg1"/>
                </a:solidFill>
              </a:rPr>
              <a:t>, Oslo</a:t>
            </a:r>
          </a:p>
        </p:txBody>
      </p:sp>
    </p:spTree>
    <p:extLst>
      <p:ext uri="{BB962C8B-B14F-4D97-AF65-F5344CB8AC3E}">
        <p14:creationId xmlns:p14="http://schemas.microsoft.com/office/powerpoint/2010/main" val="237001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9C6F7D-5664-446C-982C-C41F39E7E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2C93EA05-FB58-C1D5-4A97-6648367034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655" y="232833"/>
            <a:ext cx="888105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2871A1-785F-C07C-41C5-F1094F6159F8}"/>
              </a:ext>
            </a:extLst>
          </p:cNvPr>
          <p:cNvSpPr txBox="1"/>
          <p:nvPr/>
        </p:nvSpPr>
        <p:spPr>
          <a:xfrm>
            <a:off x="9613673" y="2723855"/>
            <a:ext cx="25783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Rue de la section « Vieille ville » du Norsk </a:t>
            </a:r>
            <a:r>
              <a:rPr lang="fr-FR" sz="2800" b="1" dirty="0" err="1">
                <a:solidFill>
                  <a:schemeClr val="bg1"/>
                </a:solidFill>
              </a:rPr>
              <a:t>Folkemuseum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68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E8B8B1-0A79-9691-E75F-F2A31AB3E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66CA56E4-E536-C401-EA66-C24C368F36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DA37B-79D0-D996-BB9C-6CF225DA78FF}"/>
              </a:ext>
            </a:extLst>
          </p:cNvPr>
          <p:cNvSpPr txBox="1"/>
          <p:nvPr/>
        </p:nvSpPr>
        <p:spPr>
          <a:xfrm>
            <a:off x="4083485" y="6117335"/>
            <a:ext cx="4997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Nobel de la paix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13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99000">
              <a:schemeClr val="accent5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315D86-C7F6-4379-4AA5-A18AF32A9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sol&#10;&#10;Le contenu généré par l’IA peut être incorrect.">
            <a:extLst>
              <a:ext uri="{FF2B5EF4-FFF2-40B4-BE49-F238E27FC236}">
                <a16:creationId xmlns:a16="http://schemas.microsoft.com/office/drawing/2014/main" id="{CE8EBAB9-44C0-B303-020E-C97DEE1039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625" y="279000"/>
            <a:ext cx="882274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F79602-1E89-E004-C7DF-AE3683FC54D4}"/>
              </a:ext>
            </a:extLst>
          </p:cNvPr>
          <p:cNvSpPr txBox="1"/>
          <p:nvPr/>
        </p:nvSpPr>
        <p:spPr>
          <a:xfrm>
            <a:off x="4997884" y="6237961"/>
            <a:ext cx="3933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Opéra d'Oslo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32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5E3788-8684-6DB7-B266-73C2971DD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epère&#10;&#10;Le contenu généré par l’IA peut être incorrect.">
            <a:extLst>
              <a:ext uri="{FF2B5EF4-FFF2-40B4-BE49-F238E27FC236}">
                <a16:creationId xmlns:a16="http://schemas.microsoft.com/office/drawing/2014/main" id="{7A5B124B-E3A9-BA9E-ED7F-296968F2C1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623" y="279000"/>
            <a:ext cx="827075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8C225E-21DD-58A2-3F4E-810102FE58D0}"/>
              </a:ext>
            </a:extLst>
          </p:cNvPr>
          <p:cNvSpPr txBox="1"/>
          <p:nvPr/>
        </p:nvSpPr>
        <p:spPr>
          <a:xfrm>
            <a:off x="2223669" y="6117335"/>
            <a:ext cx="8824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Théâtre national est le plus grand théâtre de Norvège</a:t>
            </a:r>
          </a:p>
        </p:txBody>
      </p:sp>
    </p:spTree>
    <p:extLst>
      <p:ext uri="{BB962C8B-B14F-4D97-AF65-F5344CB8AC3E}">
        <p14:creationId xmlns:p14="http://schemas.microsoft.com/office/powerpoint/2010/main" val="223422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37321C-3540-E063-AAA6-69E42AFE7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70701B50-134A-560F-A492-5FC84A2F0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9FBD031-981A-DF2B-0513-352FE29DF09A}"/>
              </a:ext>
            </a:extLst>
          </p:cNvPr>
          <p:cNvSpPr txBox="1"/>
          <p:nvPr/>
        </p:nvSpPr>
        <p:spPr>
          <a:xfrm>
            <a:off x="3714750" y="601249"/>
            <a:ext cx="7809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Lorient Vous A Présenté La Ville De Oslo – Norvège</a:t>
            </a:r>
          </a:p>
          <a:p>
            <a:endParaRPr lang="fr-FR" sz="2400" b="1" dirty="0">
              <a:solidFill>
                <a:srgbClr val="FFC000"/>
              </a:solidFill>
            </a:endParaRPr>
          </a:p>
          <a:p>
            <a:endParaRPr lang="fr-FR" sz="2400" b="1" dirty="0">
              <a:solidFill>
                <a:srgbClr val="FFC000"/>
              </a:solidFill>
            </a:endParaRPr>
          </a:p>
          <a:p>
            <a:r>
              <a:rPr lang="fr-FR" sz="2400" b="1" dirty="0">
                <a:solidFill>
                  <a:srgbClr val="FFC000"/>
                </a:solidFill>
              </a:rPr>
              <a:t>                         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BB3B4D-76AA-4CB7-B991-A4BF91B74398}"/>
              </a:ext>
            </a:extLst>
          </p:cNvPr>
          <p:cNvSpPr txBox="1"/>
          <p:nvPr/>
        </p:nvSpPr>
        <p:spPr>
          <a:xfrm>
            <a:off x="6723606" y="3198167"/>
            <a:ext cx="3507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Daniel</a:t>
            </a:r>
          </a:p>
        </p:txBody>
      </p:sp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5AB6B03E-B7CA-31D1-B4EF-598536CCC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56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pan dir="u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329</Words>
  <Application>Microsoft Office PowerPoint</Application>
  <PresentationFormat>Grand écran</PresentationFormat>
  <Paragraphs>33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2025-11-24T14:32:46Z</dcterms:created>
  <dcterms:modified xsi:type="dcterms:W3CDTF">2025-12-07T07:44:11Z</dcterms:modified>
</cp:coreProperties>
</file>