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9" r:id="rId2"/>
    <p:sldId id="264" r:id="rId3"/>
    <p:sldId id="265" r:id="rId4"/>
    <p:sldId id="263" r:id="rId5"/>
    <p:sldId id="262" r:id="rId6"/>
    <p:sldId id="266" r:id="rId7"/>
    <p:sldId id="267" r:id="rId8"/>
    <p:sldId id="268" r:id="rId9"/>
    <p:sldId id="270" r:id="rId10"/>
    <p:sldId id="271" r:id="rId11"/>
    <p:sldId id="272" r:id="rId12"/>
    <p:sldId id="273" r:id="rId13"/>
    <p:sldId id="274" r:id="rId14"/>
    <p:sldId id="275" r:id="rId15"/>
    <p:sldId id="276" r:id="rId16"/>
    <p:sldId id="277" r:id="rId17"/>
    <p:sldId id="278" r:id="rId18"/>
    <p:sldId id="279" r:id="rId19"/>
    <p:sldId id="280" r:id="rId20"/>
    <p:sldId id="281" r:id="rId21"/>
    <p:sldId id="282" r:id="rId22"/>
    <p:sldId id="283" r:id="rId23"/>
    <p:sldId id="284" r:id="rId24"/>
    <p:sldId id="285" r:id="rId25"/>
    <p:sldId id="286" r:id="rId26"/>
    <p:sldId id="287" r:id="rId27"/>
    <p:sldId id="288" r:id="rId28"/>
    <p:sldId id="289" r:id="rId29"/>
    <p:sldId id="290" r:id="rId30"/>
    <p:sldId id="260"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482" autoAdjust="0"/>
    <p:restoredTop sz="94660"/>
  </p:normalViewPr>
  <p:slideViewPr>
    <p:cSldViewPr snapToGrid="0">
      <p:cViewPr varScale="1">
        <p:scale>
          <a:sx n="63" d="100"/>
          <a:sy n="63" d="100"/>
        </p:scale>
        <p:origin x="389"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132FBBE-60D9-5A11-7EF2-2981BEBB634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C71FBD57-2857-6EA6-91B8-AA2E7B31574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4A5983C-641E-6C12-449C-6CF07A0C97C0}"/>
              </a:ext>
            </a:extLst>
          </p:cNvPr>
          <p:cNvSpPr>
            <a:spLocks noGrp="1"/>
          </p:cNvSpPr>
          <p:nvPr>
            <p:ph type="dt" sz="half" idx="10"/>
          </p:nvPr>
        </p:nvSpPr>
        <p:spPr/>
        <p:txBody>
          <a:bodyPr/>
          <a:lstStyle/>
          <a:p>
            <a:fld id="{60E52AF3-29FD-467A-9E17-F8AF8E7243A6}" type="datetimeFigureOut">
              <a:rPr lang="fr-FR" smtClean="0"/>
              <a:t>06/12/2025</a:t>
            </a:fld>
            <a:endParaRPr lang="fr-FR"/>
          </a:p>
        </p:txBody>
      </p:sp>
      <p:sp>
        <p:nvSpPr>
          <p:cNvPr id="5" name="Espace réservé du pied de page 4">
            <a:extLst>
              <a:ext uri="{FF2B5EF4-FFF2-40B4-BE49-F238E27FC236}">
                <a16:creationId xmlns:a16="http://schemas.microsoft.com/office/drawing/2014/main" id="{66152560-1A7D-0CFA-413A-B003FF6DBF9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9BFC9BA-A77F-49B1-EF45-1AEE14178845}"/>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5806691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646136A-50D7-AEA5-A5AE-DB464BFFD06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4B7C6D2-1529-6913-0FE0-24ECBE3D9C8E}"/>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C44A1F6-A629-4DC8-B06C-22073371742A}"/>
              </a:ext>
            </a:extLst>
          </p:cNvPr>
          <p:cNvSpPr>
            <a:spLocks noGrp="1"/>
          </p:cNvSpPr>
          <p:nvPr>
            <p:ph type="dt" sz="half" idx="10"/>
          </p:nvPr>
        </p:nvSpPr>
        <p:spPr/>
        <p:txBody>
          <a:bodyPr/>
          <a:lstStyle/>
          <a:p>
            <a:fld id="{60E52AF3-29FD-467A-9E17-F8AF8E7243A6}" type="datetimeFigureOut">
              <a:rPr lang="fr-FR" smtClean="0"/>
              <a:t>06/12/2025</a:t>
            </a:fld>
            <a:endParaRPr lang="fr-FR"/>
          </a:p>
        </p:txBody>
      </p:sp>
      <p:sp>
        <p:nvSpPr>
          <p:cNvPr id="5" name="Espace réservé du pied de page 4">
            <a:extLst>
              <a:ext uri="{FF2B5EF4-FFF2-40B4-BE49-F238E27FC236}">
                <a16:creationId xmlns:a16="http://schemas.microsoft.com/office/drawing/2014/main" id="{DB3E3F9E-77F6-30FB-492B-4436AA6B678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94C7254-3002-2993-846D-C3719E50B545}"/>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28796671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1F9D622-8612-ECD5-E81A-DFDDA830A2B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BB2E4B6A-9FFF-8CFF-EB8E-28AAF998B2C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D120F93-693F-2656-5F6D-E0E63BDB7993}"/>
              </a:ext>
            </a:extLst>
          </p:cNvPr>
          <p:cNvSpPr>
            <a:spLocks noGrp="1"/>
          </p:cNvSpPr>
          <p:nvPr>
            <p:ph type="dt" sz="half" idx="10"/>
          </p:nvPr>
        </p:nvSpPr>
        <p:spPr/>
        <p:txBody>
          <a:bodyPr/>
          <a:lstStyle/>
          <a:p>
            <a:fld id="{60E52AF3-29FD-467A-9E17-F8AF8E7243A6}" type="datetimeFigureOut">
              <a:rPr lang="fr-FR" smtClean="0"/>
              <a:t>06/12/2025</a:t>
            </a:fld>
            <a:endParaRPr lang="fr-FR"/>
          </a:p>
        </p:txBody>
      </p:sp>
      <p:sp>
        <p:nvSpPr>
          <p:cNvPr id="5" name="Espace réservé du pied de page 4">
            <a:extLst>
              <a:ext uri="{FF2B5EF4-FFF2-40B4-BE49-F238E27FC236}">
                <a16:creationId xmlns:a16="http://schemas.microsoft.com/office/drawing/2014/main" id="{F3D0A5A1-0EEC-3876-578D-D7F201AAFE6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1BB6685-D25E-D533-7B44-EAD4D58F510D}"/>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4504728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6CBC1E-CF5B-E355-10DA-CFC9CEFA205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805B6B9-8A7E-6073-6B36-FC227DFED818}"/>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085F1B2-4AD8-11A6-22F0-16615A28454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55937AF-370A-B79E-39B2-2D4D98B564C7}"/>
              </a:ext>
            </a:extLst>
          </p:cNvPr>
          <p:cNvSpPr>
            <a:spLocks noGrp="1"/>
          </p:cNvSpPr>
          <p:nvPr>
            <p:ph type="dt" sz="half" idx="10"/>
          </p:nvPr>
        </p:nvSpPr>
        <p:spPr/>
        <p:txBody>
          <a:bodyPr/>
          <a:lstStyle/>
          <a:p>
            <a:fld id="{60E52AF3-29FD-467A-9E17-F8AF8E7243A6}" type="datetimeFigureOut">
              <a:rPr lang="fr-FR" smtClean="0"/>
              <a:t>06/12/2025</a:t>
            </a:fld>
            <a:endParaRPr lang="fr-FR"/>
          </a:p>
        </p:txBody>
      </p:sp>
      <p:sp>
        <p:nvSpPr>
          <p:cNvPr id="6" name="Espace réservé du pied de page 5">
            <a:extLst>
              <a:ext uri="{FF2B5EF4-FFF2-40B4-BE49-F238E27FC236}">
                <a16:creationId xmlns:a16="http://schemas.microsoft.com/office/drawing/2014/main" id="{17DF0CFE-EA43-2B0B-F22A-FB6C64044B9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15B8639-9941-A449-C471-C1CB60785A5D}"/>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40948803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A5AF1C-B73A-FC65-469C-34891961103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53B0781-FA2C-FCE6-8372-DBD6E4DA86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995C0B1-F1DD-8F72-8DF4-7710C922C66C}"/>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A6B1FB8-DE8A-90C3-314D-BFCA22C7F5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C9E6152-AFB1-9E2E-E6B4-BDE5D54383D4}"/>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B50010A-745F-DD99-DA05-AA2D63A1BA46}"/>
              </a:ext>
            </a:extLst>
          </p:cNvPr>
          <p:cNvSpPr>
            <a:spLocks noGrp="1"/>
          </p:cNvSpPr>
          <p:nvPr>
            <p:ph type="dt" sz="half" idx="10"/>
          </p:nvPr>
        </p:nvSpPr>
        <p:spPr/>
        <p:txBody>
          <a:bodyPr/>
          <a:lstStyle/>
          <a:p>
            <a:fld id="{60E52AF3-29FD-467A-9E17-F8AF8E7243A6}" type="datetimeFigureOut">
              <a:rPr lang="fr-FR" smtClean="0"/>
              <a:t>06/12/2025</a:t>
            </a:fld>
            <a:endParaRPr lang="fr-FR"/>
          </a:p>
        </p:txBody>
      </p:sp>
      <p:sp>
        <p:nvSpPr>
          <p:cNvPr id="8" name="Espace réservé du pied de page 7">
            <a:extLst>
              <a:ext uri="{FF2B5EF4-FFF2-40B4-BE49-F238E27FC236}">
                <a16:creationId xmlns:a16="http://schemas.microsoft.com/office/drawing/2014/main" id="{623F1CD8-5251-C887-9306-CD8E9A000E2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D6FBF4D0-2ED8-3922-1F21-DDE981F9BAB9}"/>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1712123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8CE570-3388-5B3A-97C4-4E0732DF467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A4693B5-3445-171E-FEF2-D55566406033}"/>
              </a:ext>
            </a:extLst>
          </p:cNvPr>
          <p:cNvSpPr>
            <a:spLocks noGrp="1"/>
          </p:cNvSpPr>
          <p:nvPr>
            <p:ph type="dt" sz="half" idx="10"/>
          </p:nvPr>
        </p:nvSpPr>
        <p:spPr/>
        <p:txBody>
          <a:bodyPr/>
          <a:lstStyle/>
          <a:p>
            <a:fld id="{60E52AF3-29FD-467A-9E17-F8AF8E7243A6}" type="datetimeFigureOut">
              <a:rPr lang="fr-FR" smtClean="0"/>
              <a:t>06/12/2025</a:t>
            </a:fld>
            <a:endParaRPr lang="fr-FR"/>
          </a:p>
        </p:txBody>
      </p:sp>
      <p:sp>
        <p:nvSpPr>
          <p:cNvPr id="4" name="Espace réservé du pied de page 3">
            <a:extLst>
              <a:ext uri="{FF2B5EF4-FFF2-40B4-BE49-F238E27FC236}">
                <a16:creationId xmlns:a16="http://schemas.microsoft.com/office/drawing/2014/main" id="{11F1AF66-B1A1-3073-42E7-393F37067AD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5E2409B-587D-BB2C-8D73-7889B3763424}"/>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2721838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FA8ACC7-6EC9-50D7-D6C0-61A8740F3135}"/>
              </a:ext>
            </a:extLst>
          </p:cNvPr>
          <p:cNvSpPr>
            <a:spLocks noGrp="1"/>
          </p:cNvSpPr>
          <p:nvPr>
            <p:ph type="dt" sz="half" idx="10"/>
          </p:nvPr>
        </p:nvSpPr>
        <p:spPr/>
        <p:txBody>
          <a:bodyPr/>
          <a:lstStyle/>
          <a:p>
            <a:fld id="{60E52AF3-29FD-467A-9E17-F8AF8E7243A6}" type="datetimeFigureOut">
              <a:rPr lang="fr-FR" smtClean="0"/>
              <a:t>06/12/2025</a:t>
            </a:fld>
            <a:endParaRPr lang="fr-FR"/>
          </a:p>
        </p:txBody>
      </p:sp>
      <p:sp>
        <p:nvSpPr>
          <p:cNvPr id="3" name="Espace réservé du pied de page 2">
            <a:extLst>
              <a:ext uri="{FF2B5EF4-FFF2-40B4-BE49-F238E27FC236}">
                <a16:creationId xmlns:a16="http://schemas.microsoft.com/office/drawing/2014/main" id="{CF28A485-6003-82AB-6628-EF759E9C2F0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B897BEC-3A3B-EB12-DDD6-EF8DBC8EF545}"/>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0956613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FB62DF8-9D8C-58E1-D6EE-EF15C636200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93A9D04-14D0-3A3C-F990-8FDD96187C4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99DD65F-AC40-8F55-3926-9C5A7FE916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106D770-6FBD-3D80-C3A1-AC4E05828D7C}"/>
              </a:ext>
            </a:extLst>
          </p:cNvPr>
          <p:cNvSpPr>
            <a:spLocks noGrp="1"/>
          </p:cNvSpPr>
          <p:nvPr>
            <p:ph type="dt" sz="half" idx="10"/>
          </p:nvPr>
        </p:nvSpPr>
        <p:spPr/>
        <p:txBody>
          <a:bodyPr/>
          <a:lstStyle/>
          <a:p>
            <a:fld id="{60E52AF3-29FD-467A-9E17-F8AF8E7243A6}" type="datetimeFigureOut">
              <a:rPr lang="fr-FR" smtClean="0"/>
              <a:t>06/12/2025</a:t>
            </a:fld>
            <a:endParaRPr lang="fr-FR"/>
          </a:p>
        </p:txBody>
      </p:sp>
      <p:sp>
        <p:nvSpPr>
          <p:cNvPr id="6" name="Espace réservé du pied de page 5">
            <a:extLst>
              <a:ext uri="{FF2B5EF4-FFF2-40B4-BE49-F238E27FC236}">
                <a16:creationId xmlns:a16="http://schemas.microsoft.com/office/drawing/2014/main" id="{5327BDA4-A1F8-2494-39DF-881C3282243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C49B682-F070-4A2A-C238-134844396F47}"/>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4148164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6F5B630-C680-3F3D-4575-1CC357D3771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79BF6C1-1CEC-2F4A-01B3-A3EE97D26E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1E522DA4-604B-D71E-DB2B-1B190C4661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04F8C2D-C779-DEB0-EA88-2CFB3E618C8D}"/>
              </a:ext>
            </a:extLst>
          </p:cNvPr>
          <p:cNvSpPr>
            <a:spLocks noGrp="1"/>
          </p:cNvSpPr>
          <p:nvPr>
            <p:ph type="dt" sz="half" idx="10"/>
          </p:nvPr>
        </p:nvSpPr>
        <p:spPr/>
        <p:txBody>
          <a:bodyPr/>
          <a:lstStyle/>
          <a:p>
            <a:fld id="{60E52AF3-29FD-467A-9E17-F8AF8E7243A6}" type="datetimeFigureOut">
              <a:rPr lang="fr-FR" smtClean="0"/>
              <a:t>06/12/2025</a:t>
            </a:fld>
            <a:endParaRPr lang="fr-FR"/>
          </a:p>
        </p:txBody>
      </p:sp>
      <p:sp>
        <p:nvSpPr>
          <p:cNvPr id="6" name="Espace réservé du pied de page 5">
            <a:extLst>
              <a:ext uri="{FF2B5EF4-FFF2-40B4-BE49-F238E27FC236}">
                <a16:creationId xmlns:a16="http://schemas.microsoft.com/office/drawing/2014/main" id="{A57B940A-4366-81D1-ECF0-D0B3A910D84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1B28377-23DF-F46B-CC95-9F03DFE2A32B}"/>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8149521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DB247A6-4098-A4B4-B2A0-51CE58C42CAF}"/>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86C5362-AF1C-9E2F-2433-8D63F5286C5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100D1ED-0B8C-7941-84BA-88A3D33C11D6}"/>
              </a:ext>
            </a:extLst>
          </p:cNvPr>
          <p:cNvSpPr>
            <a:spLocks noGrp="1"/>
          </p:cNvSpPr>
          <p:nvPr>
            <p:ph type="dt" sz="half" idx="10"/>
          </p:nvPr>
        </p:nvSpPr>
        <p:spPr/>
        <p:txBody>
          <a:bodyPr/>
          <a:lstStyle/>
          <a:p>
            <a:fld id="{60E52AF3-29FD-467A-9E17-F8AF8E7243A6}" type="datetimeFigureOut">
              <a:rPr lang="fr-FR" smtClean="0"/>
              <a:t>06/12/2025</a:t>
            </a:fld>
            <a:endParaRPr lang="fr-FR"/>
          </a:p>
        </p:txBody>
      </p:sp>
      <p:sp>
        <p:nvSpPr>
          <p:cNvPr id="5" name="Espace réservé du pied de page 4">
            <a:extLst>
              <a:ext uri="{FF2B5EF4-FFF2-40B4-BE49-F238E27FC236}">
                <a16:creationId xmlns:a16="http://schemas.microsoft.com/office/drawing/2014/main" id="{0C8386CA-012E-2728-31CE-451B0A4FCB5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1B6D583-E3E3-F154-6D55-B62949ABBE32}"/>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0559963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3B21ACE-EDA5-4750-1C21-60ABBC2F939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A29CCB9-6922-A468-C7DD-A115245691C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612662D-CCF2-F115-42CC-D324FAA2DED0}"/>
              </a:ext>
            </a:extLst>
          </p:cNvPr>
          <p:cNvSpPr>
            <a:spLocks noGrp="1"/>
          </p:cNvSpPr>
          <p:nvPr>
            <p:ph type="dt" sz="half" idx="10"/>
          </p:nvPr>
        </p:nvSpPr>
        <p:spPr/>
        <p:txBody>
          <a:bodyPr/>
          <a:lstStyle/>
          <a:p>
            <a:fld id="{60E52AF3-29FD-467A-9E17-F8AF8E7243A6}" type="datetimeFigureOut">
              <a:rPr lang="fr-FR" smtClean="0"/>
              <a:t>06/12/2025</a:t>
            </a:fld>
            <a:endParaRPr lang="fr-FR"/>
          </a:p>
        </p:txBody>
      </p:sp>
      <p:sp>
        <p:nvSpPr>
          <p:cNvPr id="5" name="Espace réservé du pied de page 4">
            <a:extLst>
              <a:ext uri="{FF2B5EF4-FFF2-40B4-BE49-F238E27FC236}">
                <a16:creationId xmlns:a16="http://schemas.microsoft.com/office/drawing/2014/main" id="{3304B3E9-22D6-9603-C5CA-6DE330A82BE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E898CAF-A076-5837-98CA-D42BC83A12CB}"/>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793577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47B0701-9B00-6539-5C5C-80494600286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3CF86C8D-E0DB-D7F6-8EC8-6E3BE756A7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512B540-1D1D-1A73-DC02-8D7B83882F9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0E52AF3-29FD-467A-9E17-F8AF8E7243A6}" type="datetimeFigureOut">
              <a:rPr lang="fr-FR" smtClean="0"/>
              <a:t>06/12/2025</a:t>
            </a:fld>
            <a:endParaRPr lang="fr-FR"/>
          </a:p>
        </p:txBody>
      </p:sp>
      <p:sp>
        <p:nvSpPr>
          <p:cNvPr id="5" name="Espace réservé du pied de page 4">
            <a:extLst>
              <a:ext uri="{FF2B5EF4-FFF2-40B4-BE49-F238E27FC236}">
                <a16:creationId xmlns:a16="http://schemas.microsoft.com/office/drawing/2014/main" id="{82EAC735-813F-245A-B8A8-5C73BF69E3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6320ED6-8FC8-4ED1-DB8B-6BE295B1F3F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D0DFEFD-A01A-4E40-9FB8-0A35CB705D02}" type="slidenum">
              <a:rPr lang="fr-FR" smtClean="0"/>
              <a:t>‹N°›</a:t>
            </a:fld>
            <a:endParaRPr lang="fr-FR"/>
          </a:p>
        </p:txBody>
      </p:sp>
    </p:spTree>
    <p:extLst>
      <p:ext uri="{BB962C8B-B14F-4D97-AF65-F5344CB8AC3E}">
        <p14:creationId xmlns:p14="http://schemas.microsoft.com/office/powerpoint/2010/main" val="1741605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29.gi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EDECE5-1EA8-4972-8DC7-970798D77FB7}"/>
            </a:ext>
          </a:extLst>
        </p:cNvPr>
        <p:cNvGrpSpPr/>
        <p:nvPr/>
      </p:nvGrpSpPr>
      <p:grpSpPr>
        <a:xfrm>
          <a:off x="0" y="0"/>
          <a:ext cx="0" cy="0"/>
          <a:chOff x="0" y="0"/>
          <a:chExt cx="0" cy="0"/>
        </a:xfrm>
      </p:grpSpPr>
      <p:pic>
        <p:nvPicPr>
          <p:cNvPr id="3" name="Image 2" descr="Une image contenant Graphique, graphisme, Police, logo&#10;&#10;Le contenu généré par l’IA peut être incorrect.">
            <a:extLst>
              <a:ext uri="{FF2B5EF4-FFF2-40B4-BE49-F238E27FC236}">
                <a16:creationId xmlns:a16="http://schemas.microsoft.com/office/drawing/2014/main" id="{94B8C839-3E41-C7D0-C805-5E87D330FD1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1154" y="1154239"/>
            <a:ext cx="11309692" cy="4356000"/>
          </a:xfrm>
          <a:prstGeom prst="rect">
            <a:avLst/>
          </a:prstGeom>
          <a:ln w="2286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4762694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sndAc>
          <p:stSnd loop="1">
            <p:snd r:embed="rId2" name="Patricia Kaas - Je voudrais la connaître (version 2024) [F2sYsONVwYU].wav"/>
          </p:stSnd>
        </p:sndAc>
      </p:transition>
    </mc:Choice>
    <mc:Fallback>
      <p:transition spd="slow" advClick="0" advTm="13000">
        <p:fade/>
        <p:sndAc>
          <p:stSnd loop="1">
            <p:snd r:embed="rId2" name="Patricia Kaas - Je voudrais la connaître (version 2024) [F2sYsONVwYU].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a:extLst>
            <a:ext uri="{FF2B5EF4-FFF2-40B4-BE49-F238E27FC236}">
              <a16:creationId xmlns:a16="http://schemas.microsoft.com/office/drawing/2014/main" id="{6C32482A-677D-1DF8-D350-90A89D9B65A2}"/>
            </a:ext>
          </a:extLst>
        </p:cNvPr>
        <p:cNvGrpSpPr/>
        <p:nvPr/>
      </p:nvGrpSpPr>
      <p:grpSpPr>
        <a:xfrm>
          <a:off x="0" y="0"/>
          <a:ext cx="0" cy="0"/>
          <a:chOff x="0" y="0"/>
          <a:chExt cx="0" cy="0"/>
        </a:xfrm>
      </p:grpSpPr>
      <p:pic>
        <p:nvPicPr>
          <p:cNvPr id="3" name="Image 2" descr="Une image contenant plein air, maison, arbre, bâtiment&#10;&#10;Le contenu généré par l’IA peut être incorrect.">
            <a:extLst>
              <a:ext uri="{FF2B5EF4-FFF2-40B4-BE49-F238E27FC236}">
                <a16:creationId xmlns:a16="http://schemas.microsoft.com/office/drawing/2014/main" id="{990A7DE8-67B7-56C0-FD43-0242E8E2E03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7408" y="459000"/>
            <a:ext cx="8903059"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43DC4E7-95DE-6BC3-1D68-0A737D00B749}"/>
              </a:ext>
            </a:extLst>
          </p:cNvPr>
          <p:cNvSpPr txBox="1"/>
          <p:nvPr/>
        </p:nvSpPr>
        <p:spPr>
          <a:xfrm>
            <a:off x="9851136" y="2659933"/>
            <a:ext cx="1987296" cy="830997"/>
          </a:xfrm>
          <a:prstGeom prst="rect">
            <a:avLst/>
          </a:prstGeom>
          <a:noFill/>
        </p:spPr>
        <p:txBody>
          <a:bodyPr wrap="square" rtlCol="0">
            <a:spAutoFit/>
          </a:bodyPr>
          <a:lstStyle/>
          <a:p>
            <a:r>
              <a:rPr lang="fr-FR" sz="2400" b="1">
                <a:solidFill>
                  <a:srgbClr val="FFFF00"/>
                </a:solidFill>
              </a:rPr>
              <a:t>Metz centre ville</a:t>
            </a:r>
            <a:endParaRPr lang="fr-FR" sz="2400" b="1" dirty="0">
              <a:solidFill>
                <a:srgbClr val="FFFF00"/>
              </a:solidFill>
            </a:endParaRPr>
          </a:p>
        </p:txBody>
      </p:sp>
    </p:spTree>
    <p:extLst>
      <p:ext uri="{BB962C8B-B14F-4D97-AF65-F5344CB8AC3E}">
        <p14:creationId xmlns:p14="http://schemas.microsoft.com/office/powerpoint/2010/main" val="37708622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24D70FAE-6E30-D753-102A-E3B32697D047}"/>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AFE33C81-07E2-2951-EFA9-A381FA026DA7}"/>
              </a:ext>
            </a:extLst>
          </p:cNvPr>
          <p:cNvSpPr txBox="1"/>
          <p:nvPr/>
        </p:nvSpPr>
        <p:spPr>
          <a:xfrm>
            <a:off x="1133856" y="117693"/>
            <a:ext cx="10119360" cy="6740307"/>
          </a:xfrm>
          <a:prstGeom prst="rect">
            <a:avLst/>
          </a:prstGeom>
          <a:noFill/>
        </p:spPr>
        <p:txBody>
          <a:bodyPr wrap="square" rtlCol="0">
            <a:spAutoFit/>
          </a:bodyPr>
          <a:lstStyle/>
          <a:p>
            <a:r>
              <a:rPr lang="fr-FR" sz="3600" b="1" dirty="0">
                <a:solidFill>
                  <a:schemeClr val="bg1"/>
                </a:solidFill>
              </a:rPr>
              <a:t>Metz [</a:t>
            </a:r>
            <a:r>
              <a:rPr lang="fr-FR" sz="3600" b="1" dirty="0" err="1">
                <a:solidFill>
                  <a:schemeClr val="bg1"/>
                </a:solidFill>
              </a:rPr>
              <a:t>mɛs</a:t>
            </a:r>
            <a:r>
              <a:rPr lang="fr-FR" sz="3600" b="1" dirty="0">
                <a:solidFill>
                  <a:schemeClr val="bg1"/>
                </a:solidFill>
              </a:rPr>
              <a:t>][1] Écouterⓘ est une commune française située dans le département de la Moselle. Préfecture de département, elle fait partie, depuis le 1er janvier 2016, de la région Grand Est, dont elle accueille les assemblées plénières. Metz et ses alentours, qui faisaient partie des Trois-Évêchés de 1552 à 1790, se trouvaient enclavés entre le duché de Luxembourg (jusqu'en 1659), la Lorraine ducale et le duché de Bar jusqu'en 1766. Par ailleurs, la ville a été de 1974 à 2015 le chef-lieu de la région de Lorraine[2].</a:t>
            </a:r>
          </a:p>
        </p:txBody>
      </p:sp>
    </p:spTree>
    <p:extLst>
      <p:ext uri="{BB962C8B-B14F-4D97-AF65-F5344CB8AC3E}">
        <p14:creationId xmlns:p14="http://schemas.microsoft.com/office/powerpoint/2010/main" val="29448851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82BA1834-BF3E-051E-4E76-AF820B9134BE}"/>
            </a:ext>
          </a:extLst>
        </p:cNvPr>
        <p:cNvGrpSpPr/>
        <p:nvPr/>
      </p:nvGrpSpPr>
      <p:grpSpPr>
        <a:xfrm>
          <a:off x="0" y="0"/>
          <a:ext cx="0" cy="0"/>
          <a:chOff x="0" y="0"/>
          <a:chExt cx="0" cy="0"/>
        </a:xfrm>
      </p:grpSpPr>
      <p:pic>
        <p:nvPicPr>
          <p:cNvPr id="3" name="Image 2" descr="Une image contenant plein air, ciel, Architecture médiévale, bâtiment&#10;&#10;Le contenu généré par l’IA peut être incorrect.">
            <a:extLst>
              <a:ext uri="{FF2B5EF4-FFF2-40B4-BE49-F238E27FC236}">
                <a16:creationId xmlns:a16="http://schemas.microsoft.com/office/drawing/2014/main" id="{793E5389-BC20-1170-5E8C-6F69BB6A74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46074" y="459000"/>
            <a:ext cx="8800004"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5325881-8E4E-C3D1-983D-339A1B369F66}"/>
              </a:ext>
            </a:extLst>
          </p:cNvPr>
          <p:cNvSpPr txBox="1"/>
          <p:nvPr/>
        </p:nvSpPr>
        <p:spPr>
          <a:xfrm>
            <a:off x="123357" y="3429000"/>
            <a:ext cx="2499360" cy="1200329"/>
          </a:xfrm>
          <a:prstGeom prst="rect">
            <a:avLst/>
          </a:prstGeom>
          <a:noFill/>
        </p:spPr>
        <p:txBody>
          <a:bodyPr wrap="square" rtlCol="0">
            <a:spAutoFit/>
          </a:bodyPr>
          <a:lstStyle/>
          <a:p>
            <a:r>
              <a:rPr lang="fr-FR" sz="2400" b="1">
                <a:solidFill>
                  <a:srgbClr val="FFFF00"/>
                </a:solidFill>
              </a:rPr>
              <a:t>La cathédrale Saint-Étienne de Metz.</a:t>
            </a:r>
            <a:endParaRPr lang="fr-FR" sz="2400" b="1" dirty="0">
              <a:solidFill>
                <a:srgbClr val="FFFF00"/>
              </a:solidFill>
            </a:endParaRPr>
          </a:p>
        </p:txBody>
      </p:sp>
    </p:spTree>
    <p:extLst>
      <p:ext uri="{BB962C8B-B14F-4D97-AF65-F5344CB8AC3E}">
        <p14:creationId xmlns:p14="http://schemas.microsoft.com/office/powerpoint/2010/main" val="16506591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a:extLst>
            <a:ext uri="{FF2B5EF4-FFF2-40B4-BE49-F238E27FC236}">
              <a16:creationId xmlns:a16="http://schemas.microsoft.com/office/drawing/2014/main" id="{94AEC8F8-6281-0C27-0D84-4D2EAF44FE77}"/>
            </a:ext>
          </a:extLst>
        </p:cNvPr>
        <p:cNvGrpSpPr/>
        <p:nvPr/>
      </p:nvGrpSpPr>
      <p:grpSpPr>
        <a:xfrm>
          <a:off x="0" y="0"/>
          <a:ext cx="0" cy="0"/>
          <a:chOff x="0" y="0"/>
          <a:chExt cx="0" cy="0"/>
        </a:xfrm>
      </p:grpSpPr>
      <p:pic>
        <p:nvPicPr>
          <p:cNvPr id="3" name="Image 2" descr="Une image contenant plein air, bâtiment, nuage, ciel&#10;&#10;Le contenu généré par l’IA peut être incorrect.">
            <a:extLst>
              <a:ext uri="{FF2B5EF4-FFF2-40B4-BE49-F238E27FC236}">
                <a16:creationId xmlns:a16="http://schemas.microsoft.com/office/drawing/2014/main" id="{C6C0E431-D3E8-6D2A-F2CE-F2DB1A4414D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2205" y="459000"/>
            <a:ext cx="8769531"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047CC55-F9B7-4FDA-FA66-B78931D1E418}"/>
              </a:ext>
            </a:extLst>
          </p:cNvPr>
          <p:cNvSpPr txBox="1"/>
          <p:nvPr/>
        </p:nvSpPr>
        <p:spPr>
          <a:xfrm>
            <a:off x="9802368" y="2426208"/>
            <a:ext cx="2243328" cy="2308324"/>
          </a:xfrm>
          <a:prstGeom prst="rect">
            <a:avLst/>
          </a:prstGeom>
          <a:noFill/>
        </p:spPr>
        <p:txBody>
          <a:bodyPr wrap="square" rtlCol="0">
            <a:spAutoFit/>
          </a:bodyPr>
          <a:lstStyle/>
          <a:p>
            <a:r>
              <a:rPr lang="fr-FR" b="1">
                <a:solidFill>
                  <a:schemeClr val="bg1"/>
                </a:solidFill>
              </a:rPr>
              <a:t>Metz (département de la Moselle, France) : façades Place du Général de Gaulle, en face de la gare SNCF - à droite : l'ancien château d'eau</a:t>
            </a:r>
            <a:endParaRPr lang="fr-FR" b="1" dirty="0">
              <a:solidFill>
                <a:schemeClr val="bg1"/>
              </a:solidFill>
            </a:endParaRPr>
          </a:p>
        </p:txBody>
      </p:sp>
    </p:spTree>
    <p:extLst>
      <p:ext uri="{BB962C8B-B14F-4D97-AF65-F5344CB8AC3E}">
        <p14:creationId xmlns:p14="http://schemas.microsoft.com/office/powerpoint/2010/main" val="40865239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306D1B91-3047-78FD-DF74-EFC8518F6A34}"/>
            </a:ext>
          </a:extLst>
        </p:cNvPr>
        <p:cNvGrpSpPr/>
        <p:nvPr/>
      </p:nvGrpSpPr>
      <p:grpSpPr>
        <a:xfrm>
          <a:off x="0" y="0"/>
          <a:ext cx="0" cy="0"/>
          <a:chOff x="0" y="0"/>
          <a:chExt cx="0" cy="0"/>
        </a:xfrm>
      </p:grpSpPr>
      <p:pic>
        <p:nvPicPr>
          <p:cNvPr id="3" name="Image 2" descr="Une image contenant ciel, plein air, bâtiment, arbre&#10;&#10;Le contenu généré par l’IA peut être incorrect.">
            <a:extLst>
              <a:ext uri="{FF2B5EF4-FFF2-40B4-BE49-F238E27FC236}">
                <a16:creationId xmlns:a16="http://schemas.microsoft.com/office/drawing/2014/main" id="{C1191100-51F2-5C3B-69D1-FF30874BE86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9248" y="459000"/>
            <a:ext cx="8913503" cy="5940000"/>
          </a:xfrm>
          <a:prstGeom prst="rect">
            <a:avLst/>
          </a:prstGeom>
          <a:ln w="2286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9444930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2CA160A9-5E67-7F51-2D23-1C21AE919FD6}"/>
            </a:ext>
          </a:extLst>
        </p:cNvPr>
        <p:cNvGrpSpPr/>
        <p:nvPr/>
      </p:nvGrpSpPr>
      <p:grpSpPr>
        <a:xfrm>
          <a:off x="0" y="0"/>
          <a:ext cx="0" cy="0"/>
          <a:chOff x="0" y="0"/>
          <a:chExt cx="0" cy="0"/>
        </a:xfrm>
      </p:grpSpPr>
      <p:pic>
        <p:nvPicPr>
          <p:cNvPr id="3" name="Image 2" descr="Une image contenant plein air, ciel, nuage, horloge&#10;&#10;Le contenu généré par l’IA peut être incorrect.">
            <a:extLst>
              <a:ext uri="{FF2B5EF4-FFF2-40B4-BE49-F238E27FC236}">
                <a16:creationId xmlns:a16="http://schemas.microsoft.com/office/drawing/2014/main" id="{31B17208-B49E-68AF-8363-E813A1F001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44778" y="459000"/>
            <a:ext cx="8913477"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3593412-CB85-1F23-A890-A5564E22FDBA}"/>
              </a:ext>
            </a:extLst>
          </p:cNvPr>
          <p:cNvSpPr txBox="1"/>
          <p:nvPr/>
        </p:nvSpPr>
        <p:spPr>
          <a:xfrm>
            <a:off x="294629" y="3163824"/>
            <a:ext cx="2353056" cy="1938992"/>
          </a:xfrm>
          <a:prstGeom prst="rect">
            <a:avLst/>
          </a:prstGeom>
          <a:noFill/>
        </p:spPr>
        <p:txBody>
          <a:bodyPr wrap="square" rtlCol="0">
            <a:spAutoFit/>
          </a:bodyPr>
          <a:lstStyle/>
          <a:p>
            <a:r>
              <a:rPr lang="en-US" sz="2400" b="1">
                <a:solidFill>
                  <a:schemeClr val="bg1"/>
                </a:solidFill>
              </a:rPr>
              <a:t>Metz train station and General De Gaulle square by spring 2014.</a:t>
            </a:r>
            <a:endParaRPr lang="fr-FR" sz="2400" b="1" dirty="0">
              <a:solidFill>
                <a:schemeClr val="bg1"/>
              </a:solidFill>
            </a:endParaRPr>
          </a:p>
        </p:txBody>
      </p:sp>
    </p:spTree>
    <p:extLst>
      <p:ext uri="{BB962C8B-B14F-4D97-AF65-F5344CB8AC3E}">
        <p14:creationId xmlns:p14="http://schemas.microsoft.com/office/powerpoint/2010/main" val="6809083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FD15DC1D-9A15-BB5B-658C-4884581A437C}"/>
            </a:ext>
          </a:extLst>
        </p:cNvPr>
        <p:cNvGrpSpPr/>
        <p:nvPr/>
      </p:nvGrpSpPr>
      <p:grpSpPr>
        <a:xfrm>
          <a:off x="0" y="0"/>
          <a:ext cx="0" cy="0"/>
          <a:chOff x="0" y="0"/>
          <a:chExt cx="0" cy="0"/>
        </a:xfrm>
      </p:grpSpPr>
      <p:pic>
        <p:nvPicPr>
          <p:cNvPr id="3" name="Image 2" descr="Une image contenant plein air, ciel, arbre, panorama&#10;&#10;Le contenu généré par l’IA peut être incorrect.">
            <a:extLst>
              <a:ext uri="{FF2B5EF4-FFF2-40B4-BE49-F238E27FC236}">
                <a16:creationId xmlns:a16="http://schemas.microsoft.com/office/drawing/2014/main" id="{CE839C01-E564-4246-135C-C60117228BA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6000" y="1327496"/>
            <a:ext cx="11520000" cy="4203007"/>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5A29022-7FF9-6EE4-8769-525B6308DDB4}"/>
              </a:ext>
            </a:extLst>
          </p:cNvPr>
          <p:cNvSpPr txBox="1"/>
          <p:nvPr/>
        </p:nvSpPr>
        <p:spPr>
          <a:xfrm>
            <a:off x="2859744" y="5766816"/>
            <a:ext cx="6771936" cy="830997"/>
          </a:xfrm>
          <a:prstGeom prst="rect">
            <a:avLst/>
          </a:prstGeom>
          <a:noFill/>
        </p:spPr>
        <p:txBody>
          <a:bodyPr wrap="square" rtlCol="0">
            <a:spAutoFit/>
          </a:bodyPr>
          <a:lstStyle/>
          <a:p>
            <a:r>
              <a:rPr lang="fr-FR" sz="2400" b="1">
                <a:solidFill>
                  <a:srgbClr val="FFFF00"/>
                </a:solidFill>
              </a:rPr>
              <a:t>Metz (France): la Moselle, avec le Temple Neuf, le Pont des Roches et le Quai Paul Vautrin</a:t>
            </a:r>
            <a:endParaRPr lang="fr-FR" sz="2400" b="1" dirty="0">
              <a:solidFill>
                <a:srgbClr val="FFFF00"/>
              </a:solidFill>
            </a:endParaRPr>
          </a:p>
        </p:txBody>
      </p:sp>
    </p:spTree>
    <p:extLst>
      <p:ext uri="{BB962C8B-B14F-4D97-AF65-F5344CB8AC3E}">
        <p14:creationId xmlns:p14="http://schemas.microsoft.com/office/powerpoint/2010/main" val="41729809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5ED7AC4E-73DC-ED2F-DF40-88270805C590}"/>
            </a:ext>
          </a:extLst>
        </p:cNvPr>
        <p:cNvGrpSpPr/>
        <p:nvPr/>
      </p:nvGrpSpPr>
      <p:grpSpPr>
        <a:xfrm>
          <a:off x="0" y="0"/>
          <a:ext cx="0" cy="0"/>
          <a:chOff x="0" y="0"/>
          <a:chExt cx="0" cy="0"/>
        </a:xfrm>
      </p:grpSpPr>
      <p:pic>
        <p:nvPicPr>
          <p:cNvPr id="5" name="Image 4" descr="Une image contenant plein air, ciel, eau, arbre&#10;&#10;Le contenu généré par l’IA peut être incorrect.">
            <a:extLst>
              <a:ext uri="{FF2B5EF4-FFF2-40B4-BE49-F238E27FC236}">
                <a16:creationId xmlns:a16="http://schemas.microsoft.com/office/drawing/2014/main" id="{0E3F40D8-50ED-BED4-9FD6-A91F635759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38051" y="459000"/>
            <a:ext cx="9515897" cy="5940000"/>
          </a:xfrm>
          <a:prstGeom prst="rect">
            <a:avLst/>
          </a:prstGeom>
          <a:ln w="2286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8190B392-D315-CACE-0F3A-8F98ECDEE145}"/>
              </a:ext>
            </a:extLst>
          </p:cNvPr>
          <p:cNvSpPr txBox="1"/>
          <p:nvPr/>
        </p:nvSpPr>
        <p:spPr>
          <a:xfrm>
            <a:off x="1773935" y="459000"/>
            <a:ext cx="8644128" cy="1200329"/>
          </a:xfrm>
          <a:prstGeom prst="rect">
            <a:avLst/>
          </a:prstGeom>
          <a:solidFill>
            <a:schemeClr val="bg1"/>
          </a:solidFill>
        </p:spPr>
        <p:txBody>
          <a:bodyPr wrap="square" rtlCol="0">
            <a:spAutoFit/>
          </a:bodyPr>
          <a:lstStyle/>
          <a:p>
            <a:r>
              <a:rPr lang="fr-FR" sz="2400" b="1" dirty="0"/>
              <a:t>La Moselle se divise à Metz en plusieurs bras. Ici, vue depuis le pont de Verdun, l’île du Saulcy au fond, et l’île Saint-Symphorien à droite (commune de Longeville-lès-Metz).</a:t>
            </a:r>
          </a:p>
        </p:txBody>
      </p:sp>
    </p:spTree>
    <p:extLst>
      <p:ext uri="{BB962C8B-B14F-4D97-AF65-F5344CB8AC3E}">
        <p14:creationId xmlns:p14="http://schemas.microsoft.com/office/powerpoint/2010/main" val="32944689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9D4FE6B2-0346-9FC4-8D62-891C7002C156}"/>
            </a:ext>
          </a:extLst>
        </p:cNvPr>
        <p:cNvGrpSpPr/>
        <p:nvPr/>
      </p:nvGrpSpPr>
      <p:grpSpPr>
        <a:xfrm>
          <a:off x="0" y="0"/>
          <a:ext cx="0" cy="0"/>
          <a:chOff x="0" y="0"/>
          <a:chExt cx="0" cy="0"/>
        </a:xfrm>
      </p:grpSpPr>
      <p:pic>
        <p:nvPicPr>
          <p:cNvPr id="3" name="Image 2" descr="Une image contenant plein air, bâtiment, ciel, fenêtre&#10;&#10;Le contenu généré par l’IA peut être incorrect.">
            <a:extLst>
              <a:ext uri="{FF2B5EF4-FFF2-40B4-BE49-F238E27FC236}">
                <a16:creationId xmlns:a16="http://schemas.microsoft.com/office/drawing/2014/main" id="{3859A946-A6C6-47B9-F8E8-415BE1EB41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48996" y="459000"/>
            <a:ext cx="8903041"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9F83409-A3CE-ED67-9406-CB2F4AD7D6F2}"/>
              </a:ext>
            </a:extLst>
          </p:cNvPr>
          <p:cNvSpPr txBox="1"/>
          <p:nvPr/>
        </p:nvSpPr>
        <p:spPr>
          <a:xfrm>
            <a:off x="4727890" y="5937335"/>
            <a:ext cx="2736220" cy="461665"/>
          </a:xfrm>
          <a:prstGeom prst="rect">
            <a:avLst/>
          </a:prstGeom>
          <a:solidFill>
            <a:schemeClr val="tx1"/>
          </a:solidFill>
        </p:spPr>
        <p:txBody>
          <a:bodyPr wrap="square" rtlCol="0">
            <a:spAutoFit/>
          </a:bodyPr>
          <a:lstStyle/>
          <a:p>
            <a:r>
              <a:rPr lang="fr-FR" sz="2400" b="1" dirty="0">
                <a:solidFill>
                  <a:srgbClr val="FFFF00"/>
                </a:solidFill>
              </a:rPr>
              <a:t>Place de Chambre</a:t>
            </a:r>
          </a:p>
        </p:txBody>
      </p:sp>
    </p:spTree>
    <p:extLst>
      <p:ext uri="{BB962C8B-B14F-4D97-AF65-F5344CB8AC3E}">
        <p14:creationId xmlns:p14="http://schemas.microsoft.com/office/powerpoint/2010/main" val="330461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a:extLst>
            <a:ext uri="{FF2B5EF4-FFF2-40B4-BE49-F238E27FC236}">
              <a16:creationId xmlns:a16="http://schemas.microsoft.com/office/drawing/2014/main" id="{96D188D2-C70C-CD22-F61E-E62CB6E9D095}"/>
            </a:ext>
          </a:extLst>
        </p:cNvPr>
        <p:cNvGrpSpPr/>
        <p:nvPr/>
      </p:nvGrpSpPr>
      <p:grpSpPr>
        <a:xfrm>
          <a:off x="0" y="0"/>
          <a:ext cx="0" cy="0"/>
          <a:chOff x="0" y="0"/>
          <a:chExt cx="0" cy="0"/>
        </a:xfrm>
      </p:grpSpPr>
      <p:pic>
        <p:nvPicPr>
          <p:cNvPr id="8" name="Image 7" descr="Une image contenant plein air, ciel, bâtiment, nuage&#10;&#10;Le contenu généré par l’IA peut être incorrect.">
            <a:extLst>
              <a:ext uri="{FF2B5EF4-FFF2-40B4-BE49-F238E27FC236}">
                <a16:creationId xmlns:a16="http://schemas.microsoft.com/office/drawing/2014/main" id="{75A9E7AA-3775-1101-FA81-EE615ACE902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47898" y="459000"/>
            <a:ext cx="8913505" cy="5940000"/>
          </a:xfrm>
          <a:prstGeom prst="rect">
            <a:avLst/>
          </a:prstGeom>
          <a:ln w="228600" cap="sq" cmpd="thickThin">
            <a:solidFill>
              <a:srgbClr val="FFFF00"/>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DCBE3CBD-B2B0-D994-6460-257AB56D5791}"/>
              </a:ext>
            </a:extLst>
          </p:cNvPr>
          <p:cNvSpPr txBox="1"/>
          <p:nvPr/>
        </p:nvSpPr>
        <p:spPr>
          <a:xfrm>
            <a:off x="3681984" y="459000"/>
            <a:ext cx="4803648" cy="830997"/>
          </a:xfrm>
          <a:prstGeom prst="rect">
            <a:avLst/>
          </a:prstGeom>
          <a:solidFill>
            <a:schemeClr val="bg1">
              <a:lumMod val="65000"/>
            </a:schemeClr>
          </a:solidFill>
        </p:spPr>
        <p:txBody>
          <a:bodyPr wrap="square" rtlCol="0">
            <a:spAutoFit/>
          </a:bodyPr>
          <a:lstStyle/>
          <a:p>
            <a:r>
              <a:rPr lang="fr-FR" sz="2400" b="1">
                <a:solidFill>
                  <a:srgbClr val="FFFF00"/>
                </a:solidFill>
              </a:rPr>
              <a:t>Le « Moyen Pont » en 2014 après réfection et élargissement</a:t>
            </a:r>
            <a:endParaRPr lang="fr-FR" sz="2400" b="1" dirty="0">
              <a:solidFill>
                <a:srgbClr val="FFFF00"/>
              </a:solidFill>
            </a:endParaRPr>
          </a:p>
        </p:txBody>
      </p:sp>
    </p:spTree>
    <p:extLst>
      <p:ext uri="{BB962C8B-B14F-4D97-AF65-F5344CB8AC3E}">
        <p14:creationId xmlns:p14="http://schemas.microsoft.com/office/powerpoint/2010/main" val="37068874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a:extLst>
            <a:ext uri="{FF2B5EF4-FFF2-40B4-BE49-F238E27FC236}">
              <a16:creationId xmlns:a16="http://schemas.microsoft.com/office/drawing/2014/main" id="{05D44D66-3B6A-3F9C-70A2-2F8572092718}"/>
            </a:ext>
          </a:extLst>
        </p:cNvPr>
        <p:cNvGrpSpPr/>
        <p:nvPr/>
      </p:nvGrpSpPr>
      <p:grpSpPr>
        <a:xfrm>
          <a:off x="0" y="0"/>
          <a:ext cx="0" cy="0"/>
          <a:chOff x="0" y="0"/>
          <a:chExt cx="0" cy="0"/>
        </a:xfrm>
      </p:grpSpPr>
      <p:pic>
        <p:nvPicPr>
          <p:cNvPr id="3" name="Image 2" descr="Une image contenant vase, poterie, Artefact, plante&#10;&#10;Le contenu généré par l’IA peut être incorrect.">
            <a:extLst>
              <a:ext uri="{FF2B5EF4-FFF2-40B4-BE49-F238E27FC236}">
                <a16:creationId xmlns:a16="http://schemas.microsoft.com/office/drawing/2014/main" id="{96DD3879-251C-91C0-F901-1A61D584ECD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5117" y="459000"/>
            <a:ext cx="7870816"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04468B6-1572-0EE4-3834-C0E95D437138}"/>
              </a:ext>
            </a:extLst>
          </p:cNvPr>
          <p:cNvSpPr txBox="1"/>
          <p:nvPr/>
        </p:nvSpPr>
        <p:spPr>
          <a:xfrm>
            <a:off x="8753856" y="3621024"/>
            <a:ext cx="3133344" cy="1569660"/>
          </a:xfrm>
          <a:prstGeom prst="rect">
            <a:avLst/>
          </a:prstGeom>
          <a:noFill/>
        </p:spPr>
        <p:txBody>
          <a:bodyPr wrap="square" rtlCol="0">
            <a:spAutoFit/>
          </a:bodyPr>
          <a:lstStyle/>
          <a:p>
            <a:r>
              <a:rPr lang="fr-FR" sz="2400" b="1" dirty="0">
                <a:solidFill>
                  <a:schemeClr val="bg1"/>
                </a:solidFill>
              </a:rPr>
              <a:t>Exemple de production en céramique sigillée réalisée à Metz.</a:t>
            </a:r>
          </a:p>
        </p:txBody>
      </p:sp>
    </p:spTree>
    <p:extLst>
      <p:ext uri="{BB962C8B-B14F-4D97-AF65-F5344CB8AC3E}">
        <p14:creationId xmlns:p14="http://schemas.microsoft.com/office/powerpoint/2010/main" val="20251855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a:extLst>
            <a:ext uri="{FF2B5EF4-FFF2-40B4-BE49-F238E27FC236}">
              <a16:creationId xmlns:a16="http://schemas.microsoft.com/office/drawing/2014/main" id="{37429F20-75D4-D168-446F-D927877D25B9}"/>
            </a:ext>
          </a:extLst>
        </p:cNvPr>
        <p:cNvGrpSpPr/>
        <p:nvPr/>
      </p:nvGrpSpPr>
      <p:grpSpPr>
        <a:xfrm>
          <a:off x="0" y="0"/>
          <a:ext cx="0" cy="0"/>
          <a:chOff x="0" y="0"/>
          <a:chExt cx="0" cy="0"/>
        </a:xfrm>
      </p:grpSpPr>
      <p:pic>
        <p:nvPicPr>
          <p:cNvPr id="3" name="Image 2" descr="Une image contenant plein air, ciel, bâtiment, fenêtre&#10;&#10;Le contenu généré par l’IA peut être incorrect.">
            <a:extLst>
              <a:ext uri="{FF2B5EF4-FFF2-40B4-BE49-F238E27FC236}">
                <a16:creationId xmlns:a16="http://schemas.microsoft.com/office/drawing/2014/main" id="{07808815-0A64-E8D3-02C0-2FCA1F46AD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21024" y="459000"/>
            <a:ext cx="7920000"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9BE9490-C6EF-0112-D2D1-A07D424A3A11}"/>
              </a:ext>
            </a:extLst>
          </p:cNvPr>
          <p:cNvSpPr txBox="1"/>
          <p:nvPr/>
        </p:nvSpPr>
        <p:spPr>
          <a:xfrm>
            <a:off x="347472" y="2721864"/>
            <a:ext cx="3169920" cy="2677656"/>
          </a:xfrm>
          <a:prstGeom prst="rect">
            <a:avLst/>
          </a:prstGeom>
          <a:noFill/>
        </p:spPr>
        <p:txBody>
          <a:bodyPr wrap="square" rtlCol="0">
            <a:spAutoFit/>
          </a:bodyPr>
          <a:lstStyle/>
          <a:p>
            <a:r>
              <a:rPr lang="fr-FR" sz="2400" b="1" dirty="0"/>
              <a:t>L’ancienne abbatiale Saint-Pierre-aux-Nonnains, édifice romain de plan basilical remanié au cours des siècles.</a:t>
            </a:r>
          </a:p>
          <a:p>
            <a:endParaRPr lang="fr-FR" sz="2400" b="1" dirty="0">
              <a:solidFill>
                <a:srgbClr val="FFFF00"/>
              </a:solidFill>
            </a:endParaRPr>
          </a:p>
        </p:txBody>
      </p:sp>
    </p:spTree>
    <p:extLst>
      <p:ext uri="{BB962C8B-B14F-4D97-AF65-F5344CB8AC3E}">
        <p14:creationId xmlns:p14="http://schemas.microsoft.com/office/powerpoint/2010/main" val="29096397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a:extLst>
            <a:ext uri="{FF2B5EF4-FFF2-40B4-BE49-F238E27FC236}">
              <a16:creationId xmlns:a16="http://schemas.microsoft.com/office/drawing/2014/main" id="{BE7E43A7-05CB-0CD4-8342-00E8106DECB5}"/>
            </a:ext>
          </a:extLst>
        </p:cNvPr>
        <p:cNvGrpSpPr/>
        <p:nvPr/>
      </p:nvGrpSpPr>
      <p:grpSpPr>
        <a:xfrm>
          <a:off x="0" y="0"/>
          <a:ext cx="0" cy="0"/>
          <a:chOff x="0" y="0"/>
          <a:chExt cx="0" cy="0"/>
        </a:xfrm>
      </p:grpSpPr>
      <p:pic>
        <p:nvPicPr>
          <p:cNvPr id="3" name="Image 2" descr="Une image contenant plein air, arbre, eau, nuage&#10;&#10;Le contenu généré par l’IA peut être incorrect.">
            <a:extLst>
              <a:ext uri="{FF2B5EF4-FFF2-40B4-BE49-F238E27FC236}">
                <a16:creationId xmlns:a16="http://schemas.microsoft.com/office/drawing/2014/main" id="{EF34459F-D9CB-1366-25F9-7972097F89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73018" y="459000"/>
            <a:ext cx="4455000"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8C3643E-FEE3-3F8A-C961-B820AC97268B}"/>
              </a:ext>
            </a:extLst>
          </p:cNvPr>
          <p:cNvSpPr txBox="1"/>
          <p:nvPr/>
        </p:nvSpPr>
        <p:spPr>
          <a:xfrm>
            <a:off x="8449056" y="3182112"/>
            <a:ext cx="3560064" cy="1569660"/>
          </a:xfrm>
          <a:prstGeom prst="rect">
            <a:avLst/>
          </a:prstGeom>
          <a:noFill/>
        </p:spPr>
        <p:txBody>
          <a:bodyPr wrap="square" rtlCol="0">
            <a:spAutoFit/>
          </a:bodyPr>
          <a:lstStyle/>
          <a:p>
            <a:r>
              <a:rPr lang="fr-FR" sz="2400" b="1" dirty="0"/>
              <a:t>Le Temple neuf (1901) et le jardin d’Amour à l’extrémité de l'île du Petit-Saulcy</a:t>
            </a:r>
          </a:p>
        </p:txBody>
      </p:sp>
    </p:spTree>
    <p:extLst>
      <p:ext uri="{BB962C8B-B14F-4D97-AF65-F5344CB8AC3E}">
        <p14:creationId xmlns:p14="http://schemas.microsoft.com/office/powerpoint/2010/main" val="33486726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a:extLst>
            <a:ext uri="{FF2B5EF4-FFF2-40B4-BE49-F238E27FC236}">
              <a16:creationId xmlns:a16="http://schemas.microsoft.com/office/drawing/2014/main" id="{FE76F352-A170-78FF-86FE-61C4E772E07E}"/>
            </a:ext>
          </a:extLst>
        </p:cNvPr>
        <p:cNvGrpSpPr/>
        <p:nvPr/>
      </p:nvGrpSpPr>
      <p:grpSpPr>
        <a:xfrm>
          <a:off x="0" y="0"/>
          <a:ext cx="0" cy="0"/>
          <a:chOff x="0" y="0"/>
          <a:chExt cx="0" cy="0"/>
        </a:xfrm>
      </p:grpSpPr>
      <p:pic>
        <p:nvPicPr>
          <p:cNvPr id="3" name="Image 2" descr="Une image contenant plein air, bâtiment, ciel, arche&#10;&#10;Le contenu généré par l’IA peut être incorrect.">
            <a:extLst>
              <a:ext uri="{FF2B5EF4-FFF2-40B4-BE49-F238E27FC236}">
                <a16:creationId xmlns:a16="http://schemas.microsoft.com/office/drawing/2014/main" id="{FC62FC78-3280-7D22-00EE-CE592825CE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03904" y="459000"/>
            <a:ext cx="7920000"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1A9C0E9-5847-5CEC-3F35-3D3FE240B0C3}"/>
              </a:ext>
            </a:extLst>
          </p:cNvPr>
          <p:cNvSpPr txBox="1"/>
          <p:nvPr/>
        </p:nvSpPr>
        <p:spPr>
          <a:xfrm>
            <a:off x="243840" y="2657856"/>
            <a:ext cx="3255264" cy="2308324"/>
          </a:xfrm>
          <a:prstGeom prst="rect">
            <a:avLst/>
          </a:prstGeom>
          <a:noFill/>
        </p:spPr>
        <p:txBody>
          <a:bodyPr wrap="square" rtlCol="0">
            <a:spAutoFit/>
          </a:bodyPr>
          <a:lstStyle/>
          <a:p>
            <a:r>
              <a:rPr lang="fr-FR" sz="2400" b="1"/>
              <a:t>La porte Serpenoise (état actuel 1903), coiffée de son talus herbeux rappelle l’enceinte bastionnée dont elle est issue</a:t>
            </a:r>
            <a:endParaRPr lang="fr-FR" sz="2400" b="1" dirty="0"/>
          </a:p>
        </p:txBody>
      </p:sp>
    </p:spTree>
    <p:extLst>
      <p:ext uri="{BB962C8B-B14F-4D97-AF65-F5344CB8AC3E}">
        <p14:creationId xmlns:p14="http://schemas.microsoft.com/office/powerpoint/2010/main" val="40941997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a:extLst>
            <a:ext uri="{FF2B5EF4-FFF2-40B4-BE49-F238E27FC236}">
              <a16:creationId xmlns:a16="http://schemas.microsoft.com/office/drawing/2014/main" id="{1D9EC135-C774-47B5-33D3-79691A37AD3C}"/>
            </a:ext>
          </a:extLst>
        </p:cNvPr>
        <p:cNvGrpSpPr/>
        <p:nvPr/>
      </p:nvGrpSpPr>
      <p:grpSpPr>
        <a:xfrm>
          <a:off x="0" y="0"/>
          <a:ext cx="0" cy="0"/>
          <a:chOff x="0" y="0"/>
          <a:chExt cx="0" cy="0"/>
        </a:xfrm>
      </p:grpSpPr>
      <p:pic>
        <p:nvPicPr>
          <p:cNvPr id="3" name="Image 2" descr="Une image contenant plein air, bâtiment, ciel, arbre&#10;&#10;Le contenu généré par l’IA peut être incorrect.">
            <a:extLst>
              <a:ext uri="{FF2B5EF4-FFF2-40B4-BE49-F238E27FC236}">
                <a16:creationId xmlns:a16="http://schemas.microsoft.com/office/drawing/2014/main" id="{5B89BBA7-3D65-38DA-EA85-ECC5F588FFE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6000" y="459000"/>
            <a:ext cx="10560000"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57174A9-C259-2F08-BC59-3A3E13A6E659}"/>
              </a:ext>
            </a:extLst>
          </p:cNvPr>
          <p:cNvSpPr txBox="1"/>
          <p:nvPr/>
        </p:nvSpPr>
        <p:spPr>
          <a:xfrm>
            <a:off x="816000" y="459000"/>
            <a:ext cx="4608576" cy="1569660"/>
          </a:xfrm>
          <a:prstGeom prst="rect">
            <a:avLst/>
          </a:prstGeom>
          <a:solidFill>
            <a:schemeClr val="tx2">
              <a:lumMod val="50000"/>
              <a:lumOff val="50000"/>
            </a:schemeClr>
          </a:solidFill>
        </p:spPr>
        <p:txBody>
          <a:bodyPr wrap="square" rtlCol="0">
            <a:spAutoFit/>
          </a:bodyPr>
          <a:lstStyle/>
          <a:p>
            <a:r>
              <a:rPr lang="fr-FR" sz="2400" b="1" dirty="0">
                <a:solidFill>
                  <a:schemeClr val="bg1"/>
                </a:solidFill>
              </a:rPr>
              <a:t>Le </a:t>
            </a:r>
            <a:r>
              <a:rPr lang="fr-FR" sz="2400" b="1" dirty="0" err="1">
                <a:solidFill>
                  <a:schemeClr val="bg1"/>
                </a:solidFill>
              </a:rPr>
              <a:t>Pontiffroy</a:t>
            </a:r>
            <a:r>
              <a:rPr lang="fr-FR" sz="2400" b="1" dirty="0">
                <a:solidFill>
                  <a:schemeClr val="bg1"/>
                </a:solidFill>
              </a:rPr>
              <a:t>, exemple des mutations urbanistiques du vieux Metz pendant les Trente Glorieuses</a:t>
            </a:r>
          </a:p>
        </p:txBody>
      </p:sp>
    </p:spTree>
    <p:extLst>
      <p:ext uri="{BB962C8B-B14F-4D97-AF65-F5344CB8AC3E}">
        <p14:creationId xmlns:p14="http://schemas.microsoft.com/office/powerpoint/2010/main" val="6063281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a:extLst>
            <a:ext uri="{FF2B5EF4-FFF2-40B4-BE49-F238E27FC236}">
              <a16:creationId xmlns:a16="http://schemas.microsoft.com/office/drawing/2014/main" id="{01B773CA-32DC-1873-1229-815FF5B164A0}"/>
            </a:ext>
          </a:extLst>
        </p:cNvPr>
        <p:cNvGrpSpPr/>
        <p:nvPr/>
      </p:nvGrpSpPr>
      <p:grpSpPr>
        <a:xfrm>
          <a:off x="0" y="0"/>
          <a:ext cx="0" cy="0"/>
          <a:chOff x="0" y="0"/>
          <a:chExt cx="0" cy="0"/>
        </a:xfrm>
      </p:grpSpPr>
      <p:pic>
        <p:nvPicPr>
          <p:cNvPr id="3" name="Image 2" descr="Une image contenant plein air, ciel, bâtiment, voiture&#10;&#10;Le contenu généré par l’IA peut être incorrect.">
            <a:extLst>
              <a:ext uri="{FF2B5EF4-FFF2-40B4-BE49-F238E27FC236}">
                <a16:creationId xmlns:a16="http://schemas.microsoft.com/office/drawing/2014/main" id="{86653E3A-F3B9-BC3C-F3A7-29F723B50C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2113" y="459000"/>
            <a:ext cx="8923945"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62C0106-6D68-43A5-4BF8-A39A0E39FE96}"/>
              </a:ext>
            </a:extLst>
          </p:cNvPr>
          <p:cNvSpPr txBox="1"/>
          <p:nvPr/>
        </p:nvSpPr>
        <p:spPr>
          <a:xfrm>
            <a:off x="9802368" y="3185161"/>
            <a:ext cx="2694432" cy="1938992"/>
          </a:xfrm>
          <a:prstGeom prst="rect">
            <a:avLst/>
          </a:prstGeom>
          <a:noFill/>
        </p:spPr>
        <p:txBody>
          <a:bodyPr wrap="square" rtlCol="0">
            <a:spAutoFit/>
          </a:bodyPr>
          <a:lstStyle/>
          <a:p>
            <a:r>
              <a:rPr lang="fr-FR" sz="2400" b="1" dirty="0">
                <a:solidFill>
                  <a:schemeClr val="bg1"/>
                </a:solidFill>
              </a:rPr>
              <a:t>Mairie de Metz, construite de 1769 à 1771 par l'architecte Blondel.</a:t>
            </a:r>
          </a:p>
        </p:txBody>
      </p:sp>
    </p:spTree>
    <p:extLst>
      <p:ext uri="{BB962C8B-B14F-4D97-AF65-F5344CB8AC3E}">
        <p14:creationId xmlns:p14="http://schemas.microsoft.com/office/powerpoint/2010/main" val="35282846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7D683F73-7E87-FABD-71C7-4C782B68C441}"/>
            </a:ext>
          </a:extLst>
        </p:cNvPr>
        <p:cNvGrpSpPr/>
        <p:nvPr/>
      </p:nvGrpSpPr>
      <p:grpSpPr>
        <a:xfrm>
          <a:off x="0" y="0"/>
          <a:ext cx="0" cy="0"/>
          <a:chOff x="0" y="0"/>
          <a:chExt cx="0" cy="0"/>
        </a:xfrm>
      </p:grpSpPr>
      <p:pic>
        <p:nvPicPr>
          <p:cNvPr id="3" name="Image 2" descr="Une image contenant plein air, ciel, scène, arbre&#10;&#10;Le contenu généré par l’IA peut être incorrect.">
            <a:extLst>
              <a:ext uri="{FF2B5EF4-FFF2-40B4-BE49-F238E27FC236}">
                <a16:creationId xmlns:a16="http://schemas.microsoft.com/office/drawing/2014/main" id="{33A8DD51-2BC6-F1EB-41F0-61E3E847978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55346" y="459000"/>
            <a:ext cx="8871882"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CFDCEDB-0758-43E3-F57D-3461EDA4F89E}"/>
              </a:ext>
            </a:extLst>
          </p:cNvPr>
          <p:cNvSpPr txBox="1"/>
          <p:nvPr/>
        </p:nvSpPr>
        <p:spPr>
          <a:xfrm>
            <a:off x="256009" y="2718816"/>
            <a:ext cx="2328672" cy="2677656"/>
          </a:xfrm>
          <a:prstGeom prst="rect">
            <a:avLst/>
          </a:prstGeom>
          <a:noFill/>
        </p:spPr>
        <p:txBody>
          <a:bodyPr wrap="square" rtlCol="0">
            <a:spAutoFit/>
          </a:bodyPr>
          <a:lstStyle/>
          <a:p>
            <a:r>
              <a:rPr lang="fr-FR" sz="2400" b="1">
                <a:solidFill>
                  <a:srgbClr val="FFFF00"/>
                </a:solidFill>
              </a:rPr>
              <a:t>Place Saint-Jacques située au cœur du centre historique et piétonnier de la ville.</a:t>
            </a:r>
            <a:endParaRPr lang="fr-FR" sz="2400" b="1" dirty="0">
              <a:solidFill>
                <a:srgbClr val="FFFF00"/>
              </a:solidFill>
            </a:endParaRPr>
          </a:p>
        </p:txBody>
      </p:sp>
    </p:spTree>
    <p:extLst>
      <p:ext uri="{BB962C8B-B14F-4D97-AF65-F5344CB8AC3E}">
        <p14:creationId xmlns:p14="http://schemas.microsoft.com/office/powerpoint/2010/main" val="20378223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312343D7-7DBD-2FE4-14AF-9209F9C8BC2C}"/>
            </a:ext>
          </a:extLst>
        </p:cNvPr>
        <p:cNvGrpSpPr/>
        <p:nvPr/>
      </p:nvGrpSpPr>
      <p:grpSpPr>
        <a:xfrm>
          <a:off x="0" y="0"/>
          <a:ext cx="0" cy="0"/>
          <a:chOff x="0" y="0"/>
          <a:chExt cx="0" cy="0"/>
        </a:xfrm>
      </p:grpSpPr>
      <p:pic>
        <p:nvPicPr>
          <p:cNvPr id="3" name="Image 2" descr="Une image contenant plein air, hiver, ciel, neige&#10;&#10;Le contenu généré par l’IA peut être incorrect.">
            <a:extLst>
              <a:ext uri="{FF2B5EF4-FFF2-40B4-BE49-F238E27FC236}">
                <a16:creationId xmlns:a16="http://schemas.microsoft.com/office/drawing/2014/main" id="{B786268C-D90F-66FD-39F6-B58E432F4F6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49284" y="459000"/>
            <a:ext cx="9874268" cy="5940000"/>
          </a:xfrm>
          <a:prstGeom prst="rect">
            <a:avLst/>
          </a:prstGeom>
          <a:ln w="2286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CED3603-D4C5-F96C-91F7-59123BA21CB9}"/>
              </a:ext>
            </a:extLst>
          </p:cNvPr>
          <p:cNvSpPr txBox="1"/>
          <p:nvPr/>
        </p:nvSpPr>
        <p:spPr>
          <a:xfrm>
            <a:off x="3436100" y="5568003"/>
            <a:ext cx="5707900" cy="830997"/>
          </a:xfrm>
          <a:prstGeom prst="rect">
            <a:avLst/>
          </a:prstGeom>
          <a:noFill/>
        </p:spPr>
        <p:txBody>
          <a:bodyPr wrap="square" rtlCol="0">
            <a:spAutoFit/>
          </a:bodyPr>
          <a:lstStyle/>
          <a:p>
            <a:r>
              <a:rPr lang="fr-FR" sz="2400" b="1">
                <a:solidFill>
                  <a:srgbClr val="FFFF00"/>
                </a:solidFill>
              </a:rPr>
              <a:t>L’opéra-théâtre (1738-1753), place de la Comédie sur l’île du Petit Saulcy.</a:t>
            </a:r>
            <a:endParaRPr lang="fr-FR" sz="2400" b="1" dirty="0">
              <a:solidFill>
                <a:srgbClr val="FFFF00"/>
              </a:solidFill>
            </a:endParaRPr>
          </a:p>
        </p:txBody>
      </p:sp>
    </p:spTree>
    <p:extLst>
      <p:ext uri="{BB962C8B-B14F-4D97-AF65-F5344CB8AC3E}">
        <p14:creationId xmlns:p14="http://schemas.microsoft.com/office/powerpoint/2010/main" val="32540207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066C2489-7497-D25E-1EAA-9CB59F22BFD5}"/>
            </a:ext>
          </a:extLst>
        </p:cNvPr>
        <p:cNvGrpSpPr/>
        <p:nvPr/>
      </p:nvGrpSpPr>
      <p:grpSpPr>
        <a:xfrm>
          <a:off x="0" y="0"/>
          <a:ext cx="0" cy="0"/>
          <a:chOff x="0" y="0"/>
          <a:chExt cx="0" cy="0"/>
        </a:xfrm>
      </p:grpSpPr>
      <p:pic>
        <p:nvPicPr>
          <p:cNvPr id="3" name="Image 2" descr="Une image contenant plein air, nuage, ciel, bâtiment&#10;&#10;Le contenu généré par l’IA peut être incorrect.">
            <a:extLst>
              <a:ext uri="{FF2B5EF4-FFF2-40B4-BE49-F238E27FC236}">
                <a16:creationId xmlns:a16="http://schemas.microsoft.com/office/drawing/2014/main" id="{679CC1F8-24A4-8B61-7CBA-7F754DE46A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09594" y="459000"/>
            <a:ext cx="4455000"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6EF686F-F75E-4068-45AE-05AB9DCD577B}"/>
              </a:ext>
            </a:extLst>
          </p:cNvPr>
          <p:cNvSpPr txBox="1"/>
          <p:nvPr/>
        </p:nvSpPr>
        <p:spPr>
          <a:xfrm>
            <a:off x="8436864" y="3243072"/>
            <a:ext cx="3608832" cy="461665"/>
          </a:xfrm>
          <a:prstGeom prst="rect">
            <a:avLst/>
          </a:prstGeom>
          <a:noFill/>
        </p:spPr>
        <p:txBody>
          <a:bodyPr wrap="square" rtlCol="0">
            <a:spAutoFit/>
          </a:bodyPr>
          <a:lstStyle/>
          <a:p>
            <a:r>
              <a:rPr lang="fr-FR" sz="2400" b="1">
                <a:solidFill>
                  <a:srgbClr val="FFFF00"/>
                </a:solidFill>
              </a:rPr>
              <a:t>Ancien palais épiscopal.</a:t>
            </a:r>
            <a:endParaRPr lang="fr-FR" sz="2400" b="1" dirty="0">
              <a:solidFill>
                <a:srgbClr val="FFFF00"/>
              </a:solidFill>
            </a:endParaRPr>
          </a:p>
        </p:txBody>
      </p:sp>
    </p:spTree>
    <p:extLst>
      <p:ext uri="{BB962C8B-B14F-4D97-AF65-F5344CB8AC3E}">
        <p14:creationId xmlns:p14="http://schemas.microsoft.com/office/powerpoint/2010/main" val="34429792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a:extLst>
            <a:ext uri="{FF2B5EF4-FFF2-40B4-BE49-F238E27FC236}">
              <a16:creationId xmlns:a16="http://schemas.microsoft.com/office/drawing/2014/main" id="{8F7FF25F-5E4D-F213-D75A-340ED4F4C861}"/>
            </a:ext>
          </a:extLst>
        </p:cNvPr>
        <p:cNvGrpSpPr/>
        <p:nvPr/>
      </p:nvGrpSpPr>
      <p:grpSpPr>
        <a:xfrm>
          <a:off x="0" y="0"/>
          <a:ext cx="0" cy="0"/>
          <a:chOff x="0" y="0"/>
          <a:chExt cx="0" cy="0"/>
        </a:xfrm>
      </p:grpSpPr>
      <p:pic>
        <p:nvPicPr>
          <p:cNvPr id="3" name="Image 2" descr="Une image contenant plein air, ciel, bâtiment, ville&#10;&#10;Le contenu généré par l’IA peut être incorrect.">
            <a:extLst>
              <a:ext uri="{FF2B5EF4-FFF2-40B4-BE49-F238E27FC236}">
                <a16:creationId xmlns:a16="http://schemas.microsoft.com/office/drawing/2014/main" id="{1445740D-664D-BB9E-D844-1BECEDF5996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73117" y="459000"/>
            <a:ext cx="8913477"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7E9D901-F75D-ABCA-8013-2562BC12F24A}"/>
              </a:ext>
            </a:extLst>
          </p:cNvPr>
          <p:cNvSpPr txBox="1"/>
          <p:nvPr/>
        </p:nvSpPr>
        <p:spPr>
          <a:xfrm>
            <a:off x="85344" y="2255520"/>
            <a:ext cx="2499360" cy="3046988"/>
          </a:xfrm>
          <a:prstGeom prst="rect">
            <a:avLst/>
          </a:prstGeom>
          <a:noFill/>
        </p:spPr>
        <p:txBody>
          <a:bodyPr wrap="square" rtlCol="0">
            <a:spAutoFit/>
          </a:bodyPr>
          <a:lstStyle/>
          <a:p>
            <a:r>
              <a:rPr lang="fr-FR" sz="2400" b="1" dirty="0">
                <a:solidFill>
                  <a:srgbClr val="FFFF00"/>
                </a:solidFill>
              </a:rPr>
              <a:t>La place Saint-Louis, ancienne place du Change, était un lieu de foire au XIIIe siècle qui abritait les banquiers.</a:t>
            </a:r>
          </a:p>
        </p:txBody>
      </p:sp>
    </p:spTree>
    <p:extLst>
      <p:ext uri="{BB962C8B-B14F-4D97-AF65-F5344CB8AC3E}">
        <p14:creationId xmlns:p14="http://schemas.microsoft.com/office/powerpoint/2010/main" val="3003304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5D545D3F-E77E-8D54-D377-C029DE11A92B}"/>
            </a:ext>
          </a:extLst>
        </p:cNvPr>
        <p:cNvGrpSpPr/>
        <p:nvPr/>
      </p:nvGrpSpPr>
      <p:grpSpPr>
        <a:xfrm>
          <a:off x="0" y="0"/>
          <a:ext cx="0" cy="0"/>
          <a:chOff x="0" y="0"/>
          <a:chExt cx="0" cy="0"/>
        </a:xfrm>
      </p:grpSpPr>
      <p:pic>
        <p:nvPicPr>
          <p:cNvPr id="3" name="Image 2" descr="Une image contenant plein air, bâtiment, ciel, ville&#10;&#10;Le contenu généré par l’IA peut être incorrect.">
            <a:extLst>
              <a:ext uri="{FF2B5EF4-FFF2-40B4-BE49-F238E27FC236}">
                <a16:creationId xmlns:a16="http://schemas.microsoft.com/office/drawing/2014/main" id="{9C6464B2-6D75-DA0D-1FE7-1114DBD8CF5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12064" y="459000"/>
            <a:ext cx="7920000"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61925A2-EDE4-9CBE-98B1-FEC857B2A3DE}"/>
              </a:ext>
            </a:extLst>
          </p:cNvPr>
          <p:cNvSpPr txBox="1"/>
          <p:nvPr/>
        </p:nvSpPr>
        <p:spPr>
          <a:xfrm>
            <a:off x="8619744" y="3121152"/>
            <a:ext cx="3230880" cy="830997"/>
          </a:xfrm>
          <a:prstGeom prst="rect">
            <a:avLst/>
          </a:prstGeom>
          <a:noFill/>
        </p:spPr>
        <p:txBody>
          <a:bodyPr wrap="square" rtlCol="0">
            <a:spAutoFit/>
          </a:bodyPr>
          <a:lstStyle/>
          <a:p>
            <a:r>
              <a:rPr lang="fr-FR" sz="2400" b="1">
                <a:solidFill>
                  <a:srgbClr val="FFFF00"/>
                </a:solidFill>
              </a:rPr>
              <a:t>La place des Charrons.</a:t>
            </a:r>
            <a:endParaRPr lang="fr-FR" sz="2400" b="1" dirty="0">
              <a:solidFill>
                <a:srgbClr val="FFFF00"/>
              </a:solidFill>
            </a:endParaRPr>
          </a:p>
        </p:txBody>
      </p:sp>
    </p:spTree>
    <p:extLst>
      <p:ext uri="{BB962C8B-B14F-4D97-AF65-F5344CB8AC3E}">
        <p14:creationId xmlns:p14="http://schemas.microsoft.com/office/powerpoint/2010/main" val="7416883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5984B51E-5828-CAF6-5D0C-5E0887508387}"/>
            </a:ext>
          </a:extLst>
        </p:cNvPr>
        <p:cNvGrpSpPr/>
        <p:nvPr/>
      </p:nvGrpSpPr>
      <p:grpSpPr>
        <a:xfrm>
          <a:off x="0" y="0"/>
          <a:ext cx="0" cy="0"/>
          <a:chOff x="0" y="0"/>
          <a:chExt cx="0" cy="0"/>
        </a:xfrm>
      </p:grpSpPr>
      <p:pic>
        <p:nvPicPr>
          <p:cNvPr id="3" name="Image 2" descr="Une image contenant plein air, arbre, bâtiment, ciel&#10;&#10;Le contenu généré par l’IA peut être incorrect.">
            <a:extLst>
              <a:ext uri="{FF2B5EF4-FFF2-40B4-BE49-F238E27FC236}">
                <a16:creationId xmlns:a16="http://schemas.microsoft.com/office/drawing/2014/main" id="{98E588B6-D77F-5B73-B4D1-587AA316E2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37785" y="459000"/>
            <a:ext cx="8913504"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8B518D9-8DE4-7FE3-8D75-B2CAA3619112}"/>
              </a:ext>
            </a:extLst>
          </p:cNvPr>
          <p:cNvSpPr txBox="1"/>
          <p:nvPr/>
        </p:nvSpPr>
        <p:spPr>
          <a:xfrm>
            <a:off x="0" y="3755136"/>
            <a:ext cx="2828544" cy="830997"/>
          </a:xfrm>
          <a:prstGeom prst="rect">
            <a:avLst/>
          </a:prstGeom>
          <a:noFill/>
        </p:spPr>
        <p:txBody>
          <a:bodyPr wrap="square" rtlCol="0">
            <a:spAutoFit/>
          </a:bodyPr>
          <a:lstStyle/>
          <a:p>
            <a:r>
              <a:rPr lang="fr-FR" sz="2400" b="1">
                <a:solidFill>
                  <a:srgbClr val="FFFF00"/>
                </a:solidFill>
              </a:rPr>
              <a:t>La place Mangin et l'hôtel des Postes.</a:t>
            </a:r>
            <a:endParaRPr lang="fr-FR" sz="2400" b="1" dirty="0">
              <a:solidFill>
                <a:srgbClr val="FFFF00"/>
              </a:solidFill>
            </a:endParaRPr>
          </a:p>
        </p:txBody>
      </p:sp>
    </p:spTree>
    <p:extLst>
      <p:ext uri="{BB962C8B-B14F-4D97-AF65-F5344CB8AC3E}">
        <p14:creationId xmlns:p14="http://schemas.microsoft.com/office/powerpoint/2010/main" val="6541298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9EF66392-D42E-53E2-385F-9BF4FDD0979A}"/>
            </a:ext>
          </a:extLst>
        </p:cNvPr>
        <p:cNvGrpSpPr/>
        <p:nvPr/>
      </p:nvGrpSpPr>
      <p:grpSpPr>
        <a:xfrm>
          <a:off x="0" y="0"/>
          <a:ext cx="0" cy="0"/>
          <a:chOff x="0" y="0"/>
          <a:chExt cx="0" cy="0"/>
        </a:xfrm>
      </p:grpSpPr>
      <p:pic>
        <p:nvPicPr>
          <p:cNvPr id="3" name="Image 2" descr="Une image contenant plein air, ciel, bâtiment, eau&#10;&#10;Le contenu généré par l’IA peut être incorrect.">
            <a:extLst>
              <a:ext uri="{FF2B5EF4-FFF2-40B4-BE49-F238E27FC236}">
                <a16:creationId xmlns:a16="http://schemas.microsoft.com/office/drawing/2014/main" id="{46BE6F3E-1C84-3387-E89D-5147F46EB4C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5424" y="459000"/>
            <a:ext cx="7920000"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24B0AE9-4F8A-C459-14A5-305184742B06}"/>
              </a:ext>
            </a:extLst>
          </p:cNvPr>
          <p:cNvSpPr txBox="1"/>
          <p:nvPr/>
        </p:nvSpPr>
        <p:spPr>
          <a:xfrm>
            <a:off x="8961120" y="3267456"/>
            <a:ext cx="3230880" cy="1200329"/>
          </a:xfrm>
          <a:prstGeom prst="rect">
            <a:avLst/>
          </a:prstGeom>
          <a:noFill/>
        </p:spPr>
        <p:txBody>
          <a:bodyPr wrap="square" rtlCol="0">
            <a:spAutoFit/>
          </a:bodyPr>
          <a:lstStyle/>
          <a:p>
            <a:r>
              <a:rPr lang="fr-FR" sz="2400" b="1">
                <a:solidFill>
                  <a:srgbClr val="FFFF00"/>
                </a:solidFill>
              </a:rPr>
              <a:t>Le Moyen-Pont en 2005 avec le Temple neuf.</a:t>
            </a:r>
            <a:endParaRPr lang="fr-FR" sz="2400" b="1" dirty="0">
              <a:solidFill>
                <a:srgbClr val="FFFF00"/>
              </a:solidFill>
            </a:endParaRPr>
          </a:p>
        </p:txBody>
      </p:sp>
    </p:spTree>
    <p:extLst>
      <p:ext uri="{BB962C8B-B14F-4D97-AF65-F5344CB8AC3E}">
        <p14:creationId xmlns:p14="http://schemas.microsoft.com/office/powerpoint/2010/main" val="11225557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5E49C43B-ABD6-BF13-93EF-68F20791D9F2}"/>
            </a:ext>
          </a:extLst>
        </p:cNvPr>
        <p:cNvGrpSpPr/>
        <p:nvPr/>
      </p:nvGrpSpPr>
      <p:grpSpPr>
        <a:xfrm>
          <a:off x="0" y="0"/>
          <a:ext cx="0" cy="0"/>
          <a:chOff x="0" y="0"/>
          <a:chExt cx="0" cy="0"/>
        </a:xfrm>
      </p:grpSpPr>
      <p:pic>
        <p:nvPicPr>
          <p:cNvPr id="3" name="Image 2" descr="Une image contenant bâtiment, plein air, ciel, château&#10;&#10;Le contenu généré par l’IA peut être incorrect.">
            <a:extLst>
              <a:ext uri="{FF2B5EF4-FFF2-40B4-BE49-F238E27FC236}">
                <a16:creationId xmlns:a16="http://schemas.microsoft.com/office/drawing/2014/main" id="{876AAA3B-B31B-53FD-EA7A-F4A888474A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82298" y="544344"/>
            <a:ext cx="8739328"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FA36132-E147-F8F4-B02A-2BC63866B732}"/>
              </a:ext>
            </a:extLst>
          </p:cNvPr>
          <p:cNvSpPr txBox="1"/>
          <p:nvPr/>
        </p:nvSpPr>
        <p:spPr>
          <a:xfrm>
            <a:off x="134112" y="3828288"/>
            <a:ext cx="2292096" cy="1200329"/>
          </a:xfrm>
          <a:prstGeom prst="rect">
            <a:avLst/>
          </a:prstGeom>
          <a:noFill/>
        </p:spPr>
        <p:txBody>
          <a:bodyPr wrap="square" rtlCol="0">
            <a:spAutoFit/>
          </a:bodyPr>
          <a:lstStyle/>
          <a:p>
            <a:r>
              <a:rPr lang="fr-FR" sz="2400" b="1">
                <a:solidFill>
                  <a:srgbClr val="FFFF00"/>
                </a:solidFill>
              </a:rPr>
              <a:t>La porte des Allemands en 2011.</a:t>
            </a:r>
            <a:endParaRPr lang="fr-FR" sz="2400" b="1" dirty="0">
              <a:solidFill>
                <a:srgbClr val="FFFF00"/>
              </a:solidFill>
            </a:endParaRPr>
          </a:p>
        </p:txBody>
      </p:sp>
    </p:spTree>
    <p:extLst>
      <p:ext uri="{BB962C8B-B14F-4D97-AF65-F5344CB8AC3E}">
        <p14:creationId xmlns:p14="http://schemas.microsoft.com/office/powerpoint/2010/main" val="21335268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a:extLst>
            <a:ext uri="{FF2B5EF4-FFF2-40B4-BE49-F238E27FC236}">
              <a16:creationId xmlns:a16="http://schemas.microsoft.com/office/drawing/2014/main" id="{F5D9D9ED-F203-59A9-3418-46A0D566C6BD}"/>
            </a:ext>
          </a:extLst>
        </p:cNvPr>
        <p:cNvGrpSpPr/>
        <p:nvPr/>
      </p:nvGrpSpPr>
      <p:grpSpPr>
        <a:xfrm>
          <a:off x="0" y="0"/>
          <a:ext cx="0" cy="0"/>
          <a:chOff x="0" y="0"/>
          <a:chExt cx="0" cy="0"/>
        </a:xfrm>
      </p:grpSpPr>
      <p:pic>
        <p:nvPicPr>
          <p:cNvPr id="3" name="Image 2" descr="Une image contenant plein air, ciel, nuage, eau&#10;&#10;Le contenu généré par l’IA peut être incorrect.">
            <a:extLst>
              <a:ext uri="{FF2B5EF4-FFF2-40B4-BE49-F238E27FC236}">
                <a16:creationId xmlns:a16="http://schemas.microsoft.com/office/drawing/2014/main" id="{B81010B0-D071-7E84-DD98-94D1A7155B6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0832" y="459000"/>
            <a:ext cx="7920000"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5E71789-5232-102D-3A41-FAC9644601A8}"/>
              </a:ext>
            </a:extLst>
          </p:cNvPr>
          <p:cNvSpPr txBox="1"/>
          <p:nvPr/>
        </p:nvSpPr>
        <p:spPr>
          <a:xfrm>
            <a:off x="8778240" y="3282697"/>
            <a:ext cx="3279648" cy="1200329"/>
          </a:xfrm>
          <a:prstGeom prst="rect">
            <a:avLst/>
          </a:prstGeom>
          <a:noFill/>
        </p:spPr>
        <p:txBody>
          <a:bodyPr wrap="square" rtlCol="0">
            <a:spAutoFit/>
          </a:bodyPr>
          <a:lstStyle/>
          <a:p>
            <a:r>
              <a:rPr lang="fr-FR" sz="2400" b="1">
                <a:solidFill>
                  <a:srgbClr val="FFFF00"/>
                </a:solidFill>
              </a:rPr>
              <a:t>La Moselle et la cathédrale Saint-Étienne.</a:t>
            </a:r>
            <a:endParaRPr lang="fr-FR" sz="2400" b="1" dirty="0">
              <a:solidFill>
                <a:srgbClr val="FFFF00"/>
              </a:solidFill>
            </a:endParaRPr>
          </a:p>
        </p:txBody>
      </p:sp>
    </p:spTree>
    <p:extLst>
      <p:ext uri="{BB962C8B-B14F-4D97-AF65-F5344CB8AC3E}">
        <p14:creationId xmlns:p14="http://schemas.microsoft.com/office/powerpoint/2010/main" val="5278605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a:extLst>
            <a:ext uri="{FF2B5EF4-FFF2-40B4-BE49-F238E27FC236}">
              <a16:creationId xmlns:a16="http://schemas.microsoft.com/office/drawing/2014/main" id="{3B8C2A70-9C76-71DD-8269-64E5B7D88B69}"/>
            </a:ext>
          </a:extLst>
        </p:cNvPr>
        <p:cNvGrpSpPr/>
        <p:nvPr/>
      </p:nvGrpSpPr>
      <p:grpSpPr>
        <a:xfrm>
          <a:off x="0" y="0"/>
          <a:ext cx="0" cy="0"/>
          <a:chOff x="0" y="0"/>
          <a:chExt cx="0" cy="0"/>
        </a:xfrm>
      </p:grpSpPr>
      <p:pic>
        <p:nvPicPr>
          <p:cNvPr id="3" name="Image 2" descr="Une image contenant bâtiment, sol, colonne, arcade&#10;&#10;Le contenu généré par l’IA peut être incorrect.">
            <a:extLst>
              <a:ext uri="{FF2B5EF4-FFF2-40B4-BE49-F238E27FC236}">
                <a16:creationId xmlns:a16="http://schemas.microsoft.com/office/drawing/2014/main" id="{5C32CA38-2911-BBF2-38B9-27BA4C803F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57856" y="459000"/>
            <a:ext cx="8910000"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B000F27-B18F-0C01-0135-6579330498F5}"/>
              </a:ext>
            </a:extLst>
          </p:cNvPr>
          <p:cNvSpPr txBox="1"/>
          <p:nvPr/>
        </p:nvSpPr>
        <p:spPr>
          <a:xfrm>
            <a:off x="402336" y="3625043"/>
            <a:ext cx="2255520" cy="830997"/>
          </a:xfrm>
          <a:prstGeom prst="rect">
            <a:avLst/>
          </a:prstGeom>
          <a:noFill/>
        </p:spPr>
        <p:txBody>
          <a:bodyPr wrap="square" rtlCol="0">
            <a:spAutoFit/>
          </a:bodyPr>
          <a:lstStyle/>
          <a:p>
            <a:r>
              <a:rPr lang="fr-FR" sz="2400" b="1">
                <a:solidFill>
                  <a:srgbClr val="FFFF00"/>
                </a:solidFill>
              </a:rPr>
              <a:t>Musée de la cour d’Or</a:t>
            </a:r>
            <a:endParaRPr lang="fr-FR" sz="2400" b="1" dirty="0">
              <a:solidFill>
                <a:srgbClr val="FFFF00"/>
              </a:solidFill>
            </a:endParaRPr>
          </a:p>
        </p:txBody>
      </p:sp>
    </p:spTree>
    <p:extLst>
      <p:ext uri="{BB962C8B-B14F-4D97-AF65-F5344CB8AC3E}">
        <p14:creationId xmlns:p14="http://schemas.microsoft.com/office/powerpoint/2010/main" val="16458700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9E3452-AAFB-2C2D-81BA-7E6CC5BB4457}"/>
            </a:ext>
          </a:extLst>
        </p:cNvPr>
        <p:cNvGrpSpPr/>
        <p:nvPr/>
      </p:nvGrpSpPr>
      <p:grpSpPr>
        <a:xfrm>
          <a:off x="0" y="0"/>
          <a:ext cx="0" cy="0"/>
          <a:chOff x="0" y="0"/>
          <a:chExt cx="0" cy="0"/>
        </a:xfrm>
      </p:grpSpPr>
      <p:pic>
        <p:nvPicPr>
          <p:cNvPr id="3" name="Image 2" descr="Une image contenant plein air, ciel, plante, Palais&#10;&#10;Le contenu généré par l’IA peut être incorrect.">
            <a:extLst>
              <a:ext uri="{FF2B5EF4-FFF2-40B4-BE49-F238E27FC236}">
                <a16:creationId xmlns:a16="http://schemas.microsoft.com/office/drawing/2014/main" id="{02AD4220-A197-0E26-FB0B-8A7487D400D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2045" y="459000"/>
            <a:ext cx="8905547"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FB81B6A-FA02-0A47-074F-A9D22921EC33}"/>
              </a:ext>
            </a:extLst>
          </p:cNvPr>
          <p:cNvSpPr txBox="1"/>
          <p:nvPr/>
        </p:nvSpPr>
        <p:spPr>
          <a:xfrm>
            <a:off x="9485376" y="3880105"/>
            <a:ext cx="2462784" cy="461665"/>
          </a:xfrm>
          <a:prstGeom prst="rect">
            <a:avLst/>
          </a:prstGeom>
          <a:noFill/>
        </p:spPr>
        <p:txBody>
          <a:bodyPr wrap="square" rtlCol="0">
            <a:spAutoFit/>
          </a:bodyPr>
          <a:lstStyle/>
          <a:p>
            <a:r>
              <a:rPr lang="fr-FR" sz="2400" b="1">
                <a:solidFill>
                  <a:srgbClr val="FFFF00"/>
                </a:solidFill>
              </a:rPr>
              <a:t>L’opéra-théâtre</a:t>
            </a:r>
            <a:endParaRPr lang="fr-FR" sz="2400" b="1" dirty="0">
              <a:solidFill>
                <a:srgbClr val="FFFF00"/>
              </a:solidFill>
            </a:endParaRPr>
          </a:p>
        </p:txBody>
      </p:sp>
    </p:spTree>
    <p:extLst>
      <p:ext uri="{BB962C8B-B14F-4D97-AF65-F5344CB8AC3E}">
        <p14:creationId xmlns:p14="http://schemas.microsoft.com/office/powerpoint/2010/main" val="21038246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289385-E864-0195-74AE-B41B794FB0E7}"/>
            </a:ext>
          </a:extLst>
        </p:cNvPr>
        <p:cNvGrpSpPr/>
        <p:nvPr/>
      </p:nvGrpSpPr>
      <p:grpSpPr>
        <a:xfrm>
          <a:off x="0" y="0"/>
          <a:ext cx="0" cy="0"/>
          <a:chOff x="0" y="0"/>
          <a:chExt cx="0" cy="0"/>
        </a:xfrm>
      </p:grpSpPr>
      <p:pic>
        <p:nvPicPr>
          <p:cNvPr id="3" name="Image 2" descr="Une image contenant plein air, ciel, bâtiment, arbre&#10;&#10;Le contenu généré par l’IA peut être incorrect.">
            <a:extLst>
              <a:ext uri="{FF2B5EF4-FFF2-40B4-BE49-F238E27FC236}">
                <a16:creationId xmlns:a16="http://schemas.microsoft.com/office/drawing/2014/main" id="{EBEADD27-228B-B412-28F4-44927A9C52F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86807" y="459000"/>
            <a:ext cx="8905547"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3E3E6C8-55C2-BE0A-3DFB-7F2A4226B0B3}"/>
              </a:ext>
            </a:extLst>
          </p:cNvPr>
          <p:cNvSpPr txBox="1"/>
          <p:nvPr/>
        </p:nvSpPr>
        <p:spPr>
          <a:xfrm>
            <a:off x="85344" y="3429000"/>
            <a:ext cx="2292096" cy="830997"/>
          </a:xfrm>
          <a:prstGeom prst="rect">
            <a:avLst/>
          </a:prstGeom>
          <a:noFill/>
        </p:spPr>
        <p:txBody>
          <a:bodyPr wrap="square" rtlCol="0">
            <a:spAutoFit/>
          </a:bodyPr>
          <a:lstStyle/>
          <a:p>
            <a:r>
              <a:rPr lang="fr-FR" sz="2400" b="1">
                <a:solidFill>
                  <a:srgbClr val="FFFF00"/>
                </a:solidFill>
              </a:rPr>
              <a:t> Les parcs et jardins de Metz</a:t>
            </a:r>
            <a:endParaRPr lang="fr-FR" sz="2400" b="1" dirty="0">
              <a:solidFill>
                <a:srgbClr val="FFFF00"/>
              </a:solidFill>
            </a:endParaRPr>
          </a:p>
        </p:txBody>
      </p:sp>
    </p:spTree>
    <p:extLst>
      <p:ext uri="{BB962C8B-B14F-4D97-AF65-F5344CB8AC3E}">
        <p14:creationId xmlns:p14="http://schemas.microsoft.com/office/powerpoint/2010/main" val="4203913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29DEDA4D-0C3E-7BC4-E318-AB204576931D}"/>
            </a:ext>
          </a:extLst>
        </p:cNvPr>
        <p:cNvGrpSpPr/>
        <p:nvPr/>
      </p:nvGrpSpPr>
      <p:grpSpPr>
        <a:xfrm>
          <a:off x="0" y="0"/>
          <a:ext cx="0" cy="0"/>
          <a:chOff x="0" y="0"/>
          <a:chExt cx="0" cy="0"/>
        </a:xfrm>
      </p:grpSpPr>
      <p:pic>
        <p:nvPicPr>
          <p:cNvPr id="5" name="Image 4" descr="Une image contenant fleur, Visage humain, rose, Accessoire de mode&#10;&#10;Le contenu généré par l’IA peut être incorrect.">
            <a:extLst>
              <a:ext uri="{FF2B5EF4-FFF2-40B4-BE49-F238E27FC236}">
                <a16:creationId xmlns:a16="http://schemas.microsoft.com/office/drawing/2014/main" id="{C18762A0-423A-8CF9-7501-8F2ECE7BDB5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7729" y="0"/>
            <a:ext cx="3714750" cy="4191000"/>
          </a:xfrm>
          <a:prstGeom prst="rect">
            <a:avLst/>
          </a:prstGeom>
        </p:spPr>
      </p:pic>
      <p:pic>
        <p:nvPicPr>
          <p:cNvPr id="7" name="Image 6" descr="Une image contenant invertébré, conque, Shankha, coquille&#10;&#10;Le contenu généré par l’IA peut être incorrect.">
            <a:extLst>
              <a:ext uri="{FF2B5EF4-FFF2-40B4-BE49-F238E27FC236}">
                <a16:creationId xmlns:a16="http://schemas.microsoft.com/office/drawing/2014/main" id="{2C57EE97-EB40-F21D-029A-54B3916105C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477250" y="3248025"/>
            <a:ext cx="3714750" cy="3609975"/>
          </a:xfrm>
          <a:prstGeom prst="rect">
            <a:avLst/>
          </a:prstGeom>
        </p:spPr>
      </p:pic>
      <p:sp>
        <p:nvSpPr>
          <p:cNvPr id="2" name="ZoneTexte 1">
            <a:extLst>
              <a:ext uri="{FF2B5EF4-FFF2-40B4-BE49-F238E27FC236}">
                <a16:creationId xmlns:a16="http://schemas.microsoft.com/office/drawing/2014/main" id="{2A508AA3-CD7F-8FC5-B991-E130ECE253D5}"/>
              </a:ext>
            </a:extLst>
          </p:cNvPr>
          <p:cNvSpPr txBox="1"/>
          <p:nvPr/>
        </p:nvSpPr>
        <p:spPr>
          <a:xfrm>
            <a:off x="3645408" y="731520"/>
            <a:ext cx="8428863" cy="1938992"/>
          </a:xfrm>
          <a:prstGeom prst="rect">
            <a:avLst/>
          </a:prstGeom>
          <a:noFill/>
        </p:spPr>
        <p:txBody>
          <a:bodyPr wrap="square" rtlCol="0">
            <a:spAutoFit/>
          </a:bodyPr>
          <a:lstStyle/>
          <a:p>
            <a:r>
              <a:rPr lang="fr-FR" sz="2400" b="1" dirty="0">
                <a:solidFill>
                  <a:srgbClr val="FFC000"/>
                </a:solidFill>
              </a:rPr>
              <a:t>Lorient vous a Présenté  La ville De Metz –Moselle </a:t>
            </a:r>
          </a:p>
          <a:p>
            <a:endParaRPr lang="fr-FR" sz="2400" b="1" dirty="0">
              <a:solidFill>
                <a:srgbClr val="FFC000"/>
              </a:solidFill>
            </a:endParaRPr>
          </a:p>
          <a:p>
            <a:endParaRPr lang="fr-FR" sz="2400" b="1" dirty="0">
              <a:solidFill>
                <a:srgbClr val="FFC000"/>
              </a:solidFill>
            </a:endParaRPr>
          </a:p>
          <a:p>
            <a:endParaRPr lang="fr-FR" sz="2400" b="1" dirty="0">
              <a:solidFill>
                <a:srgbClr val="FFC000"/>
              </a:solidFill>
            </a:endParaRPr>
          </a:p>
          <a:p>
            <a:r>
              <a:rPr lang="fr-FR" sz="2400" b="1" dirty="0">
                <a:solidFill>
                  <a:srgbClr val="FFC000"/>
                </a:solidFill>
              </a:rPr>
              <a:t>                       Les Images et le son Du Net   </a:t>
            </a:r>
          </a:p>
        </p:txBody>
      </p:sp>
      <p:sp>
        <p:nvSpPr>
          <p:cNvPr id="6" name="ZoneTexte 5">
            <a:extLst>
              <a:ext uri="{FF2B5EF4-FFF2-40B4-BE49-F238E27FC236}">
                <a16:creationId xmlns:a16="http://schemas.microsoft.com/office/drawing/2014/main" id="{63DC47BE-3BCD-CD6A-20EF-9BF405053663}"/>
              </a:ext>
            </a:extLst>
          </p:cNvPr>
          <p:cNvSpPr txBox="1"/>
          <p:nvPr/>
        </p:nvSpPr>
        <p:spPr>
          <a:xfrm>
            <a:off x="6425184" y="3645408"/>
            <a:ext cx="3714750" cy="461665"/>
          </a:xfrm>
          <a:prstGeom prst="rect">
            <a:avLst/>
          </a:prstGeom>
          <a:noFill/>
        </p:spPr>
        <p:txBody>
          <a:bodyPr wrap="square" rtlCol="0">
            <a:spAutoFit/>
          </a:bodyPr>
          <a:lstStyle/>
          <a:p>
            <a:r>
              <a:rPr lang="fr-FR" sz="2400" b="1" dirty="0">
                <a:solidFill>
                  <a:srgbClr val="FFC000"/>
                </a:solidFill>
              </a:rPr>
              <a:t>Daniel</a:t>
            </a:r>
          </a:p>
        </p:txBody>
      </p:sp>
    </p:spTree>
    <p:extLst>
      <p:ext uri="{BB962C8B-B14F-4D97-AF65-F5344CB8AC3E}">
        <p14:creationId xmlns:p14="http://schemas.microsoft.com/office/powerpoint/2010/main" val="7163210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3000">
        <p15:prstTrans prst="fracture"/>
      </p:transition>
    </mc:Choice>
    <mc:Fallback>
      <p:transition spd="slow" advClick="0" advTm="13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206</TotalTime>
  <Words>437</Words>
  <Application>Microsoft Office PowerPoint</Application>
  <PresentationFormat>Grand écran</PresentationFormat>
  <Paragraphs>33</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18</cp:revision>
  <dcterms:created xsi:type="dcterms:W3CDTF">2025-10-19T02:10:19Z</dcterms:created>
  <dcterms:modified xsi:type="dcterms:W3CDTF">2025-12-06T08:19:38Z</dcterms:modified>
</cp:coreProperties>
</file>