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0" autoAdjust="0"/>
    <p:restoredTop sz="94718" autoAdjust="0"/>
  </p:normalViewPr>
  <p:slideViewPr>
    <p:cSldViewPr>
      <p:cViewPr varScale="1">
        <p:scale>
          <a:sx n="68" d="100"/>
          <a:sy n="68" d="100"/>
        </p:scale>
        <p:origin x="-1134" y="43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C7FD-8EE2-46C2-AEBB-606F44154A2C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81B3-ECFE-481B-809D-278855D617C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C7FD-8EE2-46C2-AEBB-606F44154A2C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81B3-ECFE-481B-809D-278855D617C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C7FD-8EE2-46C2-AEBB-606F44154A2C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81B3-ECFE-481B-809D-278855D617C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C7FD-8EE2-46C2-AEBB-606F44154A2C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81B3-ECFE-481B-809D-278855D617C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C7FD-8EE2-46C2-AEBB-606F44154A2C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81B3-ECFE-481B-809D-278855D617C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C7FD-8EE2-46C2-AEBB-606F44154A2C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81B3-ECFE-481B-809D-278855D617C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C7FD-8EE2-46C2-AEBB-606F44154A2C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81B3-ECFE-481B-809D-278855D617C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C7FD-8EE2-46C2-AEBB-606F44154A2C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81B3-ECFE-481B-809D-278855D617C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C7FD-8EE2-46C2-AEBB-606F44154A2C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81B3-ECFE-481B-809D-278855D617C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C7FD-8EE2-46C2-AEBB-606F44154A2C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81B3-ECFE-481B-809D-278855D617C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C7FD-8EE2-46C2-AEBB-606F44154A2C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81B3-ECFE-481B-809D-278855D617C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EC7FD-8EE2-46C2-AEBB-606F44154A2C}" type="datetimeFigureOut">
              <a:rPr lang="fr-FR" smtClean="0"/>
              <a:t>05/12/2025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081B3-ECFE-481B-809D-278855D617C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r-FR" b="1" dirty="0" err="1" smtClean="0"/>
              <a:t>Slide</a:t>
            </a:r>
            <a:r>
              <a:rPr lang="fr-FR" b="1" dirty="0" smtClean="0"/>
              <a:t> 1 – Titre</a:t>
            </a:r>
          </a:p>
          <a:p>
            <a:r>
              <a:rPr lang="fr-FR" b="1" dirty="0" smtClean="0"/>
              <a:t>Texte 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/>
              <a:t>Le métier d’avocat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i="1" dirty="0" smtClean="0"/>
              <a:t>Défendre • Conseiller • Représenter</a:t>
            </a:r>
            <a:endParaRPr lang="fr-FR" dirty="0" smtClean="0"/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Bleu foncé (#0A2A43)</a:t>
            </a:r>
          </a:p>
          <a:p>
            <a:r>
              <a:rPr lang="fr-FR" dirty="0" smtClean="0"/>
              <a:t>Titre : Blanc, Gras, Sans </a:t>
            </a:r>
            <a:r>
              <a:rPr lang="fr-FR" dirty="0" err="1" smtClean="0"/>
              <a:t>Serif</a:t>
            </a:r>
            <a:r>
              <a:rPr lang="fr-FR" dirty="0" smtClean="0"/>
              <a:t>, taille 44</a:t>
            </a:r>
          </a:p>
          <a:p>
            <a:r>
              <a:rPr lang="fr-FR" dirty="0" smtClean="0"/>
              <a:t>Sous-titre : Gris clair (#D9D9D9), italique, taille 28</a:t>
            </a:r>
          </a:p>
          <a:p>
            <a:r>
              <a:rPr lang="fr-FR" dirty="0" smtClean="0"/>
              <a:t>Centré verticalement et horizontalement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2 – Définition</a:t>
            </a:r>
          </a:p>
          <a:p>
            <a:r>
              <a:rPr lang="fr-FR" b="1" dirty="0" smtClean="0"/>
              <a:t>Texte :</a:t>
            </a:r>
            <a:endParaRPr lang="fr-FR" dirty="0" smtClean="0"/>
          </a:p>
          <a:p>
            <a:r>
              <a:rPr lang="fr-FR" dirty="0" smtClean="0"/>
              <a:t>Professionnel du droit</a:t>
            </a:r>
          </a:p>
          <a:p>
            <a:r>
              <a:rPr lang="fr-FR" dirty="0" smtClean="0"/>
              <a:t>Défend et représente ses clients</a:t>
            </a:r>
          </a:p>
          <a:p>
            <a:r>
              <a:rPr lang="fr-FR" dirty="0" smtClean="0"/>
              <a:t>Conseille dans les démarches juridiques</a:t>
            </a:r>
          </a:p>
          <a:p>
            <a:r>
              <a:rPr lang="fr-FR" dirty="0" smtClean="0"/>
              <a:t>Intervient en audience ou en conseil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Blanc</a:t>
            </a:r>
          </a:p>
          <a:p>
            <a:r>
              <a:rPr lang="fr-FR" dirty="0" smtClean="0"/>
              <a:t>Bande verticale à gauche : Bleu clair (#5DADE2)</a:t>
            </a:r>
          </a:p>
          <a:p>
            <a:r>
              <a:rPr lang="fr-FR" dirty="0" smtClean="0"/>
              <a:t>Texte : Bleu foncé (#0A2A43), taille 28</a:t>
            </a:r>
          </a:p>
          <a:p>
            <a:r>
              <a:rPr lang="fr-FR" dirty="0" smtClean="0"/>
              <a:t>Puces simples, alignement à gauche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3 – Années d’études</a:t>
            </a:r>
          </a:p>
          <a:p>
            <a:r>
              <a:rPr lang="fr-FR" b="1" dirty="0" smtClean="0"/>
              <a:t>Texte :</a:t>
            </a:r>
            <a:endParaRPr lang="fr-FR" dirty="0" smtClean="0"/>
          </a:p>
          <a:p>
            <a:r>
              <a:rPr lang="fr-FR" dirty="0" smtClean="0"/>
              <a:t>Licence de droit : 3 ans</a:t>
            </a:r>
          </a:p>
          <a:p>
            <a:r>
              <a:rPr lang="fr-FR" dirty="0" smtClean="0"/>
              <a:t>Master de droit : 2 ans</a:t>
            </a:r>
          </a:p>
          <a:p>
            <a:r>
              <a:rPr lang="fr-FR" dirty="0" smtClean="0"/>
              <a:t>Préparation CRFPA : 1 an</a:t>
            </a:r>
          </a:p>
          <a:p>
            <a:r>
              <a:rPr lang="fr-FR" dirty="0" smtClean="0"/>
              <a:t>École des avocats + CAPA : 18 mois</a:t>
            </a:r>
          </a:p>
          <a:p>
            <a:r>
              <a:rPr lang="fr-FR" dirty="0" smtClean="0"/>
              <a:t>Total : 6 à 8 ans après le Bac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Blanc</a:t>
            </a:r>
          </a:p>
          <a:p>
            <a:r>
              <a:rPr lang="fr-FR" dirty="0" err="1" smtClean="0"/>
              <a:t>Timeline</a:t>
            </a:r>
            <a:r>
              <a:rPr lang="fr-FR" dirty="0" smtClean="0"/>
              <a:t> horizontale avec pastilles bleues pour chaque étape</a:t>
            </a:r>
          </a:p>
          <a:p>
            <a:r>
              <a:rPr lang="fr-FR" dirty="0" smtClean="0"/>
              <a:t>Texte : Bleu foncé, taille 28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4 – Salaire</a:t>
            </a:r>
          </a:p>
          <a:p>
            <a:r>
              <a:rPr lang="fr-FR" b="1" dirty="0" smtClean="0"/>
              <a:t>Texte :</a:t>
            </a:r>
            <a:endParaRPr lang="fr-FR" dirty="0" smtClean="0"/>
          </a:p>
          <a:p>
            <a:r>
              <a:rPr lang="fr-FR" dirty="0" smtClean="0"/>
              <a:t>Débutant : 1 500 → 2 300 € net/mois</a:t>
            </a:r>
          </a:p>
          <a:p>
            <a:r>
              <a:rPr lang="fr-FR" dirty="0" smtClean="0"/>
              <a:t>Confirmé : 4 500 → 7 000 € net/mois</a:t>
            </a:r>
          </a:p>
          <a:p>
            <a:r>
              <a:rPr lang="fr-FR" dirty="0" smtClean="0"/>
              <a:t>Très expérimenté : 10 000 € et +</a:t>
            </a:r>
          </a:p>
          <a:p>
            <a:r>
              <a:rPr lang="fr-FR" dirty="0" smtClean="0"/>
              <a:t>Facteurs : spécialité, ville, réputation, type de cabinet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Blanc</a:t>
            </a:r>
          </a:p>
          <a:p>
            <a:r>
              <a:rPr lang="fr-FR" dirty="0" smtClean="0"/>
              <a:t>Graphique à barres stylisé (option PowerPoint)</a:t>
            </a:r>
          </a:p>
          <a:p>
            <a:r>
              <a:rPr lang="fr-FR" dirty="0" smtClean="0"/>
              <a:t>Texte : Bleu foncé, taille 28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5 – Spécialités</a:t>
            </a:r>
          </a:p>
          <a:p>
            <a:r>
              <a:rPr lang="fr-FR" b="1" dirty="0" smtClean="0"/>
              <a:t>Texte :</a:t>
            </a:r>
            <a:endParaRPr lang="fr-FR" dirty="0" smtClean="0"/>
          </a:p>
          <a:p>
            <a:r>
              <a:rPr lang="fr-FR" dirty="0" smtClean="0"/>
              <a:t>Droit pénal</a:t>
            </a:r>
          </a:p>
          <a:p>
            <a:r>
              <a:rPr lang="fr-FR" dirty="0" smtClean="0"/>
              <a:t>Droit des affaires</a:t>
            </a:r>
          </a:p>
          <a:p>
            <a:r>
              <a:rPr lang="fr-FR" dirty="0" smtClean="0"/>
              <a:t>Droit de la famille</a:t>
            </a:r>
          </a:p>
          <a:p>
            <a:r>
              <a:rPr lang="fr-FR" dirty="0" smtClean="0"/>
              <a:t>Droit du travail</a:t>
            </a:r>
          </a:p>
          <a:p>
            <a:r>
              <a:rPr lang="fr-FR" dirty="0" smtClean="0"/>
              <a:t>Droit immobilier</a:t>
            </a:r>
          </a:p>
          <a:p>
            <a:r>
              <a:rPr lang="fr-FR" dirty="0" smtClean="0"/>
              <a:t>Droit international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Blanc</a:t>
            </a:r>
          </a:p>
          <a:p>
            <a:r>
              <a:rPr lang="fr-FR" dirty="0" smtClean="0"/>
              <a:t>Texte : Bleu foncé, taille 28</a:t>
            </a:r>
          </a:p>
          <a:p>
            <a:r>
              <a:rPr lang="fr-FR" dirty="0" smtClean="0"/>
              <a:t>Puces rondes bleues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6 – Outils &amp; Cadre</a:t>
            </a:r>
          </a:p>
          <a:p>
            <a:r>
              <a:rPr lang="fr-FR" b="1" dirty="0" smtClean="0"/>
              <a:t>Texte :</a:t>
            </a:r>
            <a:endParaRPr lang="fr-FR" dirty="0" smtClean="0"/>
          </a:p>
          <a:p>
            <a:r>
              <a:rPr lang="fr-FR" dirty="0" smtClean="0"/>
              <a:t>Codes juridiques / textes de lois</a:t>
            </a:r>
          </a:p>
          <a:p>
            <a:r>
              <a:rPr lang="fr-FR" dirty="0" smtClean="0"/>
              <a:t>Jurisprudence / bases de données</a:t>
            </a:r>
          </a:p>
          <a:p>
            <a:r>
              <a:rPr lang="fr-FR" dirty="0" smtClean="0"/>
              <a:t>Ordinateur / rédaction d’actes</a:t>
            </a:r>
          </a:p>
          <a:p>
            <a:r>
              <a:rPr lang="fr-FR" dirty="0" smtClean="0"/>
              <a:t>Salle d’audience</a:t>
            </a:r>
          </a:p>
          <a:p>
            <a:r>
              <a:rPr lang="fr-FR" dirty="0" smtClean="0"/>
              <a:t>Gestion des dossiers clients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Blanc</a:t>
            </a:r>
          </a:p>
          <a:p>
            <a:r>
              <a:rPr lang="fr-FR" dirty="0" smtClean="0"/>
              <a:t>Deux colonnes : gauche texte, droite icône ou image (optionnel)</a:t>
            </a:r>
          </a:p>
          <a:p>
            <a:r>
              <a:rPr lang="fr-FR" dirty="0" smtClean="0"/>
              <a:t>Texte : Bleu foncé, taille 28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7 – Qualités requises</a:t>
            </a:r>
          </a:p>
          <a:p>
            <a:r>
              <a:rPr lang="fr-FR" b="1" dirty="0" smtClean="0"/>
              <a:t>Texte :</a:t>
            </a:r>
            <a:endParaRPr lang="fr-FR" dirty="0" smtClean="0"/>
          </a:p>
          <a:p>
            <a:r>
              <a:rPr lang="fr-FR" dirty="0" smtClean="0"/>
              <a:t>Excellente expression orale</a:t>
            </a:r>
          </a:p>
          <a:p>
            <a:r>
              <a:rPr lang="fr-FR" dirty="0" smtClean="0"/>
              <a:t>Rigueur et analyse</a:t>
            </a:r>
          </a:p>
          <a:p>
            <a:r>
              <a:rPr lang="fr-FR" dirty="0" smtClean="0"/>
              <a:t>Discipline &amp; organisation</a:t>
            </a:r>
          </a:p>
          <a:p>
            <a:r>
              <a:rPr lang="fr-FR" dirty="0" smtClean="0"/>
              <a:t>Résistance au stress</a:t>
            </a:r>
          </a:p>
          <a:p>
            <a:r>
              <a:rPr lang="fr-FR" dirty="0" smtClean="0"/>
              <a:t>Éthique professionnelle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Bleu clair (#5DADE2)</a:t>
            </a:r>
          </a:p>
          <a:p>
            <a:r>
              <a:rPr lang="fr-FR" dirty="0" smtClean="0"/>
              <a:t>Texte : Blanc, taille 28</a:t>
            </a:r>
          </a:p>
          <a:p>
            <a:r>
              <a:rPr lang="fr-FR" dirty="0" smtClean="0"/>
              <a:t>Puces simples, espacement large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8 – Évolutions possibles</a:t>
            </a:r>
          </a:p>
          <a:p>
            <a:r>
              <a:rPr lang="fr-FR" b="1" dirty="0" smtClean="0"/>
              <a:t>Texte :</a:t>
            </a:r>
            <a:endParaRPr lang="fr-FR" dirty="0" smtClean="0"/>
          </a:p>
          <a:p>
            <a:r>
              <a:rPr lang="fr-FR" dirty="0" smtClean="0"/>
              <a:t>Avocat spécialisé</a:t>
            </a:r>
          </a:p>
          <a:p>
            <a:r>
              <a:rPr lang="fr-FR" dirty="0" smtClean="0"/>
              <a:t>Juriste d’entreprise</a:t>
            </a:r>
          </a:p>
          <a:p>
            <a:r>
              <a:rPr lang="fr-FR" dirty="0" smtClean="0"/>
              <a:t>Ouvrir son cabinet</a:t>
            </a:r>
          </a:p>
          <a:p>
            <a:r>
              <a:rPr lang="fr-FR" dirty="0" smtClean="0"/>
              <a:t>Avocat associé</a:t>
            </a:r>
          </a:p>
          <a:p>
            <a:r>
              <a:rPr lang="fr-FR" dirty="0" smtClean="0"/>
              <a:t>Consultant juridique</a:t>
            </a:r>
          </a:p>
          <a:p>
            <a:r>
              <a:rPr lang="fr-FR" dirty="0" smtClean="0"/>
              <a:t>Médiateur professionnel</a:t>
            </a:r>
          </a:p>
          <a:p>
            <a:r>
              <a:rPr lang="fr-FR" dirty="0" smtClean="0"/>
              <a:t>Magistrat (concours)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Blanc</a:t>
            </a:r>
          </a:p>
          <a:p>
            <a:r>
              <a:rPr lang="fr-FR" dirty="0" smtClean="0"/>
              <a:t>Texte : Bleu foncé, taille 28</a:t>
            </a:r>
          </a:p>
          <a:p>
            <a:r>
              <a:rPr lang="fr-FR" dirty="0" smtClean="0"/>
              <a:t>Schéma organigramme simplifié si possible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9 – Avantages / Inconvénients</a:t>
            </a:r>
          </a:p>
          <a:p>
            <a:r>
              <a:rPr lang="fr-FR" b="1" dirty="0" smtClean="0"/>
              <a:t>Texte 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/>
              <a:t>Avantages :</a:t>
            </a:r>
            <a:endParaRPr lang="fr-FR" dirty="0" smtClean="0"/>
          </a:p>
          <a:p>
            <a:r>
              <a:rPr lang="fr-FR" dirty="0" smtClean="0"/>
              <a:t>Métier valorisant</a:t>
            </a:r>
          </a:p>
          <a:p>
            <a:r>
              <a:rPr lang="fr-FR" dirty="0" smtClean="0"/>
              <a:t>Indépendance possible</a:t>
            </a:r>
          </a:p>
          <a:p>
            <a:r>
              <a:rPr lang="fr-FR" dirty="0" smtClean="0"/>
              <a:t>Diversité des dossiers</a:t>
            </a:r>
          </a:p>
          <a:p>
            <a:r>
              <a:rPr lang="fr-FR" dirty="0" smtClean="0"/>
              <a:t>Bon salaire après expérience</a:t>
            </a:r>
          </a:p>
          <a:p>
            <a:r>
              <a:rPr lang="fr-FR" b="1" dirty="0" smtClean="0"/>
              <a:t>Inconvénients :</a:t>
            </a:r>
            <a:endParaRPr lang="fr-FR" dirty="0" smtClean="0"/>
          </a:p>
          <a:p>
            <a:r>
              <a:rPr lang="fr-FR" dirty="0" smtClean="0"/>
              <a:t>Longues études</a:t>
            </a:r>
          </a:p>
          <a:p>
            <a:r>
              <a:rPr lang="fr-FR" dirty="0" smtClean="0"/>
              <a:t>Stress &amp; charge de travail</a:t>
            </a:r>
          </a:p>
          <a:p>
            <a:r>
              <a:rPr lang="fr-FR" dirty="0" smtClean="0"/>
              <a:t>Début de carrière difficile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Bleu clair (#5DADE2)</a:t>
            </a:r>
          </a:p>
          <a:p>
            <a:r>
              <a:rPr lang="fr-FR" dirty="0" smtClean="0"/>
              <a:t>Deux colonnes (+ / –)</a:t>
            </a:r>
          </a:p>
          <a:p>
            <a:r>
              <a:rPr lang="fr-FR" dirty="0" smtClean="0"/>
              <a:t>Texte : Blanc, taille 28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10 – Conclusion</a:t>
            </a:r>
          </a:p>
          <a:p>
            <a:r>
              <a:rPr lang="fr-FR" b="1" dirty="0" smtClean="0"/>
              <a:t>Texte 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L’avocat est un acteur essentiel de la justice.</a:t>
            </a:r>
            <a:br>
              <a:rPr lang="fr-FR" dirty="0" smtClean="0"/>
            </a:br>
            <a:r>
              <a:rPr lang="fr-FR" dirty="0" smtClean="0"/>
              <a:t>C’est un métier exigeant mais passionnant, offrant de nombreuses perspectives.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Bleu foncé (#0A2A43)</a:t>
            </a:r>
          </a:p>
          <a:p>
            <a:r>
              <a:rPr lang="fr-FR" dirty="0" smtClean="0"/>
              <a:t>Texte : Blanc, Gras, taille 32</a:t>
            </a:r>
          </a:p>
          <a:p>
            <a:r>
              <a:rPr lang="fr-FR" dirty="0" smtClean="0"/>
              <a:t>Centré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r-FR" b="1" dirty="0" err="1" smtClean="0"/>
              <a:t>Slide</a:t>
            </a:r>
            <a:r>
              <a:rPr lang="fr-FR" b="1" dirty="0" smtClean="0"/>
              <a:t> 1 – Titre</a:t>
            </a:r>
          </a:p>
          <a:p>
            <a:r>
              <a:rPr lang="fr-FR" b="1" dirty="0" smtClean="0"/>
              <a:t>Texte 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/>
              <a:t>Le métier d’avocat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i="1" dirty="0" smtClean="0"/>
              <a:t>Défendre • Conseiller • Représenter</a:t>
            </a:r>
            <a:endParaRPr lang="fr-FR" dirty="0" smtClean="0"/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Bleu foncé (#0A2A43)</a:t>
            </a:r>
          </a:p>
          <a:p>
            <a:r>
              <a:rPr lang="fr-FR" dirty="0" smtClean="0"/>
              <a:t>Titre : Blanc, Gras, Sans </a:t>
            </a:r>
            <a:r>
              <a:rPr lang="fr-FR" dirty="0" err="1" smtClean="0"/>
              <a:t>Serif</a:t>
            </a:r>
            <a:r>
              <a:rPr lang="fr-FR" dirty="0" smtClean="0"/>
              <a:t>, taille 44</a:t>
            </a:r>
          </a:p>
          <a:p>
            <a:r>
              <a:rPr lang="fr-FR" dirty="0" smtClean="0"/>
              <a:t>Sous-titre : Gris clair (#D9D9D9), italique, taille 28</a:t>
            </a:r>
          </a:p>
          <a:p>
            <a:r>
              <a:rPr lang="fr-FR" dirty="0" smtClean="0"/>
              <a:t>Centré verticalement et horizontalement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2 – Définition</a:t>
            </a:r>
          </a:p>
          <a:p>
            <a:r>
              <a:rPr lang="fr-FR" b="1" dirty="0" smtClean="0"/>
              <a:t>Texte :</a:t>
            </a:r>
            <a:endParaRPr lang="fr-FR" dirty="0" smtClean="0"/>
          </a:p>
          <a:p>
            <a:r>
              <a:rPr lang="fr-FR" dirty="0" smtClean="0"/>
              <a:t>Professionnel du droit</a:t>
            </a:r>
          </a:p>
          <a:p>
            <a:r>
              <a:rPr lang="fr-FR" dirty="0" smtClean="0"/>
              <a:t>Défend et représente ses clients</a:t>
            </a:r>
          </a:p>
          <a:p>
            <a:r>
              <a:rPr lang="fr-FR" dirty="0" smtClean="0"/>
              <a:t>Conseille dans les démarches juridiques</a:t>
            </a:r>
          </a:p>
          <a:p>
            <a:r>
              <a:rPr lang="fr-FR" dirty="0" smtClean="0"/>
              <a:t>Intervient en audience ou en conseil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Blanc</a:t>
            </a:r>
          </a:p>
          <a:p>
            <a:r>
              <a:rPr lang="fr-FR" dirty="0" smtClean="0"/>
              <a:t>Bande verticale à gauche : Bleu clair (#5DADE2)</a:t>
            </a:r>
          </a:p>
          <a:p>
            <a:r>
              <a:rPr lang="fr-FR" dirty="0" smtClean="0"/>
              <a:t>Texte : Bleu foncé (#0A2A43), taille 28</a:t>
            </a:r>
          </a:p>
          <a:p>
            <a:r>
              <a:rPr lang="fr-FR" dirty="0" smtClean="0"/>
              <a:t>Puces simples, alignement à gauche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3 – Années d’études</a:t>
            </a:r>
          </a:p>
          <a:p>
            <a:r>
              <a:rPr lang="fr-FR" b="1" dirty="0" smtClean="0"/>
              <a:t>Texte :</a:t>
            </a:r>
            <a:endParaRPr lang="fr-FR" dirty="0" smtClean="0"/>
          </a:p>
          <a:p>
            <a:r>
              <a:rPr lang="fr-FR" dirty="0" smtClean="0"/>
              <a:t>Licence de droit : 3 ans</a:t>
            </a:r>
          </a:p>
          <a:p>
            <a:r>
              <a:rPr lang="fr-FR" dirty="0" smtClean="0"/>
              <a:t>Master de droit : 2 ans</a:t>
            </a:r>
          </a:p>
          <a:p>
            <a:r>
              <a:rPr lang="fr-FR" dirty="0" smtClean="0"/>
              <a:t>Préparation CRFPA : 1 an</a:t>
            </a:r>
          </a:p>
          <a:p>
            <a:r>
              <a:rPr lang="fr-FR" dirty="0" smtClean="0"/>
              <a:t>École des avocats + CAPA : 18 mois</a:t>
            </a:r>
          </a:p>
          <a:p>
            <a:r>
              <a:rPr lang="fr-FR" dirty="0" smtClean="0"/>
              <a:t>Total : 6 à 8 ans après le Bac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Blanc</a:t>
            </a:r>
          </a:p>
          <a:p>
            <a:r>
              <a:rPr lang="fr-FR" dirty="0" err="1" smtClean="0"/>
              <a:t>Timeline</a:t>
            </a:r>
            <a:r>
              <a:rPr lang="fr-FR" dirty="0" smtClean="0"/>
              <a:t> horizontale avec pastilles bleues pour chaque étape</a:t>
            </a:r>
          </a:p>
          <a:p>
            <a:r>
              <a:rPr lang="fr-FR" dirty="0" smtClean="0"/>
              <a:t>Texte : Bleu foncé, taille 28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4 – Salaire</a:t>
            </a:r>
          </a:p>
          <a:p>
            <a:r>
              <a:rPr lang="fr-FR" b="1" dirty="0" smtClean="0"/>
              <a:t>Texte :</a:t>
            </a:r>
            <a:endParaRPr lang="fr-FR" dirty="0" smtClean="0"/>
          </a:p>
          <a:p>
            <a:r>
              <a:rPr lang="fr-FR" dirty="0" smtClean="0"/>
              <a:t>Débutant : 1 500 → 2 300 € net/mois</a:t>
            </a:r>
          </a:p>
          <a:p>
            <a:r>
              <a:rPr lang="fr-FR" dirty="0" smtClean="0"/>
              <a:t>Confirmé : 4 500 → 7 000 € net/mois</a:t>
            </a:r>
          </a:p>
          <a:p>
            <a:r>
              <a:rPr lang="fr-FR" dirty="0" smtClean="0"/>
              <a:t>Très expérimenté : 10 000 € et +</a:t>
            </a:r>
          </a:p>
          <a:p>
            <a:r>
              <a:rPr lang="fr-FR" dirty="0" smtClean="0"/>
              <a:t>Facteurs : spécialité, ville, réputation, type de cabinet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Blanc</a:t>
            </a:r>
          </a:p>
          <a:p>
            <a:r>
              <a:rPr lang="fr-FR" dirty="0" smtClean="0"/>
              <a:t>Graphique à barres stylisé (option PowerPoint)</a:t>
            </a:r>
          </a:p>
          <a:p>
            <a:r>
              <a:rPr lang="fr-FR" dirty="0" smtClean="0"/>
              <a:t>Texte : Bleu foncé, taille 28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5 – Spécialités</a:t>
            </a:r>
          </a:p>
          <a:p>
            <a:r>
              <a:rPr lang="fr-FR" b="1" dirty="0" smtClean="0"/>
              <a:t>Texte :</a:t>
            </a:r>
            <a:endParaRPr lang="fr-FR" dirty="0" smtClean="0"/>
          </a:p>
          <a:p>
            <a:r>
              <a:rPr lang="fr-FR" dirty="0" smtClean="0"/>
              <a:t>Droit pénal</a:t>
            </a:r>
          </a:p>
          <a:p>
            <a:r>
              <a:rPr lang="fr-FR" dirty="0" smtClean="0"/>
              <a:t>Droit des affaires</a:t>
            </a:r>
          </a:p>
          <a:p>
            <a:r>
              <a:rPr lang="fr-FR" dirty="0" smtClean="0"/>
              <a:t>Droit de la famille</a:t>
            </a:r>
          </a:p>
          <a:p>
            <a:r>
              <a:rPr lang="fr-FR" dirty="0" smtClean="0"/>
              <a:t>Droit du travail</a:t>
            </a:r>
          </a:p>
          <a:p>
            <a:r>
              <a:rPr lang="fr-FR" dirty="0" smtClean="0"/>
              <a:t>Droit immobilier</a:t>
            </a:r>
          </a:p>
          <a:p>
            <a:r>
              <a:rPr lang="fr-FR" dirty="0" smtClean="0"/>
              <a:t>Droit international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Blanc</a:t>
            </a:r>
          </a:p>
          <a:p>
            <a:r>
              <a:rPr lang="fr-FR" dirty="0" smtClean="0"/>
              <a:t>Texte : Bleu foncé, taille 28</a:t>
            </a:r>
          </a:p>
          <a:p>
            <a:r>
              <a:rPr lang="fr-FR" dirty="0" smtClean="0"/>
              <a:t>Puces rondes bleues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6 – Outils &amp; Cadre</a:t>
            </a:r>
          </a:p>
          <a:p>
            <a:r>
              <a:rPr lang="fr-FR" b="1" dirty="0" smtClean="0"/>
              <a:t>Texte :</a:t>
            </a:r>
            <a:endParaRPr lang="fr-FR" dirty="0" smtClean="0"/>
          </a:p>
          <a:p>
            <a:r>
              <a:rPr lang="fr-FR" dirty="0" smtClean="0"/>
              <a:t>Codes juridiques / textes de lois</a:t>
            </a:r>
          </a:p>
          <a:p>
            <a:r>
              <a:rPr lang="fr-FR" dirty="0" smtClean="0"/>
              <a:t>Jurisprudence / bases de données</a:t>
            </a:r>
          </a:p>
          <a:p>
            <a:r>
              <a:rPr lang="fr-FR" dirty="0" smtClean="0"/>
              <a:t>Ordinateur / rédaction d’actes</a:t>
            </a:r>
          </a:p>
          <a:p>
            <a:r>
              <a:rPr lang="fr-FR" dirty="0" smtClean="0"/>
              <a:t>Salle d’audience</a:t>
            </a:r>
          </a:p>
          <a:p>
            <a:r>
              <a:rPr lang="fr-FR" dirty="0" smtClean="0"/>
              <a:t>Gestion des dossiers clients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Blanc</a:t>
            </a:r>
          </a:p>
          <a:p>
            <a:r>
              <a:rPr lang="fr-FR" dirty="0" smtClean="0"/>
              <a:t>Deux colonnes : gauche texte, droite icône ou image (optionnel)</a:t>
            </a:r>
          </a:p>
          <a:p>
            <a:r>
              <a:rPr lang="fr-FR" dirty="0" smtClean="0"/>
              <a:t>Texte : Bleu foncé, taille 28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7 – Qualités requises</a:t>
            </a:r>
          </a:p>
          <a:p>
            <a:r>
              <a:rPr lang="fr-FR" b="1" dirty="0" smtClean="0"/>
              <a:t>Texte :</a:t>
            </a:r>
            <a:endParaRPr lang="fr-FR" dirty="0" smtClean="0"/>
          </a:p>
          <a:p>
            <a:r>
              <a:rPr lang="fr-FR" dirty="0" smtClean="0"/>
              <a:t>Excellente expression orale</a:t>
            </a:r>
          </a:p>
          <a:p>
            <a:r>
              <a:rPr lang="fr-FR" dirty="0" smtClean="0"/>
              <a:t>Rigueur et analyse</a:t>
            </a:r>
          </a:p>
          <a:p>
            <a:r>
              <a:rPr lang="fr-FR" dirty="0" smtClean="0"/>
              <a:t>Discipline &amp; organisation</a:t>
            </a:r>
          </a:p>
          <a:p>
            <a:r>
              <a:rPr lang="fr-FR" dirty="0" smtClean="0"/>
              <a:t>Résistance au stress</a:t>
            </a:r>
          </a:p>
          <a:p>
            <a:r>
              <a:rPr lang="fr-FR" dirty="0" smtClean="0"/>
              <a:t>Éthique professionnelle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Bleu clair (#5DADE2)</a:t>
            </a:r>
          </a:p>
          <a:p>
            <a:r>
              <a:rPr lang="fr-FR" dirty="0" smtClean="0"/>
              <a:t>Texte : Blanc, taille 28</a:t>
            </a:r>
          </a:p>
          <a:p>
            <a:r>
              <a:rPr lang="fr-FR" dirty="0" smtClean="0"/>
              <a:t>Puces simples, espacement large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8 – Évolutions possibles</a:t>
            </a:r>
          </a:p>
          <a:p>
            <a:r>
              <a:rPr lang="fr-FR" b="1" dirty="0" smtClean="0"/>
              <a:t>Texte :</a:t>
            </a:r>
            <a:endParaRPr lang="fr-FR" dirty="0" smtClean="0"/>
          </a:p>
          <a:p>
            <a:r>
              <a:rPr lang="fr-FR" dirty="0" smtClean="0"/>
              <a:t>Avocat spécialisé</a:t>
            </a:r>
          </a:p>
          <a:p>
            <a:r>
              <a:rPr lang="fr-FR" dirty="0" smtClean="0"/>
              <a:t>Juriste d’entreprise</a:t>
            </a:r>
          </a:p>
          <a:p>
            <a:r>
              <a:rPr lang="fr-FR" dirty="0" smtClean="0"/>
              <a:t>Ouvrir son cabinet</a:t>
            </a:r>
          </a:p>
          <a:p>
            <a:r>
              <a:rPr lang="fr-FR" dirty="0" smtClean="0"/>
              <a:t>Avocat associé</a:t>
            </a:r>
          </a:p>
          <a:p>
            <a:r>
              <a:rPr lang="fr-FR" dirty="0" smtClean="0"/>
              <a:t>Consultant juridique</a:t>
            </a:r>
          </a:p>
          <a:p>
            <a:r>
              <a:rPr lang="fr-FR" dirty="0" smtClean="0"/>
              <a:t>Médiateur professionnel</a:t>
            </a:r>
          </a:p>
          <a:p>
            <a:r>
              <a:rPr lang="fr-FR" dirty="0" smtClean="0"/>
              <a:t>Magistrat (concours)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Blanc</a:t>
            </a:r>
          </a:p>
          <a:p>
            <a:r>
              <a:rPr lang="fr-FR" dirty="0" smtClean="0"/>
              <a:t>Texte : Bleu foncé, taille 28</a:t>
            </a:r>
          </a:p>
          <a:p>
            <a:r>
              <a:rPr lang="fr-FR" dirty="0" smtClean="0"/>
              <a:t>Schéma organigramme simplifié si possible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9 – Avantages / Inconvénients</a:t>
            </a:r>
          </a:p>
          <a:p>
            <a:r>
              <a:rPr lang="fr-FR" b="1" dirty="0" smtClean="0"/>
              <a:t>Texte 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/>
              <a:t>Avantages :</a:t>
            </a:r>
            <a:endParaRPr lang="fr-FR" dirty="0" smtClean="0"/>
          </a:p>
          <a:p>
            <a:r>
              <a:rPr lang="fr-FR" dirty="0" smtClean="0"/>
              <a:t>Métier valorisant</a:t>
            </a:r>
          </a:p>
          <a:p>
            <a:r>
              <a:rPr lang="fr-FR" dirty="0" smtClean="0"/>
              <a:t>Indépendance possible</a:t>
            </a:r>
          </a:p>
          <a:p>
            <a:r>
              <a:rPr lang="fr-FR" dirty="0" smtClean="0"/>
              <a:t>Diversité des dossiers</a:t>
            </a:r>
          </a:p>
          <a:p>
            <a:r>
              <a:rPr lang="fr-FR" dirty="0" smtClean="0"/>
              <a:t>Bon salaire après expérience</a:t>
            </a:r>
          </a:p>
          <a:p>
            <a:r>
              <a:rPr lang="fr-FR" b="1" dirty="0" smtClean="0"/>
              <a:t>Inconvénients :</a:t>
            </a:r>
            <a:endParaRPr lang="fr-FR" dirty="0" smtClean="0"/>
          </a:p>
          <a:p>
            <a:r>
              <a:rPr lang="fr-FR" dirty="0" smtClean="0"/>
              <a:t>Longues études</a:t>
            </a:r>
          </a:p>
          <a:p>
            <a:r>
              <a:rPr lang="fr-FR" dirty="0" smtClean="0"/>
              <a:t>Stress &amp; charge de travail</a:t>
            </a:r>
          </a:p>
          <a:p>
            <a:r>
              <a:rPr lang="fr-FR" dirty="0" smtClean="0"/>
              <a:t>Début de carrière difficile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Bleu clair (#5DADE2)</a:t>
            </a:r>
          </a:p>
          <a:p>
            <a:r>
              <a:rPr lang="fr-FR" dirty="0" smtClean="0"/>
              <a:t>Deux colonnes (+ / –)</a:t>
            </a:r>
          </a:p>
          <a:p>
            <a:r>
              <a:rPr lang="fr-FR" dirty="0" smtClean="0"/>
              <a:t>Texte : Blanc, taille 28</a:t>
            </a:r>
          </a:p>
          <a:p>
            <a:r>
              <a:rPr lang="fr-FR" b="1" dirty="0" err="1" smtClean="0"/>
              <a:t>Slide</a:t>
            </a:r>
            <a:r>
              <a:rPr lang="fr-FR" b="1" dirty="0" smtClean="0"/>
              <a:t> 10 – Conclusion</a:t>
            </a:r>
          </a:p>
          <a:p>
            <a:r>
              <a:rPr lang="fr-FR" b="1" dirty="0" smtClean="0"/>
              <a:t>Texte 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L’avocat est un acteur essentiel de la justice.</a:t>
            </a:r>
            <a:br>
              <a:rPr lang="fr-FR" dirty="0" smtClean="0"/>
            </a:br>
            <a:r>
              <a:rPr lang="fr-FR" dirty="0" smtClean="0"/>
              <a:t>C’est un métier exigeant mais passionnant, offrant de nombreuses perspectives.</a:t>
            </a:r>
          </a:p>
          <a:p>
            <a:r>
              <a:rPr lang="fr-FR" b="1" dirty="0" smtClean="0"/>
              <a:t>Style :</a:t>
            </a:r>
            <a:endParaRPr lang="fr-FR" dirty="0" smtClean="0"/>
          </a:p>
          <a:p>
            <a:r>
              <a:rPr lang="fr-FR" dirty="0" smtClean="0"/>
              <a:t>Fond : Bleu foncé (#0A2A43)</a:t>
            </a:r>
          </a:p>
          <a:p>
            <a:r>
              <a:rPr lang="fr-FR" dirty="0" smtClean="0"/>
              <a:t>Texte : Blanc, Gras, taille 32</a:t>
            </a:r>
          </a:p>
          <a:p>
            <a:r>
              <a:rPr lang="fr-FR" dirty="0" smtClean="0"/>
              <a:t>Centré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</Words>
  <Application>Microsoft Office PowerPoint</Application>
  <PresentationFormat>Affichage à l'écran (4:3)</PresentationFormat>
  <Paragraphs>212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maelee.soler</dc:creator>
  <cp:lastModifiedBy>maelee.soler</cp:lastModifiedBy>
  <cp:revision>1</cp:revision>
  <dcterms:created xsi:type="dcterms:W3CDTF">2025-12-05T10:14:45Z</dcterms:created>
  <dcterms:modified xsi:type="dcterms:W3CDTF">2025-12-05T10:17:44Z</dcterms:modified>
</cp:coreProperties>
</file>