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82" r:id="rId3"/>
    <p:sldId id="300" r:id="rId4"/>
    <p:sldId id="268" r:id="rId5"/>
    <p:sldId id="283" r:id="rId6"/>
    <p:sldId id="264" r:id="rId7"/>
    <p:sldId id="265" r:id="rId8"/>
    <p:sldId id="257" r:id="rId9"/>
    <p:sldId id="302" r:id="rId10"/>
    <p:sldId id="277" r:id="rId11"/>
    <p:sldId id="284" r:id="rId12"/>
    <p:sldId id="269" r:id="rId13"/>
    <p:sldId id="256" r:id="rId14"/>
    <p:sldId id="298" r:id="rId15"/>
    <p:sldId id="258" r:id="rId16"/>
    <p:sldId id="291" r:id="rId17"/>
    <p:sldId id="299" r:id="rId18"/>
    <p:sldId id="289" r:id="rId19"/>
    <p:sldId id="260" r:id="rId20"/>
    <p:sldId id="261" r:id="rId21"/>
    <p:sldId id="297" r:id="rId22"/>
    <p:sldId id="272" r:id="rId23"/>
    <p:sldId id="263" r:id="rId24"/>
    <p:sldId id="270" r:id="rId25"/>
    <p:sldId id="273" r:id="rId26"/>
    <p:sldId id="276" r:id="rId27"/>
    <p:sldId id="288" r:id="rId28"/>
    <p:sldId id="281" r:id="rId29"/>
    <p:sldId id="286" r:id="rId30"/>
    <p:sldId id="290" r:id="rId31"/>
    <p:sldId id="313" r:id="rId32"/>
    <p:sldId id="307" r:id="rId33"/>
    <p:sldId id="316" r:id="rId34"/>
    <p:sldId id="306" r:id="rId35"/>
    <p:sldId id="311" r:id="rId36"/>
    <p:sldId id="318" r:id="rId37"/>
    <p:sldId id="309" r:id="rId38"/>
    <p:sldId id="312" r:id="rId39"/>
    <p:sldId id="305" r:id="rId40"/>
    <p:sldId id="315" r:id="rId41"/>
    <p:sldId id="308" r:id="rId42"/>
    <p:sldId id="310" r:id="rId43"/>
    <p:sldId id="317" r:id="rId44"/>
    <p:sldId id="304" r:id="rId45"/>
    <p:sldId id="271" r:id="rId46"/>
    <p:sldId id="266" r:id="rId47"/>
    <p:sldId id="275" r:id="rId48"/>
    <p:sldId id="274" r:id="rId49"/>
    <p:sldId id="279" r:id="rId50"/>
    <p:sldId id="294" r:id="rId51"/>
    <p:sldId id="293" r:id="rId52"/>
    <p:sldId id="296" r:id="rId5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00"/>
    <a:srgbClr val="E32F0B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2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3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7B50F-7A53-426F-8A6C-5263C4D901B4}" type="datetimeFigureOut">
              <a:rPr lang="fr-FR" smtClean="0"/>
              <a:t>03/12/2025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0716C-1956-46FC-AD8B-3FB3F50045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165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7B50F-7A53-426F-8A6C-5263C4D901B4}" type="datetimeFigureOut">
              <a:rPr lang="fr-FR" smtClean="0"/>
              <a:t>03/12/2025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0716C-1956-46FC-AD8B-3FB3F50045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6172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7B50F-7A53-426F-8A6C-5263C4D901B4}" type="datetimeFigureOut">
              <a:rPr lang="fr-FR" smtClean="0"/>
              <a:t>03/12/2025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0716C-1956-46FC-AD8B-3FB3F50045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385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7B50F-7A53-426F-8A6C-5263C4D901B4}" type="datetimeFigureOut">
              <a:rPr lang="fr-FR" smtClean="0"/>
              <a:t>03/12/2025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0716C-1956-46FC-AD8B-3FB3F50045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1511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7B50F-7A53-426F-8A6C-5263C4D901B4}" type="datetimeFigureOut">
              <a:rPr lang="fr-FR" smtClean="0"/>
              <a:t>03/12/2025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0716C-1956-46FC-AD8B-3FB3F50045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622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7B50F-7A53-426F-8A6C-5263C4D901B4}" type="datetimeFigureOut">
              <a:rPr lang="fr-FR" smtClean="0"/>
              <a:t>03/12/2025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0716C-1956-46FC-AD8B-3FB3F50045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33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7B50F-7A53-426F-8A6C-5263C4D901B4}" type="datetimeFigureOut">
              <a:rPr lang="fr-FR" smtClean="0"/>
              <a:t>03/12/2025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0716C-1956-46FC-AD8B-3FB3F50045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703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7B50F-7A53-426F-8A6C-5263C4D901B4}" type="datetimeFigureOut">
              <a:rPr lang="fr-FR" smtClean="0"/>
              <a:t>03/12/2025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0716C-1956-46FC-AD8B-3FB3F50045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615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7B50F-7A53-426F-8A6C-5263C4D901B4}" type="datetimeFigureOut">
              <a:rPr lang="fr-FR" smtClean="0"/>
              <a:t>03/12/2025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0716C-1956-46FC-AD8B-3FB3F50045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349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7B50F-7A53-426F-8A6C-5263C4D901B4}" type="datetimeFigureOut">
              <a:rPr lang="fr-FR" smtClean="0"/>
              <a:t>03/12/2025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0716C-1956-46FC-AD8B-3FB3F50045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70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7B50F-7A53-426F-8A6C-5263C4D901B4}" type="datetimeFigureOut">
              <a:rPr lang="fr-FR" smtClean="0"/>
              <a:t>03/12/2025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0716C-1956-46FC-AD8B-3FB3F50045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645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7B50F-7A53-426F-8A6C-5263C4D901B4}" type="datetimeFigureOut">
              <a:rPr lang="fr-FR" smtClean="0"/>
              <a:t>03/12/2025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70716C-1956-46FC-AD8B-3FB3F50045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657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87616" y="294895"/>
            <a:ext cx="218040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Corrèze</a:t>
            </a:r>
            <a:endParaRPr lang="fr-F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Fugaz On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32546" y="5381444"/>
            <a:ext cx="86830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rivière Corrèze </a:t>
            </a:r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 donné son nom à cette charmante </a:t>
            </a:r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petite cité</a:t>
            </a:r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, ainsi qu’au </a:t>
            </a:r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département</a:t>
            </a:r>
            <a:endParaRPr lang="fr-F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2757" y="1002781"/>
            <a:ext cx="835998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Département de </a:t>
            </a:r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Corrèze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,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 Région </a:t>
            </a:r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Nouvelle-Aquitaine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commune est située dans le Massif central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sud du plateau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Millevaches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4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:sndAc>
          <p:stSnd loop="1">
            <p:snd r:embed="rId2" name="folclore bien.3.37.wav"/>
          </p:stSnd>
        </p:sndAc>
      </p:transition>
    </mc:Choice>
    <mc:Fallback xmlns="">
      <p:transition spd="slow" advTm="14000">
        <p:sndAc>
          <p:stSnd loop="1">
            <p:snd r:embed="rId4" name="folclore bien.3.37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5257561"/>
            <a:ext cx="9143999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Au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kumimoji="0" lang="fr-FR" altLang="fr-FR" sz="2800" b="1" i="0" u="none" strike="noStrike" normalizeH="0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siècle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+/--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200 familles vivent à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Corrèze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environ 1 400 personnes, 40 sont des notables et  domestiques, 40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commerçants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et artisans, et 120 dans la campagne environnante, </a:t>
            </a:r>
          </a:p>
        </p:txBody>
      </p:sp>
      <p:sp>
        <p:nvSpPr>
          <p:cNvPr id="4" name="Rectangle 3"/>
          <p:cNvSpPr/>
          <p:nvPr/>
        </p:nvSpPr>
        <p:spPr>
          <a:xfrm>
            <a:off x="2565707" y="453096"/>
            <a:ext cx="38266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Village de Corrèze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05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Parchemin horizontal 1"/>
          <p:cNvSpPr/>
          <p:nvPr/>
        </p:nvSpPr>
        <p:spPr>
          <a:xfrm>
            <a:off x="114300" y="0"/>
            <a:ext cx="8956963" cy="6858000"/>
          </a:xfrm>
          <a:prstGeom prst="horizontalScroll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72836" y="956316"/>
            <a:ext cx="819842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première mention de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Corrèze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date du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IX</a:t>
            </a:r>
            <a:r>
              <a:rPr lang="fr-FR" alt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e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 siècle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evenue l’une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étapes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pèlerinage vers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Saint-Jacques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-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de-Compostelle,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ville se construit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autour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En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1350, pendant la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guerre de Cent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Ans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ville est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assiégée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puis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incendiée par les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Anglais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alt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Reconstruite, elle se constitue en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ville-forte au cours du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 </a:t>
            </a:r>
            <a:r>
              <a:rPr lang="fr-FR" altLang="fr-FR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,ensuite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ville n'est pas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épargnée par les guerres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de Religion</a:t>
            </a:r>
            <a:r>
              <a:rPr lang="fr-FR" sz="2800" dirty="0" smtClean="0">
                <a:solidFill>
                  <a:srgbClr val="00FF00"/>
                </a:solidFill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,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et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1595, les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ligueurs 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s'emparent des cloches de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les fondre et en faire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canons 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XV</a:t>
            </a:r>
            <a:r>
              <a:rPr kumimoji="0" lang="fr-FR" altLang="fr-FR" sz="500" b="0" i="0" u="none" strike="noStrike" cap="none" normalizeH="0" baseline="3000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</a:t>
            </a:r>
            <a:r>
              <a:rPr kumimoji="0" lang="fr-FR" altLang="fr-FR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siècle. </a:t>
            </a:r>
            <a:endParaRPr kumimoji="0" lang="fr-FR" alt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XV</a:t>
            </a:r>
            <a:r>
              <a:rPr kumimoji="0" lang="fr-FR" altLang="fr-FR" sz="500" b="0" i="0" u="none" strike="noStrike" cap="none" normalizeH="0" baseline="3000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</a:t>
            </a:r>
            <a:r>
              <a:rPr kumimoji="0" lang="fr-FR" altLang="fr-FR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siècle </a:t>
            </a:r>
            <a:endParaRPr kumimoji="0" lang="fr-FR" alt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05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/>
    </mc:Choice>
    <mc:Fallback xmlns="">
      <p:transition spd="slow" advTm="2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654102" y="669967"/>
            <a:ext cx="34467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La rivière Corrèze </a:t>
            </a:r>
            <a:endParaRPr lang="fr-FR" sz="2800" dirty="0">
              <a:latin typeface="Fugaz One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7981" y="1339934"/>
            <a:ext cx="83750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donné son nom à cette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petite cité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ainsi qu’au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département</a:t>
            </a:r>
            <a:endParaRPr lang="fr-FR" sz="2800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25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8"/>
          <a:stretch/>
        </p:blipFill>
        <p:spPr>
          <a:xfrm>
            <a:off x="8253" y="0"/>
            <a:ext cx="9135747" cy="680604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829300" y="2119744"/>
            <a:ext cx="3221182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Elle a conservé de son passé un ensemble d'hôtels nobles et de maisons Renaissance groupés autour de 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l'église Saint</a:t>
            </a:r>
          </a:p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Martial. 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79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" y="5391972"/>
            <a:ext cx="8915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Première Guerre mondiale très lourd tribut pour Corrèze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103 noms figurent sur le monument aux morts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Depuis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commune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n'a jamais retrouvé sa population d'alors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6933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60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42809" y="210188"/>
            <a:ext cx="48526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La porte Margot à Corrèze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Fugaz On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6256" y="5371190"/>
            <a:ext cx="88218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inscrite dès 1927, est ainsi nommée en souvenir de Marguerite de Valois (1553-1615), surnommée "la reine Margot", première épouse de Henri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IV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(1553-1610).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56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38954" y="5146649"/>
            <a:ext cx="8350363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porte Margot, en souvenir de la Reine Margot,  qui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défendait l'entrée de la ville , ouvre sur la place de l'église.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date du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kumimoji="0" lang="fr-FR" altLang="fr-FR" sz="2800" b="1" i="0" u="none" strike="noStrike" normalizeH="0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siècle</a:t>
            </a:r>
            <a:endParaRPr kumimoji="0" lang="fr-FR" altLang="fr-F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7566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4" name="Bulle ronde 3"/>
          <p:cNvSpPr/>
          <p:nvPr/>
        </p:nvSpPr>
        <p:spPr>
          <a:xfrm>
            <a:off x="5517571" y="3262746"/>
            <a:ext cx="2940629" cy="945571"/>
          </a:xfrm>
          <a:prstGeom prst="wedgeEllipseCallout">
            <a:avLst>
              <a:gd name="adj1" fmla="val -90943"/>
              <a:gd name="adj2" fmla="val -14219"/>
            </a:avLst>
          </a:prstGeom>
          <a:noFill/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statue de saint Martial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4127" y="6150371"/>
            <a:ext cx="94078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elle permettait de pénétrer dans la vieille ville,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dite l'enclos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71451" y="407616"/>
            <a:ext cx="31534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La porte Margot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76986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23" b="5909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Bulle ronde 2"/>
          <p:cNvSpPr/>
          <p:nvPr/>
        </p:nvSpPr>
        <p:spPr>
          <a:xfrm>
            <a:off x="5517571" y="3262746"/>
            <a:ext cx="2940629" cy="945571"/>
          </a:xfrm>
          <a:prstGeom prst="wedgeEllipseCallout">
            <a:avLst>
              <a:gd name="adj1" fmla="val -88469"/>
              <a:gd name="adj2" fmla="val 146221"/>
            </a:avLst>
          </a:prstGeom>
          <a:noFill/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statue de saint Martial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40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127" y="0"/>
            <a:ext cx="9231253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1949" y="5197964"/>
            <a:ext cx="88842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Ancienne ville fortifiée aux toits en ardoises, elle remonterait 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IX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siècle. Elle a conservé les vestiges de ses remparts qui subirent leur dernier assaut 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76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736" y="0"/>
            <a:ext cx="9212609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2042" y="6216134"/>
            <a:ext cx="49536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Monument du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Général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Tramond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6" name="Connecteur droit avec flèche 5"/>
          <p:cNvCxnSpPr/>
          <p:nvPr/>
        </p:nvCxnSpPr>
        <p:spPr>
          <a:xfrm flipH="1" flipV="1">
            <a:off x="758536" y="5205845"/>
            <a:ext cx="1091046" cy="107026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0696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4"/>
          <a:stretch/>
        </p:blipFill>
        <p:spPr>
          <a:xfrm>
            <a:off x="-54782" y="0"/>
            <a:ext cx="4725975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3499" y="0"/>
            <a:ext cx="27655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Général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Tramond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5"/>
          <a:stretch/>
        </p:blipFill>
        <p:spPr>
          <a:xfrm>
            <a:off x="4581447" y="0"/>
            <a:ext cx="4562553" cy="686464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760940" y="76217"/>
            <a:ext cx="34628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Monument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Tramond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1776846" y="5677150"/>
            <a:ext cx="68476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Né à Corrèze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village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 24 novembre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1834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,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Il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décésde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 à Paris  en juillet 1889 à 54 ans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763841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01915" y="5665416"/>
            <a:ext cx="44310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Monument Général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Tramond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02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3790" y="379725"/>
            <a:ext cx="439094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 du Général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Tramond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2736" y="5643640"/>
            <a:ext cx="91439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commandant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l’École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Spéciale Militaire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Cyr 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Décédè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 1er juillet 1889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à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suite d'une attaque d’apoplexie,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319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7301" y="6240471"/>
            <a:ext cx="323082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Restaurant de la cité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89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1336" y="5797081"/>
            <a:ext cx="81880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Ancienne tour du chemin de ronde (au sud de l’église) </a:t>
            </a:r>
          </a:p>
        </p:txBody>
      </p:sp>
    </p:spTree>
    <p:extLst>
      <p:ext uri="{BB962C8B-B14F-4D97-AF65-F5344CB8AC3E}">
        <p14:creationId xmlns:p14="http://schemas.microsoft.com/office/powerpoint/2010/main" val="716204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65594" y="5658580"/>
            <a:ext cx="434285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Fugaz One" pitchFamily="2" charset="0"/>
              </a:rPr>
              <a:t>Maison de l’Apothicaire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324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27817" y="276089"/>
            <a:ext cx="1944483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Mairie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et Foyer familial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Fugaz One" pitchFamily="2" charset="0"/>
            </a:endParaRPr>
          </a:p>
        </p:txBody>
      </p:sp>
      <p:cxnSp>
        <p:nvCxnSpPr>
          <p:cNvPr id="6" name="Connecteur droit avec flèche 5"/>
          <p:cNvCxnSpPr/>
          <p:nvPr/>
        </p:nvCxnSpPr>
        <p:spPr>
          <a:xfrm flipH="1">
            <a:off x="4572000" y="1433945"/>
            <a:ext cx="633845" cy="11741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181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8154" y="424569"/>
            <a:ext cx="21868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Talin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368" y="5596373"/>
            <a:ext cx="90712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L’ancienne cité fortifiée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a conservé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toits en ardoises,   vestiges des remparts qui subirent leur dernier assaut 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sle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500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94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3"/>
          <a:stretch/>
        </p:blipFill>
        <p:spPr>
          <a:xfrm>
            <a:off x="0" y="0"/>
            <a:ext cx="4872847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122"/>
          <a:stretch/>
        </p:blipFill>
        <p:spPr>
          <a:xfrm>
            <a:off x="4872847" y="0"/>
            <a:ext cx="4271153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0369" y="6101834"/>
            <a:ext cx="77588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Maison anciennes et bourgeoises à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Fugaz One" pitchFamily="2" charset="0"/>
              </a:rPr>
              <a:t>Corrèze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94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98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43" r="-1"/>
          <a:stretch/>
        </p:blipFill>
        <p:spPr>
          <a:xfrm>
            <a:off x="-332509" y="0"/>
            <a:ext cx="4530435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53" r="34461"/>
          <a:stretch/>
        </p:blipFill>
        <p:spPr>
          <a:xfrm>
            <a:off x="4197926" y="0"/>
            <a:ext cx="49460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45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548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554" y="5953082"/>
            <a:ext cx="90712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Saint-Martial, située au cœur du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bourg de Corrèze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le département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de la Corrèze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(Nouvelle-Aquitaine), 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3138055" y="5174673"/>
            <a:ext cx="2317172" cy="87283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540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7426" y="5208493"/>
            <a:ext cx="87491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clocher hexagonal sur forte tour carrée dit « anglais »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subi, à plusieurs reprises, les dommages de la foudre comme le 17 janvier 1721 où les dégâts furent tels qu’il dut être rebâti.</a:t>
            </a:r>
          </a:p>
        </p:txBody>
      </p:sp>
    </p:spTree>
    <p:extLst>
      <p:ext uri="{BB962C8B-B14F-4D97-AF65-F5344CB8AC3E}">
        <p14:creationId xmlns:p14="http://schemas.microsoft.com/office/powerpoint/2010/main" val="999463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1939" y="5606762"/>
            <a:ext cx="88561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été maintes fois remaniée à la suite des destructions dues en particulier aux guerres, comme la Guerre de Cent Ans. </a:t>
            </a:r>
          </a:p>
        </p:txBody>
      </p:sp>
    </p:spTree>
    <p:extLst>
      <p:ext uri="{BB962C8B-B14F-4D97-AF65-F5344CB8AC3E}">
        <p14:creationId xmlns:p14="http://schemas.microsoft.com/office/powerpoint/2010/main" val="364890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38255" y="5256753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D’origine romane comme en attestent ses contreforts</a:t>
            </a:r>
            <a:endParaRPr lang="fr-FR" sz="2800" dirty="0"/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7938655" y="4374573"/>
            <a:ext cx="509154" cy="94557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>
            <a:off x="9996055" y="2930236"/>
            <a:ext cx="914400" cy="914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342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949762" y="5606626"/>
            <a:ext cx="493276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nef centrale avec le cœur et la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Reconstitution du chemin de croix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26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357" b="10455"/>
          <a:stretch/>
        </p:blipFill>
        <p:spPr>
          <a:xfrm>
            <a:off x="0" y="-32330"/>
            <a:ext cx="9144000" cy="689033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07818" y="5473005"/>
            <a:ext cx="89361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maître-autel, daté de la fin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 ou du début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e, et son retable sont classés ou inscrits au titre des monuments historiques en plusieurs opérations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409251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6"/>
          <a:stretch/>
        </p:blipFill>
        <p:spPr>
          <a:xfrm>
            <a:off x="0" y="0"/>
            <a:ext cx="9194053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0554" y="5665830"/>
            <a:ext cx="83958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retable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mis en place de 1690 à 1692,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n'était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alors ni peint ni doré et n'a été achevé que vingt-quatre ans plus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tard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38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4"/>
          <a:stretch/>
        </p:blipFill>
        <p:spPr>
          <a:xfrm>
            <a:off x="0" y="0"/>
            <a:ext cx="922466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461153"/>
            <a:ext cx="92246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L’architecture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respecte les canons de l'art baroque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structure tripartite à deux étages surmontée d'un fronton.</a:t>
            </a:r>
          </a:p>
        </p:txBody>
      </p:sp>
    </p:spTree>
    <p:extLst>
      <p:ext uri="{BB962C8B-B14F-4D97-AF65-F5344CB8AC3E}">
        <p14:creationId xmlns:p14="http://schemas.microsoft.com/office/powerpoint/2010/main" val="170366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09655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325" y="-1"/>
            <a:ext cx="4724675" cy="6867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30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787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873" y="0"/>
            <a:ext cx="4659253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83937" y="359217"/>
            <a:ext cx="482215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Découvrir la beauté des chapelles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163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2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59"/>
          <a:stretch/>
        </p:blipFill>
        <p:spPr>
          <a:xfrm>
            <a:off x="0" y="0"/>
            <a:ext cx="92154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64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71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1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3"/>
          <a:stretch/>
        </p:blipFill>
        <p:spPr>
          <a:xfrm>
            <a:off x="0" y="0"/>
            <a:ext cx="920475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86766" y="1169708"/>
            <a:ext cx="283122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Le chemin de croix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919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9"/>
          <a:stretch/>
        </p:blipFill>
        <p:spPr>
          <a:xfrm>
            <a:off x="0" y="0"/>
            <a:ext cx="92154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741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41"/>
          <a:stretch/>
        </p:blipFill>
        <p:spPr>
          <a:xfrm>
            <a:off x="0" y="0"/>
            <a:ext cx="91512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374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96"/>
          <a:stretch/>
        </p:blipFill>
        <p:spPr>
          <a:xfrm>
            <a:off x="0" y="0"/>
            <a:ext cx="915992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6668" y="587817"/>
            <a:ext cx="603562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Petite église mais très belle et en bon état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68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6" y="2120689"/>
            <a:ext cx="1454728" cy="215486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37287" y="277061"/>
            <a:ext cx="63161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Le portail simple et massif de saint-Martial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5636" y="5682932"/>
            <a:ext cx="83127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Eglise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placée sous le patronage de saint Martial, évangélisateur du Limousin et premier évêque de Limoge</a:t>
            </a:r>
          </a:p>
        </p:txBody>
      </p:sp>
    </p:spTree>
    <p:extLst>
      <p:ext uri="{BB962C8B-B14F-4D97-AF65-F5344CB8AC3E}">
        <p14:creationId xmlns:p14="http://schemas.microsoft.com/office/powerpoint/2010/main" val="397110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1983" y="5907962"/>
            <a:ext cx="56749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Pont de la chapelle notre Dame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810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81119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4555" y="5821279"/>
            <a:ext cx="58977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Chapelle Notre-Dame du Pont du Salut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81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554" y="5648189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contrebas du village, la petite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chapelle,remarquable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est bâtie au bord de la rivière Corrèze.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35275" y="435872"/>
            <a:ext cx="59843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Chapelle Notre-Dame du Pont du Salut.</a:t>
            </a:r>
          </a:p>
        </p:txBody>
      </p:sp>
    </p:spTree>
    <p:extLst>
      <p:ext uri="{BB962C8B-B14F-4D97-AF65-F5344CB8AC3E}">
        <p14:creationId xmlns:p14="http://schemas.microsoft.com/office/powerpoint/2010/main" val="376809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431" y="5670432"/>
            <a:ext cx="90712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Cette chapelle est l'un des lieux le plus important des pèlerinages de Corrèze (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département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) et le pont sur la Corrèze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(la rivière)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50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50290" y="6143397"/>
            <a:ext cx="6989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pont  ancien sur la Corrèze (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la rivière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)</a:t>
            </a:r>
            <a:endParaRPr lang="fr-FR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Fugaz One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20663" y="740125"/>
            <a:ext cx="26292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Pont du Salut</a:t>
            </a:r>
            <a:endParaRPr lang="fr-FR" sz="2800" dirty="0"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233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9927" y="6084608"/>
            <a:ext cx="363593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Ancienne ferme rénovée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1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76394" y="5835226"/>
            <a:ext cx="551304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Fours à pain du village au moyen âges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17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5254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037" y="534816"/>
            <a:ext cx="89569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porte Margot, construite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siècle, ouvrant sur la place de l’église, est la dernière trace de l’enceinte qui protégeait autrefois la cité. </a:t>
            </a:r>
          </a:p>
        </p:txBody>
      </p:sp>
      <p:sp>
        <p:nvSpPr>
          <p:cNvPr id="5" name="Rectangle 4"/>
          <p:cNvSpPr/>
          <p:nvPr/>
        </p:nvSpPr>
        <p:spPr>
          <a:xfrm>
            <a:off x="187037" y="1919811"/>
            <a:ext cx="906087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nombreux pèlerins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moyen âge en route vers Compostelle passent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faire une petite Halte par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cité de Corrèze, et continuer la route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pèlerinage en traversant le pont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rivière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Corrèze pour reprendre la route du pèlerinage,</a:t>
            </a:r>
          </a:p>
          <a:p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Belle cité à découvrir qui a gardé son patrimoine d’antan,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59112" y="5816622"/>
            <a:ext cx="519244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Balade en 2023 avec mes photos et du net,</a:t>
            </a:r>
          </a:p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Création </a:t>
            </a:r>
            <a:r>
              <a:rPr lang="fr-FR" sz="2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 : Octobre 2025 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75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0"/>
    </mc:Choice>
    <mc:Fallback>
      <p:transition spd="slow" advTm="2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687</TotalTime>
  <Words>755</Words>
  <Application>Microsoft Office PowerPoint</Application>
  <PresentationFormat>Affichage à l'écran (4:3)</PresentationFormat>
  <Paragraphs>79</Paragraphs>
  <Slides>52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52</vt:i4>
      </vt:variant>
    </vt:vector>
  </HeadingPairs>
  <TitlesOfParts>
    <vt:vector size="59" baseType="lpstr">
      <vt:lpstr>Arial</vt:lpstr>
      <vt:lpstr>Calibri</vt:lpstr>
      <vt:lpstr>Calibri Light</vt:lpstr>
      <vt:lpstr>Fugaz One</vt:lpstr>
      <vt:lpstr>Harlow Solid Italic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69</cp:revision>
  <dcterms:created xsi:type="dcterms:W3CDTF">2025-11-23T07:30:54Z</dcterms:created>
  <dcterms:modified xsi:type="dcterms:W3CDTF">2025-12-03T16:02:49Z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