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64" r:id="rId2"/>
    <p:sldId id="291" r:id="rId3"/>
    <p:sldId id="265" r:id="rId4"/>
    <p:sldId id="263" r:id="rId5"/>
    <p:sldId id="262" r:id="rId6"/>
    <p:sldId id="266" r:id="rId7"/>
    <p:sldId id="267" r:id="rId8"/>
    <p:sldId id="268" r:id="rId9"/>
    <p:sldId id="269" r:id="rId10"/>
    <p:sldId id="270" r:id="rId11"/>
    <p:sldId id="271" r:id="rId12"/>
    <p:sldId id="272" r:id="rId13"/>
    <p:sldId id="273" r:id="rId14"/>
    <p:sldId id="274" r:id="rId15"/>
    <p:sldId id="275" r:id="rId16"/>
    <p:sldId id="276" r:id="rId17"/>
    <p:sldId id="277" r:id="rId18"/>
    <p:sldId id="278" r:id="rId19"/>
    <p:sldId id="279" r:id="rId20"/>
    <p:sldId id="280" r:id="rId21"/>
    <p:sldId id="281" r:id="rId22"/>
    <p:sldId id="282" r:id="rId23"/>
    <p:sldId id="283" r:id="rId24"/>
    <p:sldId id="284" r:id="rId25"/>
    <p:sldId id="285" r:id="rId26"/>
    <p:sldId id="286" r:id="rId27"/>
    <p:sldId id="287" r:id="rId28"/>
    <p:sldId id="288" r:id="rId29"/>
    <p:sldId id="289" r:id="rId30"/>
    <p:sldId id="290" r:id="rId31"/>
    <p:sldId id="260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387" autoAdjust="0"/>
    <p:restoredTop sz="94660"/>
  </p:normalViewPr>
  <p:slideViewPr>
    <p:cSldViewPr snapToGrid="0">
      <p:cViewPr varScale="1">
        <p:scale>
          <a:sx n="63" d="100"/>
          <a:sy n="63" d="100"/>
        </p:scale>
        <p:origin x="216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EAD9FA-2DA9-4475-A5A2-3A077129B84F}" type="datetimeFigureOut">
              <a:rPr lang="fr-FR" smtClean="0"/>
              <a:t>01/12/2025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0DBF89-9387-4B4E-9759-06EB1F50BD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72792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50DBF89-9387-4B4E-9759-06EB1F50BDE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71290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32FBBE-60D9-5A11-7EF2-2981BEBB634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71FBD57-2857-6EA6-91B8-AA2E7B31574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4A5983C-641E-6C12-449C-6CF07A0C97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01/12/2025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6152560-1A7D-0CFA-413A-B003FF6DBF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9BFC9BA-A77F-49B1-EF45-1AEE141788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0669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46136A-50D7-AEA5-A5AE-DB464BFFD0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4B7C6D2-1529-6913-0FE0-24ECBE3D9C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C44A1F6-A629-4DC8-B06C-2207337174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01/12/2025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3E3F9E-77F6-30FB-492B-4436AA6B67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94C7254-3002-2993-846D-C3719E50B5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9667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F9D622-8612-ECD5-E81A-DFDDA830A2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B2E4B6A-9FFF-8CFF-EB8E-28AAF998B2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D120F93-693F-2656-5F6D-E0E63BDB79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01/12/2025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3D0A5A1-0EEC-3876-578D-D7F201AAFE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1BB6685-D25E-D533-7B44-EAD4D58F51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0472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6CBC1E-CF5B-E355-10DA-CFC9CEFA20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805B6B9-8A7E-6073-6B36-FC227DFED81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085F1B2-4AD8-11A6-22F0-16615A2845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55937AF-370A-B79E-39B2-2D4D98B564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01/12/2025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7DF0CFE-EA43-2B0B-F22A-FB6C64044B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15B8639-9941-A449-C471-C1CB60785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48803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A5AF1C-B73A-FC65-469C-3489196110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53B0781-FA2C-FCE6-8372-DBD6E4DA86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995C0B1-F1DD-8F72-8DF4-7710C922C66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4A6B1FB8-DE8A-90C3-314D-BFCA22C7F50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C9E6152-AFB1-9E2E-E6B4-BDE5D54383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EB50010A-745F-DD99-DA05-AA2D63A1BA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01/12/2025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623F1CD8-5251-C887-9306-CD8E9A000E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D6FBF4D0-2ED8-3922-1F21-DDE981F9BA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1212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8CE570-3388-5B3A-97C4-4E0732DF46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A4693B5-3445-171E-FEF2-D555664060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01/12/2025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11F1AF66-B1A1-3073-42E7-393F37067A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5E2409B-587D-BB2C-8D73-7889B37634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2183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FA8ACC7-6EC9-50D7-D6C0-61A8740F31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01/12/2025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CF28A485-6003-82AB-6628-EF759E9C2F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B897BEC-3A3B-EB12-DDD6-EF8DBC8EF5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5661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B62DF8-9D8C-58E1-D6EE-EF15C63620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93A9D04-14D0-3A3C-F990-8FDD96187C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99DD65F-AC40-8F55-3926-9C5A7FE916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106D770-6FBD-3D80-C3A1-AC4E05828D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01/12/2025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327BDA4-A1F8-2494-39DF-881C328224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C49B682-F070-4A2A-C238-134844396F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4816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F5B630-C680-3F3D-4575-1CC357D377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979BF6C1-1CEC-2F4A-01B3-A3EE97D26E4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E522DA4-604B-D71E-DB2B-1B190C4661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04F8C2D-C779-DEB0-EA88-2CFB3E618C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01/12/2025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57B940A-4366-81D1-ECF0-D0B3A910D8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1B28377-23DF-F46B-CC95-9F03DFE2A3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4952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B247A6-4098-A4B4-B2A0-51CE58C42C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86C5362-AF1C-9E2F-2433-8D63F5286C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100D1ED-0B8C-7941-84BA-88A3D33C11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01/12/2025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C8386CA-012E-2728-31CE-451B0A4FCB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1B6D583-E3E3-F154-6D55-B62949ABBE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5996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73B21ACE-EDA5-4750-1C21-60ABBC2F939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A29CCB9-6922-A468-C7DD-A115245691C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612662D-CCF2-F115-42CC-D324FAA2DE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01/12/2025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304B3E9-22D6-9603-C5CA-6DE330A82B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E898CAF-A076-5837-98CA-D42BC83A12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357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47B0701-9B00-6539-5C5C-8049460028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CF86C8D-E0DB-D7F6-8EC8-6E3BE756A7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512B540-1D1D-1A73-DC02-8D7B83882F9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0E52AF3-29FD-467A-9E17-F8AF8E7243A6}" type="datetimeFigureOut">
              <a:rPr lang="fr-FR" smtClean="0"/>
              <a:t>01/12/2025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2EAC735-813F-245A-B8A8-5C73BF69E3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6320ED6-8FC8-4ED1-DB8B-6BE295B1F3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16056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7030A0"/>
            </a:gs>
            <a:gs pos="100000">
              <a:schemeClr val="accent1">
                <a:lumMod val="45000"/>
                <a:lumOff val="55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C32482A-677D-1DF8-D350-90A89D9B65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maison&#10;&#10;Le contenu généré par l’IA peut être incorrect.">
            <a:extLst>
              <a:ext uri="{FF2B5EF4-FFF2-40B4-BE49-F238E27FC236}">
                <a16:creationId xmlns:a16="http://schemas.microsoft.com/office/drawing/2014/main" id="{421145DA-94CD-CE9B-DE3B-ED11811B5C4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568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233ED31-5415-1E17-0E7F-23FD24CA98FE}"/>
              </a:ext>
            </a:extLst>
          </p:cNvPr>
          <p:cNvSpPr txBox="1"/>
          <p:nvPr/>
        </p:nvSpPr>
        <p:spPr>
          <a:xfrm>
            <a:off x="9400032" y="5748003"/>
            <a:ext cx="32186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Rue Maceo de Camagüey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7FBEB5C3-0E9E-A565-3A80-4FDF89CBF242}"/>
              </a:ext>
            </a:extLst>
          </p:cNvPr>
          <p:cNvSpPr txBox="1"/>
          <p:nvPr/>
        </p:nvSpPr>
        <p:spPr>
          <a:xfrm>
            <a:off x="9193056" y="279000"/>
            <a:ext cx="321868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Camagüey ( prononciation espagnole : [kamaˈ(ɣ)wej] ) est une ville et une municipalité du centre de Cuba et la troisième plus grande ville du pays avec plus de 333 000 habitants. [ 2 ] C'est la capitale de la province de Camagüey .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33F67ADB-ED16-D165-E23F-500D83FCC3A6}"/>
              </a:ext>
            </a:extLst>
          </p:cNvPr>
          <p:cNvSpPr txBox="1"/>
          <p:nvPr/>
        </p:nvSpPr>
        <p:spPr>
          <a:xfrm>
            <a:off x="3364992" y="998113"/>
            <a:ext cx="2938272" cy="52322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Camagüey, Cuba</a:t>
            </a:r>
          </a:p>
        </p:txBody>
      </p:sp>
    </p:spTree>
    <p:extLst>
      <p:ext uri="{BB962C8B-B14F-4D97-AF65-F5344CB8AC3E}">
        <p14:creationId xmlns:p14="http://schemas.microsoft.com/office/powerpoint/2010/main" val="3770862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sndAc>
          <p:stSnd loop="1">
            <p:snd r:embed="rId2" name="Bob Marley - Is This Love (Official Music Video).wav"/>
          </p:stSnd>
        </p:sndAc>
      </p:transition>
    </mc:Choice>
    <mc:Fallback>
      <p:transition spd="slow" advClick="0" advTm="12000">
        <p:sndAc>
          <p:stSnd loop="1">
            <p:snd r:embed="rId2" name="Bob Marley - Is This Love (Official Music Video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C00000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DC9A09BD-4BAD-0CEF-01D2-CA44CA18FA0F}"/>
              </a:ext>
            </a:extLst>
          </p:cNvPr>
          <p:cNvSpPr txBox="1"/>
          <p:nvPr/>
        </p:nvSpPr>
        <p:spPr>
          <a:xfrm>
            <a:off x="890016" y="151179"/>
            <a:ext cx="10777728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b="1">
                <a:solidFill>
                  <a:srgbClr val="FFFF00"/>
                </a:solidFill>
              </a:rPr>
              <a:t>Camagüey est une ville et une municipalité de Cuba, et la capitale de la province de Camagüey. C'est la troisième plus grande ville du pays. Sa population s'élève à 305 845 habitants en 2010.</a:t>
            </a:r>
            <a:endParaRPr lang="fr-FR" sz="6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0908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6"/>
            </a:gs>
            <a:gs pos="100000">
              <a:schemeClr val="accent1">
                <a:lumMod val="45000"/>
                <a:lumOff val="55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4D70FAE-6E30-D753-102A-E3B32697D0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bâtiment&#10;&#10;Le contenu généré par l’IA peut être incorrect.">
            <a:extLst>
              <a:ext uri="{FF2B5EF4-FFF2-40B4-BE49-F238E27FC236}">
                <a16:creationId xmlns:a16="http://schemas.microsoft.com/office/drawing/2014/main" id="{0A68B4EC-3FB8-89DA-DD20-824A5B59B0F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7329" y="279000"/>
            <a:ext cx="4211698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E3697C1-12E8-971C-D130-A68B5B16680C}"/>
              </a:ext>
            </a:extLst>
          </p:cNvPr>
          <p:cNvSpPr txBox="1"/>
          <p:nvPr/>
        </p:nvSpPr>
        <p:spPr>
          <a:xfrm>
            <a:off x="109728" y="3429000"/>
            <a:ext cx="32674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>
                <a:solidFill>
                  <a:srgbClr val="FFFF00"/>
                </a:solidFill>
              </a:rPr>
              <a:t>Église coloniale de Nuestra Señora de la Soledad.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4885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5"/>
            </a:gs>
            <a:gs pos="100000">
              <a:schemeClr val="accent1">
                <a:lumMod val="45000"/>
                <a:lumOff val="55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2BA1834-BF3E-051E-4E76-AF820B9134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monument&#10;&#10;Le contenu généré par l’IA peut être incorrect.">
            <a:extLst>
              <a:ext uri="{FF2B5EF4-FFF2-40B4-BE49-F238E27FC236}">
                <a16:creationId xmlns:a16="http://schemas.microsoft.com/office/drawing/2014/main" id="{9DE69D3C-17F7-9297-791C-630679FBB41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8696" y="279000"/>
            <a:ext cx="9453709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9D5A6C9-24D7-B932-4998-64286CF51828}"/>
              </a:ext>
            </a:extLst>
          </p:cNvPr>
          <p:cNvSpPr txBox="1"/>
          <p:nvPr/>
        </p:nvSpPr>
        <p:spPr>
          <a:xfrm>
            <a:off x="9815048" y="3145536"/>
            <a:ext cx="20482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cathédrale de Camagüey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0659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4"/>
            </a:gs>
            <a:gs pos="100000">
              <a:schemeClr val="accent1">
                <a:lumMod val="45000"/>
                <a:lumOff val="55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4AEC8F8-6281-0C27-0D84-4D2EAF44FE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bâtiment&#10;&#10;Le contenu généré par l’IA peut être incorrect.">
            <a:extLst>
              <a:ext uri="{FF2B5EF4-FFF2-40B4-BE49-F238E27FC236}">
                <a16:creationId xmlns:a16="http://schemas.microsoft.com/office/drawing/2014/main" id="{CB7ED34F-5DBD-39ED-406D-67DF9EEDF4C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53" y="279000"/>
            <a:ext cx="9453694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50868BF-9BA4-0183-2457-18F18993F3E2}"/>
              </a:ext>
            </a:extLst>
          </p:cNvPr>
          <p:cNvSpPr txBox="1"/>
          <p:nvPr/>
        </p:nvSpPr>
        <p:spPr>
          <a:xfrm>
            <a:off x="3998976" y="6117335"/>
            <a:ext cx="4876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cathédrale de Camagüey</a:t>
            </a:r>
          </a:p>
        </p:txBody>
      </p:sp>
    </p:spTree>
    <p:extLst>
      <p:ext uri="{BB962C8B-B14F-4D97-AF65-F5344CB8AC3E}">
        <p14:creationId xmlns:p14="http://schemas.microsoft.com/office/powerpoint/2010/main" val="4086523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3"/>
            </a:gs>
            <a:gs pos="100000">
              <a:schemeClr val="accent1">
                <a:lumMod val="45000"/>
                <a:lumOff val="55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06D1B91-3047-78FD-DF74-EFC8518F6A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Véhicule terrestre&#10;&#10;Le contenu généré par l’IA peut être incorrect.">
            <a:extLst>
              <a:ext uri="{FF2B5EF4-FFF2-40B4-BE49-F238E27FC236}">
                <a16:creationId xmlns:a16="http://schemas.microsoft.com/office/drawing/2014/main" id="{404BD63C-13EA-64BB-31EE-02DFDE4BFF1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37445" y="279000"/>
            <a:ext cx="559248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2F7146A-A9F2-3414-0E17-1D06D2CBAE2E}"/>
              </a:ext>
            </a:extLst>
          </p:cNvPr>
          <p:cNvSpPr txBox="1"/>
          <p:nvPr/>
        </p:nvSpPr>
        <p:spPr>
          <a:xfrm>
            <a:off x="4169664" y="6117335"/>
            <a:ext cx="5876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Vieille ville de Camagüey 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4493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2"/>
            </a:gs>
            <a:gs pos="100000">
              <a:schemeClr val="accent1">
                <a:lumMod val="45000"/>
                <a:lumOff val="55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A160A9-5E67-7F51-2D23-1C21AE919F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Le contenu généré par l’IA peut être incorrect.">
            <a:extLst>
              <a:ext uri="{FF2B5EF4-FFF2-40B4-BE49-F238E27FC236}">
                <a16:creationId xmlns:a16="http://schemas.microsoft.com/office/drawing/2014/main" id="{7E9E4F0C-7CA7-145A-E7C2-32FB05BF8CB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300" y="279000"/>
            <a:ext cx="9442621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380403A-C4D7-3E1A-2360-8DB0A4CF8964}"/>
              </a:ext>
            </a:extLst>
          </p:cNvPr>
          <p:cNvSpPr txBox="1"/>
          <p:nvPr/>
        </p:nvSpPr>
        <p:spPr>
          <a:xfrm>
            <a:off x="9899904" y="3523488"/>
            <a:ext cx="21214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Institut d'enseignement secondaire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0908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/>
            </a:gs>
            <a:gs pos="100000">
              <a:schemeClr val="accent1">
                <a:lumMod val="45000"/>
                <a:lumOff val="55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D15DC1D-9A15-BB5B-658C-4884581A43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chitecture médiévale&#10;&#10;Le contenu généré par l’IA peut être incorrect.">
            <a:extLst>
              <a:ext uri="{FF2B5EF4-FFF2-40B4-BE49-F238E27FC236}">
                <a16:creationId xmlns:a16="http://schemas.microsoft.com/office/drawing/2014/main" id="{EB637096-A181-B8DF-4D01-3C32D0CD9DE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0114" y="279000"/>
            <a:ext cx="9453694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D87A2BE-7985-4156-5744-B762B9268B63}"/>
              </a:ext>
            </a:extLst>
          </p:cNvPr>
          <p:cNvSpPr txBox="1"/>
          <p:nvPr/>
        </p:nvSpPr>
        <p:spPr>
          <a:xfrm>
            <a:off x="170688" y="3730752"/>
            <a:ext cx="21701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Église de Camagüey , Cuba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2980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BEDECE5-1EA8-4972-8DC7-970798D77F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meubles&#10;&#10;Le contenu généré par l’IA peut être incorrect.">
            <a:extLst>
              <a:ext uri="{FF2B5EF4-FFF2-40B4-BE49-F238E27FC236}">
                <a16:creationId xmlns:a16="http://schemas.microsoft.com/office/drawing/2014/main" id="{1864C1A5-24E9-6CA4-FB63-5C5DA003F51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8912" y="279000"/>
            <a:ext cx="8382517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2DA7DE9-1397-A269-5F6D-E690154929C5}"/>
              </a:ext>
            </a:extLst>
          </p:cNvPr>
          <p:cNvSpPr txBox="1"/>
          <p:nvPr/>
        </p:nvSpPr>
        <p:spPr>
          <a:xfrm>
            <a:off x="8900160" y="3331465"/>
            <a:ext cx="29016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Église et couvent-hôpital San Juan de Dios.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6269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tx2"/>
            </a:gs>
            <a:gs pos="100000">
              <a:schemeClr val="accent1">
                <a:lumMod val="45000"/>
                <a:lumOff val="55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ED7AC4E-73DC-ED2F-DF40-88270805C5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noir et blanc, fenêtre, plein air&#10;&#10;Le contenu généré par l’IA peut être incorrect.">
            <a:extLst>
              <a:ext uri="{FF2B5EF4-FFF2-40B4-BE49-F238E27FC236}">
                <a16:creationId xmlns:a16="http://schemas.microsoft.com/office/drawing/2014/main" id="{C440855A-44CE-9EDA-4C37-EC8A56B8A23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12065" y="279000"/>
            <a:ext cx="6646154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602D565-4FE2-3A50-3A05-9214D044143D}"/>
              </a:ext>
            </a:extLst>
          </p:cNvPr>
          <p:cNvSpPr txBox="1"/>
          <p:nvPr/>
        </p:nvSpPr>
        <p:spPr>
          <a:xfrm>
            <a:off x="410241" y="1524000"/>
            <a:ext cx="447446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Grandes jarres en terre cuite à Camagüey en 1909. « La grande jarre est le symbole de Camagüey ; c’est la représentation locale la plus profondément enracinée depuis l’époque coloniale, c’est pourquoi Camagüey est connue comme la « Ville des grandes jarres</a:t>
            </a:r>
          </a:p>
        </p:txBody>
      </p:sp>
    </p:spTree>
    <p:extLst>
      <p:ext uri="{BB962C8B-B14F-4D97-AF65-F5344CB8AC3E}">
        <p14:creationId xmlns:p14="http://schemas.microsoft.com/office/powerpoint/2010/main" val="3294468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C00000"/>
            </a:gs>
            <a:gs pos="100000">
              <a:schemeClr val="accent1">
                <a:lumMod val="45000"/>
                <a:lumOff val="55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D4FE6B2-0346-9FC4-8D62-891C7002C1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nuage&#10;&#10;Le contenu généré par l’IA peut être incorrect.">
            <a:extLst>
              <a:ext uri="{FF2B5EF4-FFF2-40B4-BE49-F238E27FC236}">
                <a16:creationId xmlns:a16="http://schemas.microsoft.com/office/drawing/2014/main" id="{71EE01B0-4889-D58F-BD3F-1B23299417A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4528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50461F0-930F-6BE1-32FE-EFC29923AC59}"/>
              </a:ext>
            </a:extLst>
          </p:cNvPr>
          <p:cNvSpPr txBox="1"/>
          <p:nvPr/>
        </p:nvSpPr>
        <p:spPr>
          <a:xfrm>
            <a:off x="9168096" y="3525429"/>
            <a:ext cx="33774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Plaza de los Trabajadores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46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FF0000"/>
            </a:gs>
            <a:gs pos="100000">
              <a:schemeClr val="accent1">
                <a:lumMod val="45000"/>
                <a:lumOff val="55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6D188D2-C70C-CD22-F61E-E62CB6E9D0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plante, ciel&#10;&#10;Le contenu généré par l’IA peut être incorrect.">
            <a:extLst>
              <a:ext uri="{FF2B5EF4-FFF2-40B4-BE49-F238E27FC236}">
                <a16:creationId xmlns:a16="http://schemas.microsoft.com/office/drawing/2014/main" id="{318ABA72-65DA-85F2-1FBB-4FDD839095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5520" y="423000"/>
            <a:ext cx="9700033" cy="601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73EA612-C0A0-7939-D90B-5C264368B203}"/>
              </a:ext>
            </a:extLst>
          </p:cNvPr>
          <p:cNvSpPr txBox="1"/>
          <p:nvPr/>
        </p:nvSpPr>
        <p:spPr>
          <a:xfrm>
            <a:off x="48768" y="1863960"/>
            <a:ext cx="220675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palais </a:t>
            </a:r>
            <a:r>
              <a:rPr lang="fr-FR" sz="2400" b="1" dirty="0" err="1">
                <a:solidFill>
                  <a:schemeClr val="bg1"/>
                </a:solidFill>
              </a:rPr>
              <a:t>Rovirosa</a:t>
            </a:r>
            <a:r>
              <a:rPr lang="fr-FR" sz="2400" b="1" dirty="0">
                <a:solidFill>
                  <a:schemeClr val="bg1"/>
                </a:solidFill>
              </a:rPr>
              <a:t>, ainsi que de nombreux détails originaux des façades de maisons de la ville.</a:t>
            </a:r>
          </a:p>
        </p:txBody>
      </p:sp>
    </p:spTree>
    <p:extLst>
      <p:ext uri="{BB962C8B-B14F-4D97-AF65-F5344CB8AC3E}">
        <p14:creationId xmlns:p14="http://schemas.microsoft.com/office/powerpoint/2010/main" val="3706887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FFC000"/>
            </a:gs>
            <a:gs pos="100000">
              <a:schemeClr val="accent1">
                <a:lumMod val="45000"/>
                <a:lumOff val="55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5D44D66-3B6A-3F9C-70A2-2F85720927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ciel, façade&#10;&#10;Le contenu généré par l’IA peut être incorrect.">
            <a:extLst>
              <a:ext uri="{FF2B5EF4-FFF2-40B4-BE49-F238E27FC236}">
                <a16:creationId xmlns:a16="http://schemas.microsoft.com/office/drawing/2014/main" id="{C69BD80F-C63A-F300-79D1-E5131C3F781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9184" y="279000"/>
            <a:ext cx="8400000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7684BA2-CA97-C135-335C-8E49C5A99891}"/>
              </a:ext>
            </a:extLst>
          </p:cNvPr>
          <p:cNvSpPr txBox="1"/>
          <p:nvPr/>
        </p:nvSpPr>
        <p:spPr>
          <a:xfrm>
            <a:off x="8851392" y="3243072"/>
            <a:ext cx="31821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image montrant une photographie prise dans la ville de Camaguey à Cuba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025185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FFFF00"/>
            </a:gs>
            <a:gs pos="100000">
              <a:schemeClr val="accent1">
                <a:lumMod val="45000"/>
                <a:lumOff val="55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7429F20-75D4-D168-446F-D927877D25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Hacienda&#10;&#10;Le contenu généré par l’IA peut être incorrect.">
            <a:extLst>
              <a:ext uri="{FF2B5EF4-FFF2-40B4-BE49-F238E27FC236}">
                <a16:creationId xmlns:a16="http://schemas.microsoft.com/office/drawing/2014/main" id="{964F5D63-5197-4281-CBEE-6ADF57539D4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4250" y="279000"/>
            <a:ext cx="4725000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74B64D0-EAB4-DDE9-1D6C-2E956E949D99}"/>
              </a:ext>
            </a:extLst>
          </p:cNvPr>
          <p:cNvSpPr txBox="1"/>
          <p:nvPr/>
        </p:nvSpPr>
        <p:spPr>
          <a:xfrm>
            <a:off x="134112" y="4011168"/>
            <a:ext cx="32918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/>
              <a:t>Musée de San Juan de Dios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909639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92D050"/>
            </a:gs>
            <a:gs pos="100000">
              <a:schemeClr val="accent1">
                <a:lumMod val="45000"/>
                <a:lumOff val="55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E7E43A7-05CB-0CD4-8342-00E8106DEC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Véhicule terrestre&#10;&#10;Le contenu généré par l’IA peut être incorrect.">
            <a:extLst>
              <a:ext uri="{FF2B5EF4-FFF2-40B4-BE49-F238E27FC236}">
                <a16:creationId xmlns:a16="http://schemas.microsoft.com/office/drawing/2014/main" id="{F119745D-EDCA-6CB7-5D23-84178B78F3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3969" y="279000"/>
            <a:ext cx="10000419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9FC04BE-0978-1450-A505-6F1957068214}"/>
              </a:ext>
            </a:extLst>
          </p:cNvPr>
          <p:cNvSpPr txBox="1"/>
          <p:nvPr/>
        </p:nvSpPr>
        <p:spPr>
          <a:xfrm>
            <a:off x="2487168" y="6117335"/>
            <a:ext cx="62544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Gare de Camagüey, carte postale de 1910.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8672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00B050"/>
            </a:gs>
            <a:gs pos="100000">
              <a:schemeClr val="accent1">
                <a:lumMod val="45000"/>
                <a:lumOff val="55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E76F352-A170-78FF-86FE-61C4E772E0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chaussures&#10;&#10;Le contenu généré par l’IA peut être incorrect.">
            <a:extLst>
              <a:ext uri="{FF2B5EF4-FFF2-40B4-BE49-F238E27FC236}">
                <a16:creationId xmlns:a16="http://schemas.microsoft.com/office/drawing/2014/main" id="{FFBB6ECA-B2F0-6A70-B21C-646DF4FEB1A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2532" y="279000"/>
            <a:ext cx="9442621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8885BB8-F0DE-8FED-3F09-9C7BE939A37B}"/>
              </a:ext>
            </a:extLst>
          </p:cNvPr>
          <p:cNvSpPr txBox="1"/>
          <p:nvPr/>
        </p:nvSpPr>
        <p:spPr>
          <a:xfrm>
            <a:off x="10046208" y="2950464"/>
            <a:ext cx="214579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Danseurs de Rumba </a:t>
            </a:r>
            <a:r>
              <a:rPr lang="fr-FR" sz="2400" b="1" dirty="0" err="1">
                <a:solidFill>
                  <a:schemeClr val="bg1"/>
                </a:solidFill>
              </a:rPr>
              <a:t>Cubana</a:t>
            </a:r>
            <a:r>
              <a:rPr lang="fr-FR" sz="2400" b="1" dirty="0">
                <a:solidFill>
                  <a:schemeClr val="bg1"/>
                </a:solidFill>
              </a:rPr>
              <a:t> à Camagüey, 2019.</a:t>
            </a:r>
          </a:p>
        </p:txBody>
      </p:sp>
    </p:spTree>
    <p:extLst>
      <p:ext uri="{BB962C8B-B14F-4D97-AF65-F5344CB8AC3E}">
        <p14:creationId xmlns:p14="http://schemas.microsoft.com/office/powerpoint/2010/main" val="4094199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0070C0"/>
            </a:gs>
            <a:gs pos="100000">
              <a:schemeClr val="accent1">
                <a:lumMod val="45000"/>
                <a:lumOff val="55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D9EC135-C774-47B5-33D3-79691A37AD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Véhicule terrestre&#10;&#10;Le contenu généré par l’IA peut être incorrect.">
            <a:extLst>
              <a:ext uri="{FF2B5EF4-FFF2-40B4-BE49-F238E27FC236}">
                <a16:creationId xmlns:a16="http://schemas.microsoft.com/office/drawing/2014/main" id="{E16431C0-F4B4-9C6E-574E-24A56F9F689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93762" y="279000"/>
            <a:ext cx="4202914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FF7F11D-AD17-958F-1E48-447CDF09EA9D}"/>
              </a:ext>
            </a:extLst>
          </p:cNvPr>
          <p:cNvSpPr txBox="1"/>
          <p:nvPr/>
        </p:nvSpPr>
        <p:spPr>
          <a:xfrm>
            <a:off x="4206240" y="6205728"/>
            <a:ext cx="6778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Calle Cristo, Camagüey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6328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002060"/>
            </a:gs>
            <a:gs pos="100000">
              <a:schemeClr val="accent1">
                <a:lumMod val="45000"/>
                <a:lumOff val="55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1B773CA-32DC-1873-1229-815FF5B164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voie, bâtiment, route&#10;&#10;Le contenu généré par l’IA peut être incorrect.">
            <a:extLst>
              <a:ext uri="{FF2B5EF4-FFF2-40B4-BE49-F238E27FC236}">
                <a16:creationId xmlns:a16="http://schemas.microsoft.com/office/drawing/2014/main" id="{D7431411-94C6-13A9-CF8C-299FEDAEEE2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3277" y="279000"/>
            <a:ext cx="8385446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28284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7030A0"/>
            </a:gs>
            <a:gs pos="100000">
              <a:schemeClr val="accent1">
                <a:lumMod val="45000"/>
                <a:lumOff val="55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D683F73-7E87-FABD-71C7-4C782B68C4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heval, Rêne, personne&#10;&#10;Le contenu généré par l’IA peut être incorrect.">
            <a:extLst>
              <a:ext uri="{FF2B5EF4-FFF2-40B4-BE49-F238E27FC236}">
                <a16:creationId xmlns:a16="http://schemas.microsoft.com/office/drawing/2014/main" id="{D8D7311A-A77B-D78F-2C50-B7EB89E6B0C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3500" y="279000"/>
            <a:ext cx="11025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037822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6"/>
            </a:gs>
            <a:gs pos="100000">
              <a:schemeClr val="accent1">
                <a:lumMod val="45000"/>
                <a:lumOff val="55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12343D7-7DBD-2FE4-14AF-9209F9C8BC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bovin, bétail&#10;&#10;Le contenu généré par l’IA peut être incorrect.">
            <a:extLst>
              <a:ext uri="{FF2B5EF4-FFF2-40B4-BE49-F238E27FC236}">
                <a16:creationId xmlns:a16="http://schemas.microsoft.com/office/drawing/2014/main" id="{FF87A441-0C2E-1997-4931-5C23F041269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54020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5"/>
            </a:gs>
            <a:gs pos="100000">
              <a:schemeClr val="accent1">
                <a:lumMod val="45000"/>
                <a:lumOff val="55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66C2489-7497-D25E-1EAA-9CB59F22BF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plein air, habits, arbre&#10;&#10;Le contenu généré par l’IA peut être incorrect.">
            <a:extLst>
              <a:ext uri="{FF2B5EF4-FFF2-40B4-BE49-F238E27FC236}">
                <a16:creationId xmlns:a16="http://schemas.microsoft.com/office/drawing/2014/main" id="{CE74289A-8284-541C-3861-B6E8B4CC820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000" y="279000"/>
            <a:ext cx="945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42979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7FF25F-5E4D-F213-D75A-340ED4F4C8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ol, plein air, chaussures, personne&#10;&#10;Le contenu généré par l’IA peut être incorrect.">
            <a:extLst>
              <a:ext uri="{FF2B5EF4-FFF2-40B4-BE49-F238E27FC236}">
                <a16:creationId xmlns:a16="http://schemas.microsoft.com/office/drawing/2014/main" id="{03CE4A9C-30D3-179A-D4A1-E720CF7D44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381000"/>
            <a:ext cx="9144000" cy="6096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00330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D545D3F-E77E-8D54-D377-C029DE11A9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52E9F32-EEBD-4FC6-D5D9-1FB47B4C070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88900" cap="sq" cmpd="thickThin">
            <a:solidFill>
              <a:schemeClr val="bg1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416883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3"/>
            </a:gs>
            <a:gs pos="100000">
              <a:schemeClr val="accent1">
                <a:lumMod val="45000"/>
                <a:lumOff val="55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984B51E-5828-CAF6-5D0C-5E08875083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palmier&#10;&#10;Le contenu généré par l’IA peut être incorrect.">
            <a:extLst>
              <a:ext uri="{FF2B5EF4-FFF2-40B4-BE49-F238E27FC236}">
                <a16:creationId xmlns:a16="http://schemas.microsoft.com/office/drawing/2014/main" id="{05F7EDA2-081E-BB18-A285-44AAEBF87FC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3511" y="279000"/>
            <a:ext cx="11024978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654129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2"/>
            </a:gs>
            <a:gs pos="100000">
              <a:schemeClr val="accent1">
                <a:lumMod val="45000"/>
                <a:lumOff val="55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EF66392-D42E-53E2-385F-9BF4FDD097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palmier&#10;&#10;Le contenu généré par l’IA peut être incorrect.">
            <a:extLst>
              <a:ext uri="{FF2B5EF4-FFF2-40B4-BE49-F238E27FC236}">
                <a16:creationId xmlns:a16="http://schemas.microsoft.com/office/drawing/2014/main" id="{8BB76B03-F90B-0EF6-8BCC-BA140FE4578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60448" y="279000"/>
            <a:ext cx="84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122555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/>
            </a:gs>
            <a:gs pos="100000">
              <a:schemeClr val="accent1">
                <a:lumMod val="45000"/>
                <a:lumOff val="55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E49C43B-ABD6-BF13-93EF-68F20791D9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bâtiment&#10;&#10;Le contenu généré par l’IA peut être incorrect.">
            <a:extLst>
              <a:ext uri="{FF2B5EF4-FFF2-40B4-BE49-F238E27FC236}">
                <a16:creationId xmlns:a16="http://schemas.microsoft.com/office/drawing/2014/main" id="{D7778683-B3B5-8679-D4CA-56924DCA700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2224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133526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5D9D9ED-F203-59A9-3418-46A0D566C6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mur, Hacienda, plante d’intérieur&#10;&#10;Le contenu généré par l’IA peut être incorrect.">
            <a:extLst>
              <a:ext uri="{FF2B5EF4-FFF2-40B4-BE49-F238E27FC236}">
                <a16:creationId xmlns:a16="http://schemas.microsoft.com/office/drawing/2014/main" id="{8F139969-6D44-0EC2-5DDB-40B8BAB5723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4250" y="279000"/>
            <a:ext cx="4725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527860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tx1"/>
            </a:gs>
            <a:gs pos="100000">
              <a:schemeClr val="accent1">
                <a:lumMod val="45000"/>
                <a:lumOff val="55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B8C2A70-9C76-71DD-8269-64E5B7D88B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sol, mur, meubles&#10;&#10;Le contenu généré par l’IA peut être incorrect.">
            <a:extLst>
              <a:ext uri="{FF2B5EF4-FFF2-40B4-BE49-F238E27FC236}">
                <a16:creationId xmlns:a16="http://schemas.microsoft.com/office/drawing/2014/main" id="{FB9652DC-4852-B5BC-9B64-46ACF906501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4000" y="966600"/>
            <a:ext cx="10944000" cy="49248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45870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69E3452-AAFB-2C2D-81BA-7E6CC5BB44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des Caraïbes&#10;&#10;Le contenu généré par l’IA peut être incorrect.">
            <a:extLst>
              <a:ext uri="{FF2B5EF4-FFF2-40B4-BE49-F238E27FC236}">
                <a16:creationId xmlns:a16="http://schemas.microsoft.com/office/drawing/2014/main" id="{3187DFC4-FF50-A41A-651D-39A9A42FEA0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88900" cap="sq" cmpd="thickThin">
            <a:solidFill>
              <a:schemeClr val="bg1">
                <a:lumMod val="6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103824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1289385-E864-0195-74AE-B41B794FB0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ge, nuage&#10;&#10;Le contenu généré par l’IA peut être incorrect.">
            <a:extLst>
              <a:ext uri="{FF2B5EF4-FFF2-40B4-BE49-F238E27FC236}">
                <a16:creationId xmlns:a16="http://schemas.microsoft.com/office/drawing/2014/main" id="{98E97234-77FC-1676-3C1B-956B25F29F0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20391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9DEDA4D-0C3E-7BC4-E318-AB20457693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fleur, Visage humain, rose, Accessoire de mode&#10;&#10;Le contenu généré par l’IA peut être incorrect.">
            <a:extLst>
              <a:ext uri="{FF2B5EF4-FFF2-40B4-BE49-F238E27FC236}">
                <a16:creationId xmlns:a16="http://schemas.microsoft.com/office/drawing/2014/main" id="{C18762A0-423A-8CF9-7501-8F2ECE7BDB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729" y="0"/>
            <a:ext cx="3714750" cy="4191000"/>
          </a:xfrm>
          <a:prstGeom prst="rect">
            <a:avLst/>
          </a:prstGeom>
        </p:spPr>
      </p:pic>
      <p:pic>
        <p:nvPicPr>
          <p:cNvPr id="6" name="Image 5" descr="Une image contenant invertébré, nautilus pompilius&#10;&#10;Le contenu généré par l’IA peut être incorrect.">
            <a:extLst>
              <a:ext uri="{FF2B5EF4-FFF2-40B4-BE49-F238E27FC236}">
                <a16:creationId xmlns:a16="http://schemas.microsoft.com/office/drawing/2014/main" id="{66F00C93-1456-6DF0-418F-E512FA0357A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77250" y="2667000"/>
            <a:ext cx="3714750" cy="4191000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EC2216DB-5DC5-BAF4-EDDF-5C14D3F90176}"/>
              </a:ext>
            </a:extLst>
          </p:cNvPr>
          <p:cNvSpPr txBox="1"/>
          <p:nvPr/>
        </p:nvSpPr>
        <p:spPr>
          <a:xfrm>
            <a:off x="3608832" y="950976"/>
            <a:ext cx="74858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C000"/>
                </a:solidFill>
              </a:rPr>
              <a:t>Lorient Vous A Présenté Camaguey – (Cuba )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0B322DE7-C579-E857-28DC-B203D7E4F92B}"/>
              </a:ext>
            </a:extLst>
          </p:cNvPr>
          <p:cNvSpPr txBox="1"/>
          <p:nvPr/>
        </p:nvSpPr>
        <p:spPr>
          <a:xfrm>
            <a:off x="4120896" y="2292096"/>
            <a:ext cx="542544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C000"/>
                </a:solidFill>
              </a:rPr>
              <a:t>Les Images Et Le son Du Net </a:t>
            </a:r>
          </a:p>
          <a:p>
            <a:endParaRPr lang="fr-FR" sz="2800" b="1" dirty="0">
              <a:solidFill>
                <a:srgbClr val="FFC000"/>
              </a:solidFill>
            </a:endParaRPr>
          </a:p>
          <a:p>
            <a:endParaRPr lang="fr-FR" sz="2800" b="1" dirty="0">
              <a:solidFill>
                <a:srgbClr val="FFC000"/>
              </a:solidFill>
            </a:endParaRPr>
          </a:p>
          <a:p>
            <a:endParaRPr lang="fr-FR" sz="2800" b="1" dirty="0">
              <a:solidFill>
                <a:srgbClr val="FFC000"/>
              </a:solidFill>
            </a:endParaRPr>
          </a:p>
          <a:p>
            <a:r>
              <a:rPr lang="fr-FR" sz="2800" b="1" dirty="0">
                <a:solidFill>
                  <a:srgbClr val="FFC000"/>
                </a:solidFill>
              </a:rPr>
              <a:t>                        Daniel</a:t>
            </a:r>
          </a:p>
        </p:txBody>
      </p:sp>
    </p:spTree>
    <p:extLst>
      <p:ext uri="{BB962C8B-B14F-4D97-AF65-F5344CB8AC3E}">
        <p14:creationId xmlns:p14="http://schemas.microsoft.com/office/powerpoint/2010/main" val="716321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228</TotalTime>
  <Words>258</Words>
  <Application>Microsoft Office PowerPoint</Application>
  <PresentationFormat>Grand écran</PresentationFormat>
  <Paragraphs>26</Paragraphs>
  <Slides>31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5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23</cp:revision>
  <dcterms:created xsi:type="dcterms:W3CDTF">2025-10-19T02:10:19Z</dcterms:created>
  <dcterms:modified xsi:type="dcterms:W3CDTF">2025-12-01T05:56:03Z</dcterms:modified>
</cp:coreProperties>
</file>