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64" r:id="rId3"/>
    <p:sldId id="263" r:id="rId4"/>
    <p:sldId id="262" r:id="rId5"/>
    <p:sldId id="266" r:id="rId6"/>
    <p:sldId id="267" r:id="rId7"/>
    <p:sldId id="268" r:id="rId8"/>
    <p:sldId id="269" r:id="rId9"/>
    <p:sldId id="270" r:id="rId10"/>
    <p:sldId id="271" r:id="rId11"/>
    <p:sldId id="272" r:id="rId12"/>
    <p:sldId id="274" r:id="rId13"/>
    <p:sldId id="275" r:id="rId14"/>
    <p:sldId id="276" r:id="rId15"/>
    <p:sldId id="265" r:id="rId16"/>
    <p:sldId id="277" r:id="rId17"/>
    <p:sldId id="278" r:id="rId18"/>
    <p:sldId id="279" r:id="rId19"/>
    <p:sldId id="291" r:id="rId20"/>
    <p:sldId id="282" r:id="rId21"/>
    <p:sldId id="280" r:id="rId22"/>
    <p:sldId id="281" r:id="rId23"/>
    <p:sldId id="283" r:id="rId24"/>
    <p:sldId id="284" r:id="rId25"/>
    <p:sldId id="285" r:id="rId26"/>
    <p:sldId id="286" r:id="rId27"/>
    <p:sldId id="287" r:id="rId28"/>
    <p:sldId id="288" r:id="rId29"/>
    <p:sldId id="289" r:id="rId30"/>
    <p:sldId id="290" r:id="rId31"/>
    <p:sldId id="260"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572" autoAdjust="0"/>
    <p:restoredTop sz="94660"/>
  </p:normalViewPr>
  <p:slideViewPr>
    <p:cSldViewPr snapToGrid="0">
      <p:cViewPr varScale="1">
        <p:scale>
          <a:sx n="63" d="100"/>
          <a:sy n="63" d="100"/>
        </p:scale>
        <p:origin x="350"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28/11/2025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28/11/2025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3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6" name="Image 5" descr="Une image contenant plein air, arbre, barrière, bâtiment&#10;&#10;Le contenu généré par l’IA peut être incorrect.">
            <a:extLst>
              <a:ext uri="{FF2B5EF4-FFF2-40B4-BE49-F238E27FC236}">
                <a16:creationId xmlns:a16="http://schemas.microsoft.com/office/drawing/2014/main" id="{E1A60762-4316-7D0D-2818-07A13C9800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9214" y="279000"/>
            <a:ext cx="839126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2258491-EA49-17CB-F377-2F0451372D4B}"/>
              </a:ext>
            </a:extLst>
          </p:cNvPr>
          <p:cNvSpPr txBox="1"/>
          <p:nvPr/>
        </p:nvSpPr>
        <p:spPr>
          <a:xfrm>
            <a:off x="9028638" y="1713185"/>
            <a:ext cx="2862312" cy="3785652"/>
          </a:xfrm>
          <a:prstGeom prst="rect">
            <a:avLst/>
          </a:prstGeom>
          <a:noFill/>
        </p:spPr>
        <p:txBody>
          <a:bodyPr wrap="square" rtlCol="0">
            <a:spAutoFit/>
          </a:bodyPr>
          <a:lstStyle/>
          <a:p>
            <a:r>
              <a:rPr lang="fr-FR" sz="2400" b="1">
                <a:solidFill>
                  <a:schemeClr val="bg1"/>
                </a:solidFill>
              </a:rPr>
              <a:t>Le musée de Tahiti et des Îles, en tahitien Te Fare Ia’Manaha[1], est situé en Polynésie française, à Tahiti. Il présente et explique le patrimoine culturel océanien[2].</a:t>
            </a:r>
            <a:endParaRPr lang="fr-FR" sz="2400" b="1" dirty="0">
              <a:solidFill>
                <a:schemeClr val="bg1"/>
              </a:solidFill>
            </a:endParaRPr>
          </a:p>
        </p:txBody>
      </p:sp>
      <p:sp>
        <p:nvSpPr>
          <p:cNvPr id="9" name="ZoneTexte 8">
            <a:extLst>
              <a:ext uri="{FF2B5EF4-FFF2-40B4-BE49-F238E27FC236}">
                <a16:creationId xmlns:a16="http://schemas.microsoft.com/office/drawing/2014/main" id="{347067A3-6E61-2014-E4AD-63A8C0782109}"/>
              </a:ext>
            </a:extLst>
          </p:cNvPr>
          <p:cNvSpPr txBox="1"/>
          <p:nvPr/>
        </p:nvSpPr>
        <p:spPr>
          <a:xfrm>
            <a:off x="2476023" y="3293133"/>
            <a:ext cx="4026377" cy="461665"/>
          </a:xfrm>
          <a:prstGeom prst="rect">
            <a:avLst/>
          </a:prstGeom>
          <a:solidFill>
            <a:schemeClr val="tx1"/>
          </a:solidFill>
        </p:spPr>
        <p:txBody>
          <a:bodyPr wrap="square" rtlCol="0">
            <a:spAutoFit/>
          </a:bodyPr>
          <a:lstStyle/>
          <a:p>
            <a:r>
              <a:rPr lang="fr-FR" sz="2400" b="1" dirty="0">
                <a:solidFill>
                  <a:schemeClr val="bg1"/>
                </a:solidFill>
              </a:rPr>
              <a:t>Musée de Tahiti Et Des Îles</a:t>
            </a:r>
          </a:p>
        </p:txBody>
      </p:sp>
    </p:spTree>
    <p:extLst>
      <p:ext uri="{BB962C8B-B14F-4D97-AF65-F5344CB8AC3E}">
        <p14:creationId xmlns:p14="http://schemas.microsoft.com/office/powerpoint/2010/main" val="2025185565"/>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sndAc>
          <p:stSnd loop="1">
            <p:snd r:embed="rId2" name="Raymond Lefevre  -  Pachelbel -  Canon de Pachelbel.wav"/>
          </p:stSnd>
        </p:sndAc>
      </p:transition>
    </mc:Choice>
    <mc:Fallback>
      <p:transition spd="slow" advClick="0" advTm="12000">
        <p:fade/>
        <p:sndAc>
          <p:stSnd loop="1">
            <p:snd r:embed="rId2" name="Raymond Lefevre  -  Pachelbel -  Canon de Pachelb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7" name="Image 6" descr="Une image contenant plafond, architecture, Faisceau, ombre&#10;&#10;Le contenu généré par l’IA peut être incorrect.">
            <a:extLst>
              <a:ext uri="{FF2B5EF4-FFF2-40B4-BE49-F238E27FC236}">
                <a16:creationId xmlns:a16="http://schemas.microsoft.com/office/drawing/2014/main" id="{AEDC75A3-DE49-0B22-3780-05C4E9FBD0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2041" y="279000"/>
            <a:ext cx="488925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A27BEDC8-2471-8306-B1A2-CF42B15D67C5}"/>
              </a:ext>
            </a:extLst>
          </p:cNvPr>
          <p:cNvSpPr txBox="1"/>
          <p:nvPr/>
        </p:nvSpPr>
        <p:spPr>
          <a:xfrm>
            <a:off x="4921956" y="6117335"/>
            <a:ext cx="2810934" cy="461665"/>
          </a:xfrm>
          <a:prstGeom prst="rect">
            <a:avLst/>
          </a:prstGeom>
          <a:noFill/>
        </p:spPr>
        <p:txBody>
          <a:bodyPr wrap="square" rtlCol="0">
            <a:spAutoFit/>
          </a:bodyPr>
          <a:lstStyle/>
          <a:p>
            <a:r>
              <a:rPr lang="fr-FR" sz="2400" b="1">
                <a:solidFill>
                  <a:schemeClr val="bg1"/>
                </a:solidFill>
              </a:rPr>
              <a:t>Porche d'entrée</a:t>
            </a:r>
            <a:endParaRPr lang="fr-FR" sz="2400" b="1" dirty="0">
              <a:solidFill>
                <a:schemeClr val="bg1"/>
              </a:solidFill>
            </a:endParaRP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7" name="Image 6" descr="Une image contenant musée, intérieur, mur, statue&#10;&#10;Le contenu généré par l’IA peut être incorrect.">
            <a:extLst>
              <a:ext uri="{FF2B5EF4-FFF2-40B4-BE49-F238E27FC236}">
                <a16:creationId xmlns:a16="http://schemas.microsoft.com/office/drawing/2014/main" id="{610BE088-7D3C-2AB8-E4F4-BBCF7D5FBE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9962" y="279000"/>
            <a:ext cx="8072075"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B57EFC24-E2A9-5F0D-C520-4855E23EA665}"/>
              </a:ext>
            </a:extLst>
          </p:cNvPr>
          <p:cNvSpPr txBox="1"/>
          <p:nvPr/>
        </p:nvSpPr>
        <p:spPr>
          <a:xfrm>
            <a:off x="5328355" y="6210068"/>
            <a:ext cx="3093156" cy="461665"/>
          </a:xfrm>
          <a:prstGeom prst="rect">
            <a:avLst/>
          </a:prstGeom>
          <a:noFill/>
        </p:spPr>
        <p:txBody>
          <a:bodyPr wrap="square" rtlCol="0">
            <a:spAutoFit/>
          </a:bodyPr>
          <a:lstStyle/>
          <a:p>
            <a:r>
              <a:rPr lang="fr-FR" sz="2400" b="1"/>
              <a:t>Tiki en bois</a:t>
            </a:r>
            <a:endParaRPr lang="fr-FR" sz="2400" b="1" dirty="0"/>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7" name="Image 6" descr="Une image contenant musée, intérieur, statue, art&#10;&#10;Le contenu généré par l’IA peut être incorrect.">
            <a:extLst>
              <a:ext uri="{FF2B5EF4-FFF2-40B4-BE49-F238E27FC236}">
                <a16:creationId xmlns:a16="http://schemas.microsoft.com/office/drawing/2014/main" id="{49E978C8-225E-BF22-0E60-EA0CE02E5E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1078" y="279000"/>
            <a:ext cx="525000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927C812-2AE0-380A-A0E6-7FC31029BB3E}"/>
              </a:ext>
            </a:extLst>
          </p:cNvPr>
          <p:cNvSpPr txBox="1"/>
          <p:nvPr/>
        </p:nvSpPr>
        <p:spPr>
          <a:xfrm>
            <a:off x="4238606" y="6231467"/>
            <a:ext cx="4007555" cy="461665"/>
          </a:xfrm>
          <a:prstGeom prst="rect">
            <a:avLst/>
          </a:prstGeom>
          <a:noFill/>
        </p:spPr>
        <p:txBody>
          <a:bodyPr wrap="square" rtlCol="0">
            <a:spAutoFit/>
          </a:bodyPr>
          <a:lstStyle/>
          <a:p>
            <a:r>
              <a:rPr lang="fr-FR" sz="2400" b="1">
                <a:solidFill>
                  <a:schemeClr val="bg1"/>
                </a:solidFill>
              </a:rPr>
              <a:t> Statue A'a de Rurutu</a:t>
            </a:r>
            <a:endParaRPr lang="fr-FR" sz="2400" b="1" dirty="0">
              <a:solidFill>
                <a:schemeClr val="bg1"/>
              </a:solidFill>
            </a:endParaRP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5" name="Image 4" descr="Une image contenant intérieur, musée, mur, exposition&#10;&#10;Le contenu généré par l’IA peut être incorrect.">
            <a:extLst>
              <a:ext uri="{FF2B5EF4-FFF2-40B4-BE49-F238E27FC236}">
                <a16:creationId xmlns:a16="http://schemas.microsoft.com/office/drawing/2014/main" id="{CB512D4F-95BB-5F22-F69C-B6B753884C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5337" y="279000"/>
            <a:ext cx="7753845"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DB111F39-BD8E-359A-8A7C-D580F772388F}"/>
              </a:ext>
            </a:extLst>
          </p:cNvPr>
          <p:cNvSpPr txBox="1"/>
          <p:nvPr/>
        </p:nvSpPr>
        <p:spPr>
          <a:xfrm>
            <a:off x="2354601" y="6117335"/>
            <a:ext cx="7315315" cy="461665"/>
          </a:xfrm>
          <a:prstGeom prst="rect">
            <a:avLst/>
          </a:prstGeom>
          <a:noFill/>
        </p:spPr>
        <p:txBody>
          <a:bodyPr wrap="square" rtlCol="0">
            <a:spAutoFit/>
          </a:bodyPr>
          <a:lstStyle/>
          <a:p>
            <a:r>
              <a:rPr lang="fr-FR" sz="2400" b="1">
                <a:solidFill>
                  <a:schemeClr val="bg1"/>
                </a:solidFill>
              </a:rPr>
              <a:t>Vue d'ensemble des « îlots » évoquant les archipels</a:t>
            </a:r>
            <a:endParaRPr lang="fr-FR" sz="2400" b="1" dirty="0">
              <a:solidFill>
                <a:schemeClr val="bg1"/>
              </a:solidFill>
            </a:endParaRPr>
          </a:p>
        </p:txBody>
      </p:sp>
    </p:spTree>
    <p:extLst>
      <p:ext uri="{BB962C8B-B14F-4D97-AF65-F5344CB8AC3E}">
        <p14:creationId xmlns:p14="http://schemas.microsoft.com/office/powerpoint/2010/main" val="2944493060"/>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7" name="Image 6" descr="Une image contenant plante, plein air, Bleu Majorelle, arbre&#10;&#10;Le contenu généré par l’IA peut être incorrect.">
            <a:extLst>
              <a:ext uri="{FF2B5EF4-FFF2-40B4-BE49-F238E27FC236}">
                <a16:creationId xmlns:a16="http://schemas.microsoft.com/office/drawing/2014/main" id="{418FC21D-B464-B11E-61E3-AF79279989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5998" y="279000"/>
            <a:ext cx="8000004"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1E8816D8-1E67-326B-09FF-B9320213F7DB}"/>
              </a:ext>
            </a:extLst>
          </p:cNvPr>
          <p:cNvSpPr txBox="1"/>
          <p:nvPr/>
        </p:nvSpPr>
        <p:spPr>
          <a:xfrm>
            <a:off x="3330222" y="6163501"/>
            <a:ext cx="5362222" cy="830997"/>
          </a:xfrm>
          <a:prstGeom prst="rect">
            <a:avLst/>
          </a:prstGeom>
          <a:noFill/>
        </p:spPr>
        <p:txBody>
          <a:bodyPr wrap="square" rtlCol="0">
            <a:spAutoFit/>
          </a:bodyPr>
          <a:lstStyle/>
          <a:p>
            <a:r>
              <a:rPr lang="fr-FR" sz="2400" b="1">
                <a:solidFill>
                  <a:schemeClr val="bg1"/>
                </a:solidFill>
              </a:rPr>
              <a:t>Éclairage lors de la « nuit des musées »</a:t>
            </a:r>
            <a:endParaRPr lang="fr-FR" sz="2400" b="1" dirty="0">
              <a:solidFill>
                <a:schemeClr val="bg1"/>
              </a:solidFill>
            </a:endParaRPr>
          </a:p>
        </p:txBody>
      </p:sp>
    </p:spTree>
    <p:extLst>
      <p:ext uri="{BB962C8B-B14F-4D97-AF65-F5344CB8AC3E}">
        <p14:creationId xmlns:p14="http://schemas.microsoft.com/office/powerpoint/2010/main" val="680908361"/>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7" name="Image 6" descr="Une image contenant plein air, plante, arbre, ombre&#10;&#10;Le contenu généré par l’IA peut être incorrect.">
            <a:extLst>
              <a:ext uri="{FF2B5EF4-FFF2-40B4-BE49-F238E27FC236}">
                <a16:creationId xmlns:a16="http://schemas.microsoft.com/office/drawing/2014/main" id="{872D44CC-E5E8-6313-AEBB-DE6017C780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2355" y="279000"/>
            <a:ext cx="840000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E8DD97DB-0FBE-DC70-06AC-889ED88ECC58}"/>
              </a:ext>
            </a:extLst>
          </p:cNvPr>
          <p:cNvSpPr txBox="1"/>
          <p:nvPr/>
        </p:nvSpPr>
        <p:spPr>
          <a:xfrm>
            <a:off x="3905955" y="6117335"/>
            <a:ext cx="5271911" cy="461665"/>
          </a:xfrm>
          <a:prstGeom prst="rect">
            <a:avLst/>
          </a:prstGeom>
          <a:noFill/>
        </p:spPr>
        <p:txBody>
          <a:bodyPr wrap="square" rtlCol="0">
            <a:spAutoFit/>
          </a:bodyPr>
          <a:lstStyle/>
          <a:p>
            <a:r>
              <a:rPr lang="fr-FR" sz="2400" b="1">
                <a:solidFill>
                  <a:schemeClr val="bg1"/>
                </a:solidFill>
              </a:rPr>
              <a:t>ardin ethnobotanique d'Atea</a:t>
            </a:r>
            <a:endParaRPr lang="fr-FR" sz="2400" b="1" dirty="0">
              <a:solidFill>
                <a:schemeClr val="bg1"/>
              </a:solidFill>
            </a:endParaRP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5" name="Image 4" descr="Une image contenant plein air, rocher, sol, arbre&#10;&#10;Le contenu généré par l’IA peut être incorrect.">
            <a:extLst>
              <a:ext uri="{FF2B5EF4-FFF2-40B4-BE49-F238E27FC236}">
                <a16:creationId xmlns:a16="http://schemas.microsoft.com/office/drawing/2014/main" id="{457C8021-C5B7-5C4E-DBAA-1C5553F561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4561" y="279000"/>
            <a:ext cx="472500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8B1AFAE4-4592-CC79-B648-A9AC66B3FD75}"/>
              </a:ext>
            </a:extLst>
          </p:cNvPr>
          <p:cNvSpPr txBox="1"/>
          <p:nvPr/>
        </p:nvSpPr>
        <p:spPr>
          <a:xfrm>
            <a:off x="982134" y="4007555"/>
            <a:ext cx="2765778" cy="830997"/>
          </a:xfrm>
          <a:prstGeom prst="rect">
            <a:avLst/>
          </a:prstGeom>
          <a:noFill/>
        </p:spPr>
        <p:txBody>
          <a:bodyPr wrap="square" rtlCol="0">
            <a:spAutoFit/>
          </a:bodyPr>
          <a:lstStyle/>
          <a:p>
            <a:r>
              <a:rPr lang="fr-FR" sz="2400" b="1">
                <a:solidFill>
                  <a:schemeClr val="bg1"/>
                </a:solidFill>
              </a:rPr>
              <a:t>: Pétroglyphe Musée de Tahiti</a:t>
            </a:r>
            <a:endParaRPr lang="fr-FR" sz="2400" b="1" dirty="0">
              <a:solidFill>
                <a:schemeClr val="bg1"/>
              </a:solidFill>
            </a:endParaRPr>
          </a:p>
        </p:txBody>
      </p:sp>
    </p:spTree>
    <p:extLst>
      <p:ext uri="{BB962C8B-B14F-4D97-AF65-F5344CB8AC3E}">
        <p14:creationId xmlns:p14="http://schemas.microsoft.com/office/powerpoint/2010/main" val="3476269452"/>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5" name="Image 4" descr="Une image contenant intérieur, musée, art, mur&#10;&#10;Le contenu généré par l’IA peut être incorrect.">
            <a:extLst>
              <a:ext uri="{FF2B5EF4-FFF2-40B4-BE49-F238E27FC236}">
                <a16:creationId xmlns:a16="http://schemas.microsoft.com/office/drawing/2014/main" id="{BDB90113-E67E-3902-67EF-C15DD8671C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0266" y="638850"/>
            <a:ext cx="11088000" cy="5580299"/>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94468977"/>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5" name="Image 4" descr="Une image contenant mur, intérieur, cadre photo, art&#10;&#10;Le contenu généré par l’IA peut être incorrect.">
            <a:extLst>
              <a:ext uri="{FF2B5EF4-FFF2-40B4-BE49-F238E27FC236}">
                <a16:creationId xmlns:a16="http://schemas.microsoft.com/office/drawing/2014/main" id="{BC8BBF0F-B516-910E-89A0-0679C1C43E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2638" y="279000"/>
            <a:ext cx="4723797"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046131"/>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7" name="Image 6" descr="Une image contenant transport, embarcation, bateau, peinture&#10;&#10;Le contenu généré par l’IA peut être incorrect.">
            <a:extLst>
              <a:ext uri="{FF2B5EF4-FFF2-40B4-BE49-F238E27FC236}">
                <a16:creationId xmlns:a16="http://schemas.microsoft.com/office/drawing/2014/main" id="{6E284CAB-2B3A-41D4-F752-D2E43D233D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6499" y="261000"/>
            <a:ext cx="4750788" cy="6336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06887468"/>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5" name="Image 4" descr="Une image contenant intérieur, mur, art, musée&#10;&#10;Le contenu généré par l’IA peut être incorrect.">
            <a:extLst>
              <a:ext uri="{FF2B5EF4-FFF2-40B4-BE49-F238E27FC236}">
                <a16:creationId xmlns:a16="http://schemas.microsoft.com/office/drawing/2014/main" id="{DC51BA32-022E-A986-10A4-DEFF45BE68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1345" y="279000"/>
            <a:ext cx="4723795"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09639746"/>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5" name="Image 4" descr="Une image contenant art, statue, Artefact, masque&#10;&#10;Le contenu généré par l’IA peut être incorrect.">
            <a:extLst>
              <a:ext uri="{FF2B5EF4-FFF2-40B4-BE49-F238E27FC236}">
                <a16:creationId xmlns:a16="http://schemas.microsoft.com/office/drawing/2014/main" id="{2A17A4AE-258F-E49E-7120-8003849461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3619" y="279000"/>
            <a:ext cx="4723798"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48672641"/>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5" name="Image 4" descr="Une image contenant mur, motif, art, intérieur&#10;&#10;Le contenu généré par l’IA peut être incorrect.">
            <a:extLst>
              <a:ext uri="{FF2B5EF4-FFF2-40B4-BE49-F238E27FC236}">
                <a16:creationId xmlns:a16="http://schemas.microsoft.com/office/drawing/2014/main" id="{76C0C088-A352-95BC-2A5C-732FAD3E02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907" y="279000"/>
            <a:ext cx="472379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94199717"/>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pic>
        <p:nvPicPr>
          <p:cNvPr id="3" name="Image 2" descr="Une image contenant texte, statue, art, Artefact&#10;&#10;Le contenu généré par l’IA peut être incorrect.">
            <a:extLst>
              <a:ext uri="{FF2B5EF4-FFF2-40B4-BE49-F238E27FC236}">
                <a16:creationId xmlns:a16="http://schemas.microsoft.com/office/drawing/2014/main" id="{11B40F37-9F6B-F1C0-0C7C-59699F554C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7599" y="297000"/>
            <a:ext cx="4696802" cy="6264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44885197"/>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intérieur, mur, exposition, sol&#10;&#10;Le contenu généré par l’IA peut être incorrect.">
            <a:extLst>
              <a:ext uri="{FF2B5EF4-FFF2-40B4-BE49-F238E27FC236}">
                <a16:creationId xmlns:a16="http://schemas.microsoft.com/office/drawing/2014/main" id="{A5A34A55-6DE0-3DE3-0B1E-25B2A414E2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06328105"/>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3" name="Image 2" descr="Une image contenant statue, sculpture, Artefact, musée&#10;&#10;Le contenu généré par l’IA peut être incorrect.">
            <a:extLst>
              <a:ext uri="{FF2B5EF4-FFF2-40B4-BE49-F238E27FC236}">
                <a16:creationId xmlns:a16="http://schemas.microsoft.com/office/drawing/2014/main" id="{A89B27E3-2B29-5A65-6B49-269EB0D2AD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8701" y="279000"/>
            <a:ext cx="4723924"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28284636"/>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3" name="Image 2" descr="Une image contenant plein air, propriété, plante, ciel&#10;&#10;Le contenu généré par l’IA peut être incorrect.">
            <a:extLst>
              <a:ext uri="{FF2B5EF4-FFF2-40B4-BE49-F238E27FC236}">
                <a16:creationId xmlns:a16="http://schemas.microsoft.com/office/drawing/2014/main" id="{F41FD009-698C-ED46-D201-E64C95DDF2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2566" y="351000"/>
            <a:ext cx="10966867" cy="6156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9D5088E-71EA-B210-E4ED-8B0AD363E5CE}"/>
              </a:ext>
            </a:extLst>
          </p:cNvPr>
          <p:cNvSpPr txBox="1"/>
          <p:nvPr/>
        </p:nvSpPr>
        <p:spPr>
          <a:xfrm>
            <a:off x="3612444" y="1411110"/>
            <a:ext cx="5305778" cy="523220"/>
          </a:xfrm>
          <a:prstGeom prst="rect">
            <a:avLst/>
          </a:prstGeom>
          <a:noFill/>
        </p:spPr>
        <p:txBody>
          <a:bodyPr wrap="square" rtlCol="0">
            <a:spAutoFit/>
          </a:bodyPr>
          <a:lstStyle/>
          <a:p>
            <a:r>
              <a:rPr lang="fr-FR" sz="2800" b="1">
                <a:solidFill>
                  <a:schemeClr val="bg1"/>
                </a:solidFill>
              </a:rPr>
              <a:t>Musée Paul Gauguin (Tahiti)</a:t>
            </a:r>
            <a:endParaRPr lang="fr-FR" sz="2800" b="1" dirty="0">
              <a:solidFill>
                <a:schemeClr val="bg1"/>
              </a:solidFill>
            </a:endParaRPr>
          </a:p>
        </p:txBody>
      </p:sp>
    </p:spTree>
    <p:extLst>
      <p:ext uri="{BB962C8B-B14F-4D97-AF65-F5344CB8AC3E}">
        <p14:creationId xmlns:p14="http://schemas.microsoft.com/office/powerpoint/2010/main" val="2037822300"/>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5168942-1A99-1759-F565-FFD78483688F}"/>
              </a:ext>
            </a:extLst>
          </p:cNvPr>
          <p:cNvSpPr txBox="1"/>
          <p:nvPr/>
        </p:nvSpPr>
        <p:spPr>
          <a:xfrm>
            <a:off x="321733" y="722487"/>
            <a:ext cx="11706577" cy="5632311"/>
          </a:xfrm>
          <a:prstGeom prst="rect">
            <a:avLst/>
          </a:prstGeom>
          <a:noFill/>
        </p:spPr>
        <p:txBody>
          <a:bodyPr wrap="square" rtlCol="0">
            <a:spAutoFit/>
          </a:bodyPr>
          <a:lstStyle/>
          <a:p>
            <a:r>
              <a:rPr lang="fr-FR" sz="4000" b="1" dirty="0">
                <a:solidFill>
                  <a:schemeClr val="bg1"/>
                </a:solidFill>
              </a:rPr>
              <a:t>Paul Gauguin, né le 7 juin 1848 à Paris et mort le 8 mai 1903 à Atuona (</a:t>
            </a:r>
            <a:r>
              <a:rPr lang="fr-FR" sz="4000" b="1" dirty="0" err="1">
                <a:solidFill>
                  <a:schemeClr val="bg1"/>
                </a:solidFill>
              </a:rPr>
              <a:t>Hiva</a:t>
            </a:r>
            <a:r>
              <a:rPr lang="fr-FR" sz="4000" b="1" dirty="0">
                <a:solidFill>
                  <a:schemeClr val="bg1"/>
                </a:solidFill>
              </a:rPr>
              <a:t> </a:t>
            </a:r>
            <a:r>
              <a:rPr lang="fr-FR" sz="4000" b="1" dirty="0" err="1">
                <a:solidFill>
                  <a:schemeClr val="bg1"/>
                </a:solidFill>
              </a:rPr>
              <a:t>Oa</a:t>
            </a:r>
            <a:r>
              <a:rPr lang="fr-FR" sz="4000" b="1" dirty="0">
                <a:solidFill>
                  <a:schemeClr val="bg1"/>
                </a:solidFill>
              </a:rPr>
              <a:t>) aux îles Marquises, est un peintre postimpressionniste français.</a:t>
            </a:r>
          </a:p>
          <a:p>
            <a:endParaRPr lang="fr-FR" sz="4000" b="1" dirty="0">
              <a:solidFill>
                <a:schemeClr val="bg1"/>
              </a:solidFill>
            </a:endParaRPr>
          </a:p>
          <a:p>
            <a:r>
              <a:rPr lang="fr-FR" sz="4000" b="1" dirty="0">
                <a:solidFill>
                  <a:schemeClr val="bg1"/>
                </a:solidFill>
              </a:rPr>
              <a:t>Chef de file de l'École de Pont-Aven et inspirateur des nabis, il est considéré comme l'un des peintres français majeurs du XIXe siècle, et l'un des plus importants précurseurs de l'art moderne avec Klimt, Cézanne, Munch, Seurat et van Gogh.</a:t>
            </a:r>
          </a:p>
        </p:txBody>
      </p:sp>
    </p:spTree>
    <p:extLst>
      <p:ext uri="{BB962C8B-B14F-4D97-AF65-F5344CB8AC3E}">
        <p14:creationId xmlns:p14="http://schemas.microsoft.com/office/powerpoint/2010/main" val="130392417"/>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3" name="Image 2" descr="Une image contenant Visage humain, peinture, homme, dessin&#10;&#10;Le contenu généré par l’IA peut être incorrect.">
            <a:extLst>
              <a:ext uri="{FF2B5EF4-FFF2-40B4-BE49-F238E27FC236}">
                <a16:creationId xmlns:a16="http://schemas.microsoft.com/office/drawing/2014/main" id="{6FC732E5-5E41-E90D-5649-C7B5FB07AE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2687" y="279000"/>
            <a:ext cx="508662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F514487-C6FD-C27F-6D76-05DFBCFE8C27}"/>
              </a:ext>
            </a:extLst>
          </p:cNvPr>
          <p:cNvSpPr txBox="1"/>
          <p:nvPr/>
        </p:nvSpPr>
        <p:spPr>
          <a:xfrm>
            <a:off x="5196202" y="6117335"/>
            <a:ext cx="3112420" cy="461665"/>
          </a:xfrm>
          <a:prstGeom prst="rect">
            <a:avLst/>
          </a:prstGeom>
          <a:noFill/>
        </p:spPr>
        <p:txBody>
          <a:bodyPr wrap="square" rtlCol="0">
            <a:spAutoFit/>
          </a:bodyPr>
          <a:lstStyle/>
          <a:p>
            <a:r>
              <a:rPr lang="fr-FR" sz="2400" b="1">
                <a:solidFill>
                  <a:schemeClr val="bg1"/>
                </a:solidFill>
              </a:rPr>
              <a:t>Paul Gauguin</a:t>
            </a:r>
            <a:endParaRPr lang="fr-FR" sz="2400" b="1" dirty="0">
              <a:solidFill>
                <a:schemeClr val="bg1"/>
              </a:solidFill>
            </a:endParaRPr>
          </a:p>
        </p:txBody>
      </p:sp>
    </p:spTree>
    <p:extLst>
      <p:ext uri="{BB962C8B-B14F-4D97-AF65-F5344CB8AC3E}">
        <p14:creationId xmlns:p14="http://schemas.microsoft.com/office/powerpoint/2010/main" val="300330495"/>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3" name="Image 2" descr="Une image contenant dessin, herbe, art, Peinture acrylique&#10;&#10;Le contenu généré par l’IA peut être incorrect.">
            <a:extLst>
              <a:ext uri="{FF2B5EF4-FFF2-40B4-BE49-F238E27FC236}">
                <a16:creationId xmlns:a16="http://schemas.microsoft.com/office/drawing/2014/main" id="{AB01A7EE-8490-5B0E-178B-DF10FEB37A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813" y="279000"/>
            <a:ext cx="4751280"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A831610-07FF-D9A2-387A-BED357626BCF}"/>
              </a:ext>
            </a:extLst>
          </p:cNvPr>
          <p:cNvSpPr txBox="1"/>
          <p:nvPr/>
        </p:nvSpPr>
        <p:spPr>
          <a:xfrm>
            <a:off x="1668515" y="6117335"/>
            <a:ext cx="3578578" cy="461665"/>
          </a:xfrm>
          <a:prstGeom prst="rect">
            <a:avLst/>
          </a:prstGeom>
          <a:noFill/>
        </p:spPr>
        <p:txBody>
          <a:bodyPr wrap="square" rtlCol="0">
            <a:spAutoFit/>
          </a:bodyPr>
          <a:lstStyle/>
          <a:p>
            <a:r>
              <a:rPr lang="fr-FR" sz="2400" b="1">
                <a:solidFill>
                  <a:schemeClr val="bg1"/>
                </a:solidFill>
              </a:rPr>
              <a:t>Rue de Tahiti</a:t>
            </a:r>
            <a:endParaRPr lang="fr-FR" sz="2400" b="1" dirty="0">
              <a:solidFill>
                <a:schemeClr val="bg1"/>
              </a:solidFill>
            </a:endParaRPr>
          </a:p>
        </p:txBody>
      </p:sp>
      <p:pic>
        <p:nvPicPr>
          <p:cNvPr id="6" name="Image 5" descr="Une image contenant peinture, art, dessin, ciel&#10;&#10;Le contenu généré par l’IA peut être incorrect.">
            <a:extLst>
              <a:ext uri="{FF2B5EF4-FFF2-40B4-BE49-F238E27FC236}">
                <a16:creationId xmlns:a16="http://schemas.microsoft.com/office/drawing/2014/main" id="{82E07E45-532A-62FA-C5F0-A45C09694B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76836" y="279000"/>
            <a:ext cx="541935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29BFE9D-EBB5-BA64-6CB2-A545E793F963}"/>
              </a:ext>
            </a:extLst>
          </p:cNvPr>
          <p:cNvSpPr txBox="1"/>
          <p:nvPr/>
        </p:nvSpPr>
        <p:spPr>
          <a:xfrm>
            <a:off x="6352960" y="5701836"/>
            <a:ext cx="5231173" cy="830997"/>
          </a:xfrm>
          <a:prstGeom prst="rect">
            <a:avLst/>
          </a:prstGeom>
          <a:noFill/>
        </p:spPr>
        <p:txBody>
          <a:bodyPr wrap="square" rtlCol="0">
            <a:spAutoFit/>
          </a:bodyPr>
          <a:lstStyle/>
          <a:p>
            <a:r>
              <a:rPr lang="fr-FR" sz="2400" b="1">
                <a:solidFill>
                  <a:schemeClr val="bg1"/>
                </a:solidFill>
              </a:rPr>
              <a:t>Rue Jouvenet à Rouen, 1884, Musée Thyssen-Bornemisza, Madrid.</a:t>
            </a:r>
            <a:endParaRPr lang="fr-FR" sz="2400" b="1" dirty="0">
              <a:solidFill>
                <a:schemeClr val="bg1"/>
              </a:solidFill>
            </a:endParaRPr>
          </a:p>
        </p:txBody>
      </p:sp>
    </p:spTree>
    <p:extLst>
      <p:ext uri="{BB962C8B-B14F-4D97-AF65-F5344CB8AC3E}">
        <p14:creationId xmlns:p14="http://schemas.microsoft.com/office/powerpoint/2010/main" val="3254020776"/>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3" name="Image 2" descr="Une image contenant peinture, art, dessin, Peinture artistique&#10;&#10;Le contenu généré par l’IA peut être incorrect.">
            <a:extLst>
              <a:ext uri="{FF2B5EF4-FFF2-40B4-BE49-F238E27FC236}">
                <a16:creationId xmlns:a16="http://schemas.microsoft.com/office/drawing/2014/main" id="{622C18A7-07E4-DBE0-4146-8F86BDE395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1423" y="261000"/>
            <a:ext cx="3624887" cy="633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BD96105-10CE-5E63-3EE4-4F466374E33D}"/>
              </a:ext>
            </a:extLst>
          </p:cNvPr>
          <p:cNvSpPr txBox="1"/>
          <p:nvPr/>
        </p:nvSpPr>
        <p:spPr>
          <a:xfrm>
            <a:off x="851732" y="5845026"/>
            <a:ext cx="3624887" cy="830997"/>
          </a:xfrm>
          <a:prstGeom prst="rect">
            <a:avLst/>
          </a:prstGeom>
          <a:noFill/>
        </p:spPr>
        <p:txBody>
          <a:bodyPr wrap="square" rtlCol="0">
            <a:spAutoFit/>
          </a:bodyPr>
          <a:lstStyle/>
          <a:p>
            <a:r>
              <a:rPr lang="fr-FR" sz="2400" b="1" dirty="0">
                <a:solidFill>
                  <a:schemeClr val="bg1"/>
                </a:solidFill>
              </a:rPr>
              <a:t>Jour de provisoires II, ou Vrais jour</a:t>
            </a:r>
          </a:p>
        </p:txBody>
      </p:sp>
      <p:pic>
        <p:nvPicPr>
          <p:cNvPr id="6" name="Image 5" descr="Une image contenant peinture, plein air, art, sol&#10;&#10;Le contenu généré par l’IA peut être incorrect.">
            <a:extLst>
              <a:ext uri="{FF2B5EF4-FFF2-40B4-BE49-F238E27FC236}">
                <a16:creationId xmlns:a16="http://schemas.microsoft.com/office/drawing/2014/main" id="{324F04D7-BB87-40CA-BD7D-78B3F116CD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78577" y="261000"/>
            <a:ext cx="4752000" cy="6336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B733534-7733-62DC-FD12-C791220ED01E}"/>
              </a:ext>
            </a:extLst>
          </p:cNvPr>
          <p:cNvSpPr txBox="1"/>
          <p:nvPr/>
        </p:nvSpPr>
        <p:spPr>
          <a:xfrm>
            <a:off x="6976535" y="5475694"/>
            <a:ext cx="4188178" cy="1200329"/>
          </a:xfrm>
          <a:prstGeom prst="rect">
            <a:avLst/>
          </a:prstGeom>
          <a:noFill/>
        </p:spPr>
        <p:txBody>
          <a:bodyPr wrap="square" rtlCol="0">
            <a:spAutoFit/>
          </a:bodyPr>
          <a:lstStyle/>
          <a:p>
            <a:r>
              <a:rPr lang="fr-FR" sz="2400" b="1">
                <a:solidFill>
                  <a:schemeClr val="bg1"/>
                </a:solidFill>
              </a:rPr>
              <a:t>Borne souvenir du passage de Paul Gauguin dans l'île de Taboga au Panama.</a:t>
            </a:r>
            <a:endParaRPr lang="fr-FR" sz="2400" b="1" dirty="0">
              <a:solidFill>
                <a:schemeClr val="bg1"/>
              </a:solidFill>
            </a:endParaRPr>
          </a:p>
        </p:txBody>
      </p:sp>
    </p:spTree>
    <p:extLst>
      <p:ext uri="{BB962C8B-B14F-4D97-AF65-F5344CB8AC3E}">
        <p14:creationId xmlns:p14="http://schemas.microsoft.com/office/powerpoint/2010/main" val="3442979211"/>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descr="Une image contenant grave, cimetière, plein air, funérailles&#10;&#10;Le contenu généré par l’IA peut être incorrect.">
            <a:extLst>
              <a:ext uri="{FF2B5EF4-FFF2-40B4-BE49-F238E27FC236}">
                <a16:creationId xmlns:a16="http://schemas.microsoft.com/office/drawing/2014/main" id="{F3FDED3B-8F52-21D3-590A-81AED04C96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3662" y="279000"/>
            <a:ext cx="9509432"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BCE07B0-5593-059E-5B26-E2DC7929F63D}"/>
              </a:ext>
            </a:extLst>
          </p:cNvPr>
          <p:cNvSpPr txBox="1"/>
          <p:nvPr/>
        </p:nvSpPr>
        <p:spPr>
          <a:xfrm>
            <a:off x="2619022" y="5748003"/>
            <a:ext cx="7586134" cy="830997"/>
          </a:xfrm>
          <a:prstGeom prst="rect">
            <a:avLst/>
          </a:prstGeom>
          <a:noFill/>
        </p:spPr>
        <p:txBody>
          <a:bodyPr wrap="square" rtlCol="0">
            <a:spAutoFit/>
          </a:bodyPr>
          <a:lstStyle/>
          <a:p>
            <a:r>
              <a:rPr lang="fr-FR" sz="2400" b="1">
                <a:solidFill>
                  <a:schemeClr val="bg1"/>
                </a:solidFill>
              </a:rPr>
              <a:t>Tombe de Paul Gauguin sur l'île de Hiva Oa, située dans les îles Marquises, en Polynésie française .</a:t>
            </a:r>
            <a:endParaRPr lang="fr-FR" sz="2400" b="1" dirty="0">
              <a:solidFill>
                <a:schemeClr val="bg1"/>
              </a:solidFill>
            </a:endParaRPr>
          </a:p>
        </p:txBody>
      </p:sp>
    </p:spTree>
    <p:extLst>
      <p:ext uri="{BB962C8B-B14F-4D97-AF65-F5344CB8AC3E}">
        <p14:creationId xmlns:p14="http://schemas.microsoft.com/office/powerpoint/2010/main" val="741688380"/>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meubles, vase, art, intérieur&#10;&#10;Le contenu généré par l’IA peut être incorrect.">
            <a:extLst>
              <a:ext uri="{FF2B5EF4-FFF2-40B4-BE49-F238E27FC236}">
                <a16:creationId xmlns:a16="http://schemas.microsoft.com/office/drawing/2014/main" id="{78BF5973-E967-91E0-5053-A8CC2F6483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3433" y="369000"/>
            <a:ext cx="7680005" cy="612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9D6F363-2078-17F3-5831-8C1C712C4A7E}"/>
              </a:ext>
            </a:extLst>
          </p:cNvPr>
          <p:cNvSpPr txBox="1"/>
          <p:nvPr/>
        </p:nvSpPr>
        <p:spPr>
          <a:xfrm>
            <a:off x="8511822" y="3429000"/>
            <a:ext cx="3397956" cy="1569660"/>
          </a:xfrm>
          <a:prstGeom prst="rect">
            <a:avLst/>
          </a:prstGeom>
          <a:noFill/>
        </p:spPr>
        <p:txBody>
          <a:bodyPr wrap="square" rtlCol="0">
            <a:spAutoFit/>
          </a:bodyPr>
          <a:lstStyle/>
          <a:p>
            <a:r>
              <a:rPr lang="fr-FR" sz="2400" b="1" dirty="0">
                <a:solidFill>
                  <a:schemeClr val="bg1"/>
                </a:solidFill>
              </a:rPr>
              <a:t>Appartement de Gauguin, rue Carcel, 1881 Galerie nationale d'Oslo.</a:t>
            </a:r>
          </a:p>
        </p:txBody>
      </p:sp>
    </p:spTree>
    <p:extLst>
      <p:ext uri="{BB962C8B-B14F-4D97-AF65-F5344CB8AC3E}">
        <p14:creationId xmlns:p14="http://schemas.microsoft.com/office/powerpoint/2010/main" val="654129806"/>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5" name="Image 4" descr="Une image contenant peinture, dessin, mammifère, Peinture acrylique&#10;&#10;Le contenu généré par l’IA peut être incorrect.">
            <a:extLst>
              <a:ext uri="{FF2B5EF4-FFF2-40B4-BE49-F238E27FC236}">
                <a16:creationId xmlns:a16="http://schemas.microsoft.com/office/drawing/2014/main" id="{C74EC791-6F41-681F-9EBE-7046900EDB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6689" y="279000"/>
            <a:ext cx="812084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8CB2E72E-23DD-CF50-5469-33B8B528FDFD}"/>
              </a:ext>
            </a:extLst>
          </p:cNvPr>
          <p:cNvSpPr txBox="1"/>
          <p:nvPr/>
        </p:nvSpPr>
        <p:spPr>
          <a:xfrm>
            <a:off x="647045" y="3725334"/>
            <a:ext cx="2698044" cy="1569660"/>
          </a:xfrm>
          <a:prstGeom prst="rect">
            <a:avLst/>
          </a:prstGeom>
          <a:noFill/>
        </p:spPr>
        <p:txBody>
          <a:bodyPr wrap="square" rtlCol="0">
            <a:spAutoFit/>
          </a:bodyPr>
          <a:lstStyle/>
          <a:p>
            <a:r>
              <a:rPr lang="fr-FR" sz="2400" b="1">
                <a:solidFill>
                  <a:schemeClr val="bg1"/>
                </a:solidFill>
              </a:rPr>
              <a:t>Les Manguiers, Martinique, 1887, Musée Van-Gogh, Amsterdam.</a:t>
            </a:r>
            <a:endParaRPr lang="fr-FR" sz="2400" b="1" dirty="0">
              <a:solidFill>
                <a:schemeClr val="bg1"/>
              </a:solidFill>
            </a:endParaRPr>
          </a:p>
        </p:txBody>
      </p:sp>
    </p:spTree>
    <p:extLst>
      <p:ext uri="{BB962C8B-B14F-4D97-AF65-F5344CB8AC3E}">
        <p14:creationId xmlns:p14="http://schemas.microsoft.com/office/powerpoint/2010/main" val="1122555777"/>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3" name="Image 2" descr="Une image contenant peinture, dessin, Art moderne, Arts visuels&#10;&#10;Le contenu généré par l’IA peut être incorrect.">
            <a:extLst>
              <a:ext uri="{FF2B5EF4-FFF2-40B4-BE49-F238E27FC236}">
                <a16:creationId xmlns:a16="http://schemas.microsoft.com/office/drawing/2014/main" id="{5B334828-7A71-18F4-F51D-776D1C83E7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1851" y="279000"/>
            <a:ext cx="7890412"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8857145-B18E-E977-8D94-42D68192DFDE}"/>
              </a:ext>
            </a:extLst>
          </p:cNvPr>
          <p:cNvSpPr txBox="1"/>
          <p:nvPr/>
        </p:nvSpPr>
        <p:spPr>
          <a:xfrm>
            <a:off x="8602133" y="2815483"/>
            <a:ext cx="2894816" cy="2677656"/>
          </a:xfrm>
          <a:prstGeom prst="rect">
            <a:avLst/>
          </a:prstGeom>
          <a:noFill/>
        </p:spPr>
        <p:txBody>
          <a:bodyPr wrap="square" rtlCol="0">
            <a:spAutoFit/>
          </a:bodyPr>
          <a:lstStyle/>
          <a:p>
            <a:r>
              <a:rPr lang="fr-FR" sz="2400" b="1">
                <a:solidFill>
                  <a:schemeClr val="bg1"/>
                </a:solidFill>
              </a:rPr>
              <a:t>La Vision après le sermon ou La Lutte de Jacob avec l'ange (1888), Galerie nationale d'Écosse, Édimbourg.</a:t>
            </a:r>
            <a:endParaRPr lang="fr-FR" sz="2400" b="1" dirty="0">
              <a:solidFill>
                <a:schemeClr val="bg1"/>
              </a:solidFill>
            </a:endParaRPr>
          </a:p>
        </p:txBody>
      </p:sp>
    </p:spTree>
    <p:extLst>
      <p:ext uri="{BB962C8B-B14F-4D97-AF65-F5344CB8AC3E}">
        <p14:creationId xmlns:p14="http://schemas.microsoft.com/office/powerpoint/2010/main" val="2133526837"/>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9D9ED-F203-59A9-3418-46A0D566C6BD}"/>
            </a:ext>
          </a:extLst>
        </p:cNvPr>
        <p:cNvGrpSpPr/>
        <p:nvPr/>
      </p:nvGrpSpPr>
      <p:grpSpPr>
        <a:xfrm>
          <a:off x="0" y="0"/>
          <a:ext cx="0" cy="0"/>
          <a:chOff x="0" y="0"/>
          <a:chExt cx="0" cy="0"/>
        </a:xfrm>
      </p:grpSpPr>
      <p:pic>
        <p:nvPicPr>
          <p:cNvPr id="3" name="Image 2" descr="Une image contenant peinture, dessin, fleur, Œuvre d’art&#10;&#10;Le contenu généré par l’IA peut être incorrect.">
            <a:extLst>
              <a:ext uri="{FF2B5EF4-FFF2-40B4-BE49-F238E27FC236}">
                <a16:creationId xmlns:a16="http://schemas.microsoft.com/office/drawing/2014/main" id="{3C777BB5-0A5C-0995-CB4C-85177F47AA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8454" y="279000"/>
            <a:ext cx="7913633" cy="6300000"/>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FBF4D99-AA19-9A0A-ADF0-97FDE71D1404}"/>
              </a:ext>
            </a:extLst>
          </p:cNvPr>
          <p:cNvSpPr txBox="1"/>
          <p:nvPr/>
        </p:nvSpPr>
        <p:spPr>
          <a:xfrm>
            <a:off x="546943" y="3815643"/>
            <a:ext cx="3341511" cy="1200329"/>
          </a:xfrm>
          <a:prstGeom prst="rect">
            <a:avLst/>
          </a:prstGeom>
          <a:noFill/>
        </p:spPr>
        <p:txBody>
          <a:bodyPr wrap="square" rtlCol="0">
            <a:spAutoFit/>
          </a:bodyPr>
          <a:lstStyle/>
          <a:p>
            <a:r>
              <a:rPr lang="fr-FR" sz="2400" b="1" dirty="0">
                <a:solidFill>
                  <a:schemeClr val="bg1"/>
                </a:solidFill>
              </a:rPr>
              <a:t>Paul Gauguin peignant des tournesols, 1888. Musée Paul Gauguin, </a:t>
            </a:r>
          </a:p>
        </p:txBody>
      </p:sp>
    </p:spTree>
    <p:extLst>
      <p:ext uri="{BB962C8B-B14F-4D97-AF65-F5344CB8AC3E}">
        <p14:creationId xmlns:p14="http://schemas.microsoft.com/office/powerpoint/2010/main" val="527860585"/>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C2A70-9C76-71DD-8269-64E5B7D88B69}"/>
            </a:ext>
          </a:extLst>
        </p:cNvPr>
        <p:cNvGrpSpPr/>
        <p:nvPr/>
      </p:nvGrpSpPr>
      <p:grpSpPr>
        <a:xfrm>
          <a:off x="0" y="0"/>
          <a:ext cx="0" cy="0"/>
          <a:chOff x="0" y="0"/>
          <a:chExt cx="0" cy="0"/>
        </a:xfrm>
      </p:grpSpPr>
      <p:pic>
        <p:nvPicPr>
          <p:cNvPr id="3" name="Image 2" descr="Une image contenant peinture, habits, dessin, Arts visuels&#10;&#10;Le contenu généré par l’IA peut être incorrect.">
            <a:extLst>
              <a:ext uri="{FF2B5EF4-FFF2-40B4-BE49-F238E27FC236}">
                <a16:creationId xmlns:a16="http://schemas.microsoft.com/office/drawing/2014/main" id="{6C6C8636-80E1-0A4C-2DB3-70F7C2CD39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925" y="269662"/>
            <a:ext cx="7992000" cy="6318675"/>
          </a:xfrm>
          <a:prstGeom prst="rect">
            <a:avLst/>
          </a:prstGeom>
          <a:ln w="38100" cap="sq">
            <a:solidFill>
              <a:schemeClr val="bg1">
                <a:lumMod val="8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3A0A0E2-713D-5ABE-876E-6800B33EA9C2}"/>
              </a:ext>
            </a:extLst>
          </p:cNvPr>
          <p:cNvSpPr txBox="1"/>
          <p:nvPr/>
        </p:nvSpPr>
        <p:spPr>
          <a:xfrm>
            <a:off x="8226925" y="3339657"/>
            <a:ext cx="3730150" cy="1200329"/>
          </a:xfrm>
          <a:prstGeom prst="rect">
            <a:avLst/>
          </a:prstGeom>
          <a:noFill/>
        </p:spPr>
        <p:txBody>
          <a:bodyPr wrap="square" rtlCol="0">
            <a:spAutoFit/>
          </a:bodyPr>
          <a:lstStyle/>
          <a:p>
            <a:r>
              <a:rPr lang="fr-FR" sz="2400" b="1">
                <a:solidFill>
                  <a:schemeClr val="bg1"/>
                </a:solidFill>
              </a:rPr>
              <a:t>L'Atelier de Schuffenecker, 1889, musée d'Orsay, Paris.</a:t>
            </a:r>
            <a:endParaRPr lang="fr-FR" sz="2400" b="1" dirty="0">
              <a:solidFill>
                <a:schemeClr val="bg1"/>
              </a:solidFill>
            </a:endParaRPr>
          </a:p>
        </p:txBody>
      </p:sp>
    </p:spTree>
    <p:extLst>
      <p:ext uri="{BB962C8B-B14F-4D97-AF65-F5344CB8AC3E}">
        <p14:creationId xmlns:p14="http://schemas.microsoft.com/office/powerpoint/2010/main" val="1645870086"/>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E3452-AAFB-2C2D-81BA-7E6CC5BB4457}"/>
            </a:ext>
          </a:extLst>
        </p:cNvPr>
        <p:cNvGrpSpPr/>
        <p:nvPr/>
      </p:nvGrpSpPr>
      <p:grpSpPr>
        <a:xfrm>
          <a:off x="0" y="0"/>
          <a:ext cx="0" cy="0"/>
          <a:chOff x="0" y="0"/>
          <a:chExt cx="0" cy="0"/>
        </a:xfrm>
      </p:grpSpPr>
      <p:pic>
        <p:nvPicPr>
          <p:cNvPr id="3" name="Image 2" descr="Une image contenant Visage humain, peinture, dessin, art&#10;&#10;Le contenu généré par l’IA peut être incorrect.">
            <a:extLst>
              <a:ext uri="{FF2B5EF4-FFF2-40B4-BE49-F238E27FC236}">
                <a16:creationId xmlns:a16="http://schemas.microsoft.com/office/drawing/2014/main" id="{B35305BF-B464-CA63-4212-4479AB4A16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4833" y="167400"/>
            <a:ext cx="5184000" cy="65232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16F1E0A-DD15-6040-5402-E484CBEF48BD}"/>
              </a:ext>
            </a:extLst>
          </p:cNvPr>
          <p:cNvSpPr txBox="1"/>
          <p:nvPr/>
        </p:nvSpPr>
        <p:spPr>
          <a:xfrm>
            <a:off x="790222" y="3429000"/>
            <a:ext cx="2698044" cy="1200329"/>
          </a:xfrm>
          <a:prstGeom prst="rect">
            <a:avLst/>
          </a:prstGeom>
          <a:noFill/>
        </p:spPr>
        <p:txBody>
          <a:bodyPr wrap="square" rtlCol="0">
            <a:spAutoFit/>
          </a:bodyPr>
          <a:lstStyle/>
          <a:p>
            <a:r>
              <a:rPr lang="fr-FR" sz="2400" b="1">
                <a:solidFill>
                  <a:schemeClr val="bg1"/>
                </a:solidFill>
              </a:rPr>
              <a:t>La Belle Angèle, 1889, Musée d'Orsay, Paris.</a:t>
            </a:r>
            <a:endParaRPr lang="fr-FR" sz="2400" b="1" dirty="0">
              <a:solidFill>
                <a:schemeClr val="bg1"/>
              </a:solidFill>
            </a:endParaRPr>
          </a:p>
        </p:txBody>
      </p:sp>
    </p:spTree>
    <p:extLst>
      <p:ext uri="{BB962C8B-B14F-4D97-AF65-F5344CB8AC3E}">
        <p14:creationId xmlns:p14="http://schemas.microsoft.com/office/powerpoint/2010/main" val="2103824682"/>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89385-E864-0195-74AE-B41B794FB0E7}"/>
            </a:ext>
          </a:extLst>
        </p:cNvPr>
        <p:cNvGrpSpPr/>
        <p:nvPr/>
      </p:nvGrpSpPr>
      <p:grpSpPr>
        <a:xfrm>
          <a:off x="0" y="0"/>
          <a:ext cx="0" cy="0"/>
          <a:chOff x="0" y="0"/>
          <a:chExt cx="0" cy="0"/>
        </a:xfrm>
      </p:grpSpPr>
      <p:pic>
        <p:nvPicPr>
          <p:cNvPr id="5" name="Image 4" descr="Une image contenant art, peinture, croquis, dessin&#10;&#10;Le contenu généré par l’IA peut être incorrect.">
            <a:extLst>
              <a:ext uri="{FF2B5EF4-FFF2-40B4-BE49-F238E27FC236}">
                <a16:creationId xmlns:a16="http://schemas.microsoft.com/office/drawing/2014/main" id="{95925C2B-7516-6941-0FDB-4B94FB09BF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5333" y="279000"/>
            <a:ext cx="5095198" cy="6300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31FD3A8-864C-0F85-A94E-E963A84660D9}"/>
              </a:ext>
            </a:extLst>
          </p:cNvPr>
          <p:cNvSpPr txBox="1"/>
          <p:nvPr/>
        </p:nvSpPr>
        <p:spPr>
          <a:xfrm>
            <a:off x="8579556" y="3533422"/>
            <a:ext cx="3285066" cy="1938992"/>
          </a:xfrm>
          <a:prstGeom prst="rect">
            <a:avLst/>
          </a:prstGeom>
          <a:noFill/>
        </p:spPr>
        <p:txBody>
          <a:bodyPr wrap="square" rtlCol="0">
            <a:spAutoFit/>
          </a:bodyPr>
          <a:lstStyle/>
          <a:p>
            <a:r>
              <a:rPr lang="fr-FR" sz="2400" b="1">
                <a:solidFill>
                  <a:schemeClr val="bg1"/>
                </a:solidFill>
              </a:rPr>
              <a:t>Paul Gauguin, autoportrait, 1896, dédicacé « À l'ami Daniel », musée H. Rigaud, Perpignan.</a:t>
            </a:r>
            <a:endParaRPr lang="fr-FR" sz="2400" b="1" dirty="0">
              <a:solidFill>
                <a:schemeClr val="bg1"/>
              </a:solidFill>
            </a:endParaRPr>
          </a:p>
        </p:txBody>
      </p:sp>
    </p:spTree>
    <p:extLst>
      <p:ext uri="{BB962C8B-B14F-4D97-AF65-F5344CB8AC3E}">
        <p14:creationId xmlns:p14="http://schemas.microsoft.com/office/powerpoint/2010/main" val="420391359"/>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5" name="Image 4" descr="Une image contenant fleur, Visage humain, rose, Accessoire de mode&#10;&#10;Le contenu généré par l’IA peut être incorrect.">
            <a:extLst>
              <a:ext uri="{FF2B5EF4-FFF2-40B4-BE49-F238E27FC236}">
                <a16:creationId xmlns:a16="http://schemas.microsoft.com/office/drawing/2014/main" id="{C18762A0-423A-8CF9-7501-8F2ECE7BDB5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7729" y="0"/>
            <a:ext cx="3714750" cy="4191000"/>
          </a:xfrm>
          <a:prstGeom prst="rect">
            <a:avLst/>
          </a:prstGeom>
        </p:spPr>
      </p:pic>
      <p:pic>
        <p:nvPicPr>
          <p:cNvPr id="6" name="Image 5" descr="Une image contenant invertébré, nautilus pompilius&#10;&#10;Le contenu généré par l’IA peut être incorrect.">
            <a:extLst>
              <a:ext uri="{FF2B5EF4-FFF2-40B4-BE49-F238E27FC236}">
                <a16:creationId xmlns:a16="http://schemas.microsoft.com/office/drawing/2014/main" id="{66F00C93-1456-6DF0-418F-E512FA0357A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77250" y="2667000"/>
            <a:ext cx="3714750" cy="4191000"/>
          </a:xfrm>
          <a:prstGeom prst="rect">
            <a:avLst/>
          </a:prstGeom>
        </p:spPr>
      </p:pic>
      <p:sp>
        <p:nvSpPr>
          <p:cNvPr id="2" name="ZoneTexte 1">
            <a:extLst>
              <a:ext uri="{FF2B5EF4-FFF2-40B4-BE49-F238E27FC236}">
                <a16:creationId xmlns:a16="http://schemas.microsoft.com/office/drawing/2014/main" id="{C4F1828E-1F5B-6363-9FE4-9338A474CE99}"/>
              </a:ext>
            </a:extLst>
          </p:cNvPr>
          <p:cNvSpPr txBox="1"/>
          <p:nvPr/>
        </p:nvSpPr>
        <p:spPr>
          <a:xfrm>
            <a:off x="3476978" y="237067"/>
            <a:ext cx="8794044" cy="954107"/>
          </a:xfrm>
          <a:prstGeom prst="rect">
            <a:avLst/>
          </a:prstGeom>
          <a:noFill/>
        </p:spPr>
        <p:txBody>
          <a:bodyPr wrap="square" rtlCol="0">
            <a:spAutoFit/>
          </a:bodyPr>
          <a:lstStyle/>
          <a:p>
            <a:r>
              <a:rPr lang="fr-FR" sz="2800" b="1" dirty="0">
                <a:solidFill>
                  <a:srgbClr val="FFC000"/>
                </a:solidFill>
              </a:rPr>
              <a:t>Lorient Vous A Présenté  Le musée De Tahiti Et  Des </a:t>
            </a:r>
            <a:r>
              <a:rPr lang="fr-FR" sz="2800" b="1" dirty="0" err="1">
                <a:solidFill>
                  <a:srgbClr val="FFC000"/>
                </a:solidFill>
              </a:rPr>
              <a:t>ïles</a:t>
            </a:r>
            <a:r>
              <a:rPr lang="fr-FR" sz="2800" b="1" dirty="0">
                <a:solidFill>
                  <a:srgbClr val="FFC000"/>
                </a:solidFill>
              </a:rPr>
              <a:t>  ,ainsi Le musée De Paul Gauguin</a:t>
            </a:r>
          </a:p>
        </p:txBody>
      </p:sp>
      <p:sp>
        <p:nvSpPr>
          <p:cNvPr id="7" name="ZoneTexte 6">
            <a:extLst>
              <a:ext uri="{FF2B5EF4-FFF2-40B4-BE49-F238E27FC236}">
                <a16:creationId xmlns:a16="http://schemas.microsoft.com/office/drawing/2014/main" id="{CCB96601-B434-ECF8-C366-CBDF001E2A81}"/>
              </a:ext>
            </a:extLst>
          </p:cNvPr>
          <p:cNvSpPr txBox="1"/>
          <p:nvPr/>
        </p:nvSpPr>
        <p:spPr>
          <a:xfrm>
            <a:off x="3832479" y="1907822"/>
            <a:ext cx="7388677" cy="523220"/>
          </a:xfrm>
          <a:prstGeom prst="rect">
            <a:avLst/>
          </a:prstGeom>
          <a:noFill/>
        </p:spPr>
        <p:txBody>
          <a:bodyPr wrap="square" rtlCol="0">
            <a:spAutoFit/>
          </a:bodyPr>
          <a:lstStyle/>
          <a:p>
            <a:r>
              <a:rPr lang="fr-FR" sz="2800" b="1" dirty="0">
                <a:solidFill>
                  <a:srgbClr val="FFC000"/>
                </a:solidFill>
              </a:rPr>
              <a:t>Les Images Et Le Son Du Net</a:t>
            </a:r>
          </a:p>
        </p:txBody>
      </p:sp>
      <p:sp>
        <p:nvSpPr>
          <p:cNvPr id="8" name="ZoneTexte 7">
            <a:extLst>
              <a:ext uri="{FF2B5EF4-FFF2-40B4-BE49-F238E27FC236}">
                <a16:creationId xmlns:a16="http://schemas.microsoft.com/office/drawing/2014/main" id="{E4F1A671-06B8-C670-35A0-3B4216E942E4}"/>
              </a:ext>
            </a:extLst>
          </p:cNvPr>
          <p:cNvSpPr txBox="1"/>
          <p:nvPr/>
        </p:nvSpPr>
        <p:spPr>
          <a:xfrm>
            <a:off x="5593742" y="3147690"/>
            <a:ext cx="3138311" cy="523220"/>
          </a:xfrm>
          <a:prstGeom prst="rect">
            <a:avLst/>
          </a:prstGeom>
          <a:noFill/>
        </p:spPr>
        <p:txBody>
          <a:bodyPr wrap="square" rtlCol="0">
            <a:spAutoFit/>
          </a:bodyPr>
          <a:lstStyle/>
          <a:p>
            <a:r>
              <a:rPr lang="fr-FR" sz="2800" b="1" dirty="0">
                <a:solidFill>
                  <a:srgbClr val="FFC000"/>
                </a:solidFill>
              </a:rPr>
              <a:t>Daniel</a:t>
            </a:r>
          </a:p>
        </p:txBody>
      </p:sp>
    </p:spTree>
    <p:extLst>
      <p:ext uri="{BB962C8B-B14F-4D97-AF65-F5344CB8AC3E}">
        <p14:creationId xmlns:p14="http://schemas.microsoft.com/office/powerpoint/2010/main" val="716321087"/>
      </p:ext>
    </p:extLst>
  </p:cSld>
  <p:clrMapOvr>
    <a:masterClrMapping/>
  </p:clrMapOvr>
  <mc:AlternateContent xmlns:mc="http://schemas.openxmlformats.org/markup-compatibility/2006">
    <mc:Choice xmlns:p14="http://schemas.microsoft.com/office/powerpoint/2010/main" Requires="p14">
      <p:transition spd="slow" p14:dur="5000" advClick="0" advTm="12000">
        <p14:switch dir="r"/>
      </p:transition>
    </mc:Choice>
    <mc:Fallback>
      <p:transition spd="slow" advClick="0" advTm="12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275</TotalTime>
  <Words>346</Words>
  <Application>Microsoft Office PowerPoint</Application>
  <PresentationFormat>Grand écran</PresentationFormat>
  <Paragraphs>29</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22</cp:revision>
  <dcterms:created xsi:type="dcterms:W3CDTF">2025-10-19T02:10:19Z</dcterms:created>
  <dcterms:modified xsi:type="dcterms:W3CDTF">2025-11-28T08:17:59Z</dcterms:modified>
</cp:coreProperties>
</file>