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64" r:id="rId2"/>
    <p:sldId id="265" r:id="rId3"/>
    <p:sldId id="263" r:id="rId4"/>
    <p:sldId id="262"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91"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60"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387" autoAdjust="0"/>
    <p:restoredTop sz="94660"/>
  </p:normalViewPr>
  <p:slideViewPr>
    <p:cSldViewPr snapToGrid="0">
      <p:cViewPr varScale="1">
        <p:scale>
          <a:sx n="63" d="100"/>
          <a:sy n="63" d="100"/>
        </p:scale>
        <p:origin x="216"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B72A5D-5F0A-4274-A815-1631EBE7E4FC}" type="datetimeFigureOut">
              <a:rPr lang="fr-FR" smtClean="0"/>
              <a:t>27/11/2025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6CA50B-ED3C-4AE4-A2EA-4A9E4656835A}" type="slidenum">
              <a:rPr lang="fr-FR" smtClean="0"/>
              <a:t>‹N°›</a:t>
            </a:fld>
            <a:endParaRPr lang="fr-FR"/>
          </a:p>
        </p:txBody>
      </p:sp>
    </p:spTree>
    <p:extLst>
      <p:ext uri="{BB962C8B-B14F-4D97-AF65-F5344CB8AC3E}">
        <p14:creationId xmlns:p14="http://schemas.microsoft.com/office/powerpoint/2010/main" val="31797206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D6CA50B-ED3C-4AE4-A2EA-4A9E4656835A}" type="slidenum">
              <a:rPr lang="fr-FR" smtClean="0"/>
              <a:t>6</a:t>
            </a:fld>
            <a:endParaRPr lang="fr-FR"/>
          </a:p>
        </p:txBody>
      </p:sp>
    </p:spTree>
    <p:extLst>
      <p:ext uri="{BB962C8B-B14F-4D97-AF65-F5344CB8AC3E}">
        <p14:creationId xmlns:p14="http://schemas.microsoft.com/office/powerpoint/2010/main" val="1844348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32FBBE-60D9-5A11-7EF2-2981BEBB63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1FBD57-2857-6EA6-91B8-AA2E7B3157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4A5983C-641E-6C12-449C-6CF07A0C97C0}"/>
              </a:ext>
            </a:extLst>
          </p:cNvPr>
          <p:cNvSpPr>
            <a:spLocks noGrp="1"/>
          </p:cNvSpPr>
          <p:nvPr>
            <p:ph type="dt" sz="half" idx="10"/>
          </p:nvPr>
        </p:nvSpPr>
        <p:spPr/>
        <p:txBody>
          <a:bodyPr/>
          <a:lstStyle/>
          <a:p>
            <a:fld id="{60E52AF3-29FD-467A-9E17-F8AF8E7243A6}" type="datetimeFigureOut">
              <a:rPr lang="fr-FR" smtClean="0"/>
              <a:t>27/11/2025</a:t>
            </a:fld>
            <a:endParaRPr lang="fr-FR"/>
          </a:p>
        </p:txBody>
      </p:sp>
      <p:sp>
        <p:nvSpPr>
          <p:cNvPr id="5" name="Espace réservé du pied de page 4">
            <a:extLst>
              <a:ext uri="{FF2B5EF4-FFF2-40B4-BE49-F238E27FC236}">
                <a16:creationId xmlns:a16="http://schemas.microsoft.com/office/drawing/2014/main" id="{66152560-1A7D-0CFA-413A-B003FF6DBF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BFC9BA-A77F-49B1-EF45-1AEE141788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580669124"/>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46136A-50D7-AEA5-A5AE-DB464BFFD0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B7C6D2-1529-6913-0FE0-24ECBE3D9C8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44A1F6-A629-4DC8-B06C-22073371742A}"/>
              </a:ext>
            </a:extLst>
          </p:cNvPr>
          <p:cNvSpPr>
            <a:spLocks noGrp="1"/>
          </p:cNvSpPr>
          <p:nvPr>
            <p:ph type="dt" sz="half" idx="10"/>
          </p:nvPr>
        </p:nvSpPr>
        <p:spPr/>
        <p:txBody>
          <a:bodyPr/>
          <a:lstStyle/>
          <a:p>
            <a:fld id="{60E52AF3-29FD-467A-9E17-F8AF8E7243A6}" type="datetimeFigureOut">
              <a:rPr lang="fr-FR" smtClean="0"/>
              <a:t>27/11/2025</a:t>
            </a:fld>
            <a:endParaRPr lang="fr-FR"/>
          </a:p>
        </p:txBody>
      </p:sp>
      <p:sp>
        <p:nvSpPr>
          <p:cNvPr id="5" name="Espace réservé du pied de page 4">
            <a:extLst>
              <a:ext uri="{FF2B5EF4-FFF2-40B4-BE49-F238E27FC236}">
                <a16:creationId xmlns:a16="http://schemas.microsoft.com/office/drawing/2014/main" id="{DB3E3F9E-77F6-30FB-492B-4436AA6B67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C7254-3002-2993-846D-C3719E50B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2879667181"/>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F9D622-8612-ECD5-E81A-DFDDA830A2B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2E4B6A-9FFF-8CFF-EB8E-28AAF998B2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D120F93-693F-2656-5F6D-E0E63BDB7993}"/>
              </a:ext>
            </a:extLst>
          </p:cNvPr>
          <p:cNvSpPr>
            <a:spLocks noGrp="1"/>
          </p:cNvSpPr>
          <p:nvPr>
            <p:ph type="dt" sz="half" idx="10"/>
          </p:nvPr>
        </p:nvSpPr>
        <p:spPr/>
        <p:txBody>
          <a:bodyPr/>
          <a:lstStyle/>
          <a:p>
            <a:fld id="{60E52AF3-29FD-467A-9E17-F8AF8E7243A6}" type="datetimeFigureOut">
              <a:rPr lang="fr-FR" smtClean="0"/>
              <a:t>27/11/2025</a:t>
            </a:fld>
            <a:endParaRPr lang="fr-FR"/>
          </a:p>
        </p:txBody>
      </p:sp>
      <p:sp>
        <p:nvSpPr>
          <p:cNvPr id="5" name="Espace réservé du pied de page 4">
            <a:extLst>
              <a:ext uri="{FF2B5EF4-FFF2-40B4-BE49-F238E27FC236}">
                <a16:creationId xmlns:a16="http://schemas.microsoft.com/office/drawing/2014/main" id="{F3D0A5A1-0EEC-3876-578D-D7F201AAFE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BB6685-D25E-D533-7B44-EAD4D58F510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50472869"/>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CBC1E-CF5B-E355-10DA-CFC9CEFA2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05B6B9-8A7E-6073-6B36-FC227DFED8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85F1B2-4AD8-11A6-22F0-16615A28454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55937AF-370A-B79E-39B2-2D4D98B564C7}"/>
              </a:ext>
            </a:extLst>
          </p:cNvPr>
          <p:cNvSpPr>
            <a:spLocks noGrp="1"/>
          </p:cNvSpPr>
          <p:nvPr>
            <p:ph type="dt" sz="half" idx="10"/>
          </p:nvPr>
        </p:nvSpPr>
        <p:spPr/>
        <p:txBody>
          <a:bodyPr/>
          <a:lstStyle/>
          <a:p>
            <a:fld id="{60E52AF3-29FD-467A-9E17-F8AF8E7243A6}" type="datetimeFigureOut">
              <a:rPr lang="fr-FR" smtClean="0"/>
              <a:t>27/11/2025</a:t>
            </a:fld>
            <a:endParaRPr lang="fr-FR"/>
          </a:p>
        </p:txBody>
      </p:sp>
      <p:sp>
        <p:nvSpPr>
          <p:cNvPr id="6" name="Espace réservé du pied de page 5">
            <a:extLst>
              <a:ext uri="{FF2B5EF4-FFF2-40B4-BE49-F238E27FC236}">
                <a16:creationId xmlns:a16="http://schemas.microsoft.com/office/drawing/2014/main" id="{17DF0CFE-EA43-2B0B-F22A-FB6C64044B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5B8639-9941-A449-C471-C1CB60785A5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094880313"/>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A5AF1C-B73A-FC65-469C-3489196110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3B0781-FA2C-FCE6-8372-DBD6E4DA8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95C0B1-F1DD-8F72-8DF4-7710C922C66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6B1FB8-DE8A-90C3-314D-BFCA22C7F5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C9E6152-AFB1-9E2E-E6B4-BDE5D54383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B50010A-745F-DD99-DA05-AA2D63A1BA46}"/>
              </a:ext>
            </a:extLst>
          </p:cNvPr>
          <p:cNvSpPr>
            <a:spLocks noGrp="1"/>
          </p:cNvSpPr>
          <p:nvPr>
            <p:ph type="dt" sz="half" idx="10"/>
          </p:nvPr>
        </p:nvSpPr>
        <p:spPr/>
        <p:txBody>
          <a:bodyPr/>
          <a:lstStyle/>
          <a:p>
            <a:fld id="{60E52AF3-29FD-467A-9E17-F8AF8E7243A6}" type="datetimeFigureOut">
              <a:rPr lang="fr-FR" smtClean="0"/>
              <a:t>27/11/2025</a:t>
            </a:fld>
            <a:endParaRPr lang="fr-FR"/>
          </a:p>
        </p:txBody>
      </p:sp>
      <p:sp>
        <p:nvSpPr>
          <p:cNvPr id="8" name="Espace réservé du pied de page 7">
            <a:extLst>
              <a:ext uri="{FF2B5EF4-FFF2-40B4-BE49-F238E27FC236}">
                <a16:creationId xmlns:a16="http://schemas.microsoft.com/office/drawing/2014/main" id="{623F1CD8-5251-C887-9306-CD8E9A000E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6FBF4D0-2ED8-3922-1F21-DDE981F9BAB9}"/>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171212319"/>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8CE570-3388-5B3A-97C4-4E0732DF467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A4693B5-3445-171E-FEF2-D55566406033}"/>
              </a:ext>
            </a:extLst>
          </p:cNvPr>
          <p:cNvSpPr>
            <a:spLocks noGrp="1"/>
          </p:cNvSpPr>
          <p:nvPr>
            <p:ph type="dt" sz="half" idx="10"/>
          </p:nvPr>
        </p:nvSpPr>
        <p:spPr/>
        <p:txBody>
          <a:bodyPr/>
          <a:lstStyle/>
          <a:p>
            <a:fld id="{60E52AF3-29FD-467A-9E17-F8AF8E7243A6}" type="datetimeFigureOut">
              <a:rPr lang="fr-FR" smtClean="0"/>
              <a:t>27/11/2025</a:t>
            </a:fld>
            <a:endParaRPr lang="fr-FR"/>
          </a:p>
        </p:txBody>
      </p:sp>
      <p:sp>
        <p:nvSpPr>
          <p:cNvPr id="4" name="Espace réservé du pied de page 3">
            <a:extLst>
              <a:ext uri="{FF2B5EF4-FFF2-40B4-BE49-F238E27FC236}">
                <a16:creationId xmlns:a16="http://schemas.microsoft.com/office/drawing/2014/main" id="{11F1AF66-B1A1-3073-42E7-393F37067A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E2409B-587D-BB2C-8D73-7889B3763424}"/>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272183897"/>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A8ACC7-6EC9-50D7-D6C0-61A8740F3135}"/>
              </a:ext>
            </a:extLst>
          </p:cNvPr>
          <p:cNvSpPr>
            <a:spLocks noGrp="1"/>
          </p:cNvSpPr>
          <p:nvPr>
            <p:ph type="dt" sz="half" idx="10"/>
          </p:nvPr>
        </p:nvSpPr>
        <p:spPr/>
        <p:txBody>
          <a:bodyPr/>
          <a:lstStyle/>
          <a:p>
            <a:fld id="{60E52AF3-29FD-467A-9E17-F8AF8E7243A6}" type="datetimeFigureOut">
              <a:rPr lang="fr-FR" smtClean="0"/>
              <a:t>27/11/2025</a:t>
            </a:fld>
            <a:endParaRPr lang="fr-FR"/>
          </a:p>
        </p:txBody>
      </p:sp>
      <p:sp>
        <p:nvSpPr>
          <p:cNvPr id="3" name="Espace réservé du pied de page 2">
            <a:extLst>
              <a:ext uri="{FF2B5EF4-FFF2-40B4-BE49-F238E27FC236}">
                <a16:creationId xmlns:a16="http://schemas.microsoft.com/office/drawing/2014/main" id="{CF28A485-6003-82AB-6628-EF759E9C2F0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897BEC-3A3B-EB12-DDD6-EF8DBC8EF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95661332"/>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B62DF8-9D8C-58E1-D6EE-EF15C63620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93A9D04-14D0-3A3C-F990-8FDD96187C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99DD65F-AC40-8F55-3926-9C5A7FE916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06D770-6FBD-3D80-C3A1-AC4E05828D7C}"/>
              </a:ext>
            </a:extLst>
          </p:cNvPr>
          <p:cNvSpPr>
            <a:spLocks noGrp="1"/>
          </p:cNvSpPr>
          <p:nvPr>
            <p:ph type="dt" sz="half" idx="10"/>
          </p:nvPr>
        </p:nvSpPr>
        <p:spPr/>
        <p:txBody>
          <a:bodyPr/>
          <a:lstStyle/>
          <a:p>
            <a:fld id="{60E52AF3-29FD-467A-9E17-F8AF8E7243A6}" type="datetimeFigureOut">
              <a:rPr lang="fr-FR" smtClean="0"/>
              <a:t>27/11/2025</a:t>
            </a:fld>
            <a:endParaRPr lang="fr-FR"/>
          </a:p>
        </p:txBody>
      </p:sp>
      <p:sp>
        <p:nvSpPr>
          <p:cNvPr id="6" name="Espace réservé du pied de page 5">
            <a:extLst>
              <a:ext uri="{FF2B5EF4-FFF2-40B4-BE49-F238E27FC236}">
                <a16:creationId xmlns:a16="http://schemas.microsoft.com/office/drawing/2014/main" id="{5327BDA4-A1F8-2494-39DF-881C328224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49B682-F070-4A2A-C238-134844396F47}"/>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414816489"/>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F5B630-C680-3F3D-4575-1CC357D377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9BF6C1-1CEC-2F4A-01B3-A3EE97D26E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E522DA4-604B-D71E-DB2B-1B190C466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4F8C2D-C779-DEB0-EA88-2CFB3E618C8D}"/>
              </a:ext>
            </a:extLst>
          </p:cNvPr>
          <p:cNvSpPr>
            <a:spLocks noGrp="1"/>
          </p:cNvSpPr>
          <p:nvPr>
            <p:ph type="dt" sz="half" idx="10"/>
          </p:nvPr>
        </p:nvSpPr>
        <p:spPr/>
        <p:txBody>
          <a:bodyPr/>
          <a:lstStyle/>
          <a:p>
            <a:fld id="{60E52AF3-29FD-467A-9E17-F8AF8E7243A6}" type="datetimeFigureOut">
              <a:rPr lang="fr-FR" smtClean="0"/>
              <a:t>27/11/2025</a:t>
            </a:fld>
            <a:endParaRPr lang="fr-FR"/>
          </a:p>
        </p:txBody>
      </p:sp>
      <p:sp>
        <p:nvSpPr>
          <p:cNvPr id="6" name="Espace réservé du pied de page 5">
            <a:extLst>
              <a:ext uri="{FF2B5EF4-FFF2-40B4-BE49-F238E27FC236}">
                <a16:creationId xmlns:a16="http://schemas.microsoft.com/office/drawing/2014/main" id="{A57B940A-4366-81D1-ECF0-D0B3A910D8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B28377-23DF-F46B-CC95-9F03DFE2A32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814952155"/>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B247A6-4098-A4B4-B2A0-51CE58C42CA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6C5362-AF1C-9E2F-2433-8D63F5286C5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00D1ED-0B8C-7941-84BA-88A3D33C11D6}"/>
              </a:ext>
            </a:extLst>
          </p:cNvPr>
          <p:cNvSpPr>
            <a:spLocks noGrp="1"/>
          </p:cNvSpPr>
          <p:nvPr>
            <p:ph type="dt" sz="half" idx="10"/>
          </p:nvPr>
        </p:nvSpPr>
        <p:spPr/>
        <p:txBody>
          <a:bodyPr/>
          <a:lstStyle/>
          <a:p>
            <a:fld id="{60E52AF3-29FD-467A-9E17-F8AF8E7243A6}" type="datetimeFigureOut">
              <a:rPr lang="fr-FR" smtClean="0"/>
              <a:t>27/11/2025</a:t>
            </a:fld>
            <a:endParaRPr lang="fr-FR"/>
          </a:p>
        </p:txBody>
      </p:sp>
      <p:sp>
        <p:nvSpPr>
          <p:cNvPr id="5" name="Espace réservé du pied de page 4">
            <a:extLst>
              <a:ext uri="{FF2B5EF4-FFF2-40B4-BE49-F238E27FC236}">
                <a16:creationId xmlns:a16="http://schemas.microsoft.com/office/drawing/2014/main" id="{0C8386CA-012E-2728-31CE-451B0A4FC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B6D583-E3E3-F154-6D55-B62949ABBE32}"/>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55996342"/>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3B21ACE-EDA5-4750-1C21-60ABBC2F939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A29CCB9-6922-A468-C7DD-A115245691C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12662D-CCF2-F115-42CC-D324FAA2DED0}"/>
              </a:ext>
            </a:extLst>
          </p:cNvPr>
          <p:cNvSpPr>
            <a:spLocks noGrp="1"/>
          </p:cNvSpPr>
          <p:nvPr>
            <p:ph type="dt" sz="half" idx="10"/>
          </p:nvPr>
        </p:nvSpPr>
        <p:spPr/>
        <p:txBody>
          <a:bodyPr/>
          <a:lstStyle/>
          <a:p>
            <a:fld id="{60E52AF3-29FD-467A-9E17-F8AF8E7243A6}" type="datetimeFigureOut">
              <a:rPr lang="fr-FR" smtClean="0"/>
              <a:t>27/11/2025</a:t>
            </a:fld>
            <a:endParaRPr lang="fr-FR"/>
          </a:p>
        </p:txBody>
      </p:sp>
      <p:sp>
        <p:nvSpPr>
          <p:cNvPr id="5" name="Espace réservé du pied de page 4">
            <a:extLst>
              <a:ext uri="{FF2B5EF4-FFF2-40B4-BE49-F238E27FC236}">
                <a16:creationId xmlns:a16="http://schemas.microsoft.com/office/drawing/2014/main" id="{3304B3E9-22D6-9603-C5CA-6DE330A82B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898CAF-A076-5837-98CA-D42BC83A12C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79357701"/>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7B0701-9B00-6539-5C5C-8049460028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F86C8D-E0DB-D7F6-8EC8-6E3BE756A7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12B540-1D1D-1A73-DC02-8D7B83882F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E52AF3-29FD-467A-9E17-F8AF8E7243A6}" type="datetimeFigureOut">
              <a:rPr lang="fr-FR" smtClean="0"/>
              <a:t>27/11/2025</a:t>
            </a:fld>
            <a:endParaRPr lang="fr-FR"/>
          </a:p>
        </p:txBody>
      </p:sp>
      <p:sp>
        <p:nvSpPr>
          <p:cNvPr id="5" name="Espace réservé du pied de page 4">
            <a:extLst>
              <a:ext uri="{FF2B5EF4-FFF2-40B4-BE49-F238E27FC236}">
                <a16:creationId xmlns:a16="http://schemas.microsoft.com/office/drawing/2014/main" id="{82EAC735-813F-245A-B8A8-5C73BF69E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6320ED6-8FC8-4ED1-DB8B-6BE295B1F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0DFEFD-A01A-4E40-9FB8-0A35CB705D02}" type="slidenum">
              <a:rPr lang="fr-FR" smtClean="0"/>
              <a:t>‹N°›</a:t>
            </a:fld>
            <a:endParaRPr lang="fr-FR"/>
          </a:p>
        </p:txBody>
      </p:sp>
    </p:spTree>
    <p:extLst>
      <p:ext uri="{BB962C8B-B14F-4D97-AF65-F5344CB8AC3E}">
        <p14:creationId xmlns:p14="http://schemas.microsoft.com/office/powerpoint/2010/main" val="1741605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2482A-677D-1DF8-D350-90A89D9B65A2}"/>
            </a:ext>
          </a:extLst>
        </p:cNvPr>
        <p:cNvGrpSpPr/>
        <p:nvPr/>
      </p:nvGrpSpPr>
      <p:grpSpPr>
        <a:xfrm>
          <a:off x="0" y="0"/>
          <a:ext cx="0" cy="0"/>
          <a:chOff x="0" y="0"/>
          <a:chExt cx="0" cy="0"/>
        </a:xfrm>
      </p:grpSpPr>
      <p:pic>
        <p:nvPicPr>
          <p:cNvPr id="3" name="Image 2" descr="Une image contenant plein air, ciel, bâtiment, arbre&#10;&#10;Le contenu généré par l’IA peut être incorrect.">
            <a:extLst>
              <a:ext uri="{FF2B5EF4-FFF2-40B4-BE49-F238E27FC236}">
                <a16:creationId xmlns:a16="http://schemas.microsoft.com/office/drawing/2014/main" id="{DE16C3AB-D1BF-7F69-23D4-B5B99F31B10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36393" y="279000"/>
            <a:ext cx="4173913"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49A76306-083B-7440-70AC-F9352DA81708}"/>
              </a:ext>
            </a:extLst>
          </p:cNvPr>
          <p:cNvSpPr txBox="1"/>
          <p:nvPr/>
        </p:nvSpPr>
        <p:spPr>
          <a:xfrm>
            <a:off x="8205216" y="1429649"/>
            <a:ext cx="3657600" cy="1200329"/>
          </a:xfrm>
          <a:prstGeom prst="rect">
            <a:avLst/>
          </a:prstGeom>
          <a:noFill/>
        </p:spPr>
        <p:txBody>
          <a:bodyPr wrap="square" rtlCol="0">
            <a:spAutoFit/>
          </a:bodyPr>
          <a:lstStyle/>
          <a:p>
            <a:r>
              <a:rPr lang="fr-FR" sz="2400" b="1" dirty="0">
                <a:solidFill>
                  <a:srgbClr val="FFFF00"/>
                </a:solidFill>
              </a:rPr>
              <a:t>Cathédrale Notre-Dame Et La Ville Suite Et Fin De Papeete</a:t>
            </a:r>
          </a:p>
        </p:txBody>
      </p:sp>
    </p:spTree>
    <p:extLst>
      <p:ext uri="{BB962C8B-B14F-4D97-AF65-F5344CB8AC3E}">
        <p14:creationId xmlns:p14="http://schemas.microsoft.com/office/powerpoint/2010/main" val="3770862211"/>
      </p:ext>
    </p:extLst>
  </p:cSld>
  <p:clrMapOvr>
    <a:masterClrMapping/>
  </p:clrMapOvr>
  <mc:AlternateContent xmlns:mc="http://schemas.openxmlformats.org/markup-compatibility/2006">
    <mc:Choice xmlns:p14="http://schemas.microsoft.com/office/powerpoint/2010/main" Requires="p14">
      <p:transition spd="slow" p14:dur="5000" advClick="0" advTm="13000">
        <p14:prism/>
        <p:sndAc>
          <p:stSnd loop="1">
            <p:snd r:embed="rId2" name="Gabilou Apetahi clip officiel.wav"/>
          </p:stSnd>
        </p:sndAc>
      </p:transition>
    </mc:Choice>
    <mc:Fallback>
      <p:transition spd="slow" advClick="0" advTm="13000">
        <p:fade/>
        <p:sndAc>
          <p:stSnd loop="1">
            <p:snd r:embed="rId2" name="Gabilou Apetahi clip offici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70FAE-6E30-D753-102A-E3B32697D047}"/>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EEEF9047-49BC-8AFA-6331-31AFB5A64AEC}"/>
              </a:ext>
            </a:extLst>
          </p:cNvPr>
          <p:cNvSpPr txBox="1"/>
          <p:nvPr/>
        </p:nvSpPr>
        <p:spPr>
          <a:xfrm>
            <a:off x="914400" y="463296"/>
            <a:ext cx="10546080" cy="5632311"/>
          </a:xfrm>
          <a:prstGeom prst="rect">
            <a:avLst/>
          </a:prstGeom>
          <a:noFill/>
        </p:spPr>
        <p:txBody>
          <a:bodyPr wrap="square" rtlCol="0">
            <a:spAutoFit/>
          </a:bodyPr>
          <a:lstStyle/>
          <a:p>
            <a:r>
              <a:rPr lang="fr-FR" sz="3600" b="1">
                <a:solidFill>
                  <a:srgbClr val="FFFF00"/>
                </a:solidFill>
              </a:rPr>
              <a:t>La cathédrale de Notre-Dame-de-l'Immaculée-Conception a été consacrée le 23 décembre 1875. Bâtie grâce à la volonté de Mgr Étienne Jaussen, premier évêque catholique de Tahiti, elle connaît une construction mouvementée qui s'étire de 1856 à 1875. Les travaux sont confiés à une cinquantaine d'ouvriers qualifiés venus de Mangareva. De dimensions modestes, elle mesure environ 40 mètres de long pour 15 mètres de large et peut accueillir jusqu'à 400 fidèles</a:t>
            </a:r>
            <a:endParaRPr lang="fr-FR" sz="3600" b="1" dirty="0">
              <a:solidFill>
                <a:srgbClr val="FFFF00"/>
              </a:solidFill>
            </a:endParaRPr>
          </a:p>
        </p:txBody>
      </p:sp>
    </p:spTree>
    <p:extLst>
      <p:ext uri="{BB962C8B-B14F-4D97-AF65-F5344CB8AC3E}">
        <p14:creationId xmlns:p14="http://schemas.microsoft.com/office/powerpoint/2010/main" val="2944885197"/>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A1834-BF3E-051E-4E76-AF820B9134BE}"/>
            </a:ext>
          </a:extLst>
        </p:cNvPr>
        <p:cNvGrpSpPr/>
        <p:nvPr/>
      </p:nvGrpSpPr>
      <p:grpSpPr>
        <a:xfrm>
          <a:off x="0" y="0"/>
          <a:ext cx="0" cy="0"/>
          <a:chOff x="0" y="0"/>
          <a:chExt cx="0" cy="0"/>
        </a:xfrm>
      </p:grpSpPr>
      <p:pic>
        <p:nvPicPr>
          <p:cNvPr id="5" name="Image 4" descr="Une image contenant intérieur, meubles, Lieux sacrés, Paroisse&#10;&#10;Le contenu généré par l’IA peut être incorrect.">
            <a:extLst>
              <a:ext uri="{FF2B5EF4-FFF2-40B4-BE49-F238E27FC236}">
                <a16:creationId xmlns:a16="http://schemas.microsoft.com/office/drawing/2014/main" id="{30703B37-8B46-CB73-E787-2AC625BA5B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4336" y="279000"/>
            <a:ext cx="840876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41A69C19-5638-9761-54F1-E8D8AFF614EF}"/>
              </a:ext>
            </a:extLst>
          </p:cNvPr>
          <p:cNvSpPr txBox="1"/>
          <p:nvPr/>
        </p:nvSpPr>
        <p:spPr>
          <a:xfrm>
            <a:off x="1499616" y="3429000"/>
            <a:ext cx="2987040" cy="830997"/>
          </a:xfrm>
          <a:prstGeom prst="rect">
            <a:avLst/>
          </a:prstGeom>
          <a:noFill/>
        </p:spPr>
        <p:txBody>
          <a:bodyPr wrap="square" rtlCol="0">
            <a:spAutoFit/>
          </a:bodyPr>
          <a:lstStyle/>
          <a:p>
            <a:r>
              <a:rPr lang="fr-FR" sz="2400" b="1">
                <a:solidFill>
                  <a:srgbClr val="FFFF00"/>
                </a:solidFill>
              </a:rPr>
              <a:t> Chœur de la cathédrale</a:t>
            </a:r>
            <a:endParaRPr lang="fr-FR" sz="2400" b="1" dirty="0">
              <a:solidFill>
                <a:srgbClr val="FFFF00"/>
              </a:solidFill>
            </a:endParaRPr>
          </a:p>
        </p:txBody>
      </p:sp>
    </p:spTree>
    <p:extLst>
      <p:ext uri="{BB962C8B-B14F-4D97-AF65-F5344CB8AC3E}">
        <p14:creationId xmlns:p14="http://schemas.microsoft.com/office/powerpoint/2010/main" val="1650659134"/>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EC8F8-6281-0C27-0D84-4D2EAF44FE77}"/>
            </a:ext>
          </a:extLst>
        </p:cNvPr>
        <p:cNvGrpSpPr/>
        <p:nvPr/>
      </p:nvGrpSpPr>
      <p:grpSpPr>
        <a:xfrm>
          <a:off x="0" y="0"/>
          <a:ext cx="0" cy="0"/>
          <a:chOff x="0" y="0"/>
          <a:chExt cx="0" cy="0"/>
        </a:xfrm>
      </p:grpSpPr>
      <p:pic>
        <p:nvPicPr>
          <p:cNvPr id="3" name="Image 2" descr="Une image contenant église, intérieur, vase, fleur&#10;&#10;Le contenu généré par l’IA peut être incorrect.">
            <a:extLst>
              <a:ext uri="{FF2B5EF4-FFF2-40B4-BE49-F238E27FC236}">
                <a16:creationId xmlns:a16="http://schemas.microsoft.com/office/drawing/2014/main" id="{9FCEC10C-D616-BDD1-A572-C8F6BA80B2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376"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585C15A-A553-8F2F-EE5F-67151BBAC435}"/>
              </a:ext>
            </a:extLst>
          </p:cNvPr>
          <p:cNvSpPr txBox="1"/>
          <p:nvPr/>
        </p:nvSpPr>
        <p:spPr>
          <a:xfrm>
            <a:off x="9107424" y="3243072"/>
            <a:ext cx="2938272" cy="1569660"/>
          </a:xfrm>
          <a:prstGeom prst="rect">
            <a:avLst/>
          </a:prstGeom>
          <a:noFill/>
        </p:spPr>
        <p:txBody>
          <a:bodyPr wrap="square" rtlCol="0">
            <a:spAutoFit/>
          </a:bodyPr>
          <a:lstStyle/>
          <a:p>
            <a:r>
              <a:rPr lang="fr-FR" sz="2400" b="1">
                <a:solidFill>
                  <a:srgbClr val="FFFF00"/>
                </a:solidFill>
              </a:rPr>
              <a:t>La chaire décorée des quatre Évangélistes (XIXe siècle).</a:t>
            </a:r>
            <a:endParaRPr lang="fr-FR" sz="2400" b="1" dirty="0">
              <a:solidFill>
                <a:srgbClr val="FFFF00"/>
              </a:solidFill>
            </a:endParaRPr>
          </a:p>
        </p:txBody>
      </p:sp>
    </p:spTree>
    <p:extLst>
      <p:ext uri="{BB962C8B-B14F-4D97-AF65-F5344CB8AC3E}">
        <p14:creationId xmlns:p14="http://schemas.microsoft.com/office/powerpoint/2010/main" val="4086523920"/>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D1B91-3047-78FD-DF74-EFC8518F6A34}"/>
            </a:ext>
          </a:extLst>
        </p:cNvPr>
        <p:cNvGrpSpPr/>
        <p:nvPr/>
      </p:nvGrpSpPr>
      <p:grpSpPr>
        <a:xfrm>
          <a:off x="0" y="0"/>
          <a:ext cx="0" cy="0"/>
          <a:chOff x="0" y="0"/>
          <a:chExt cx="0" cy="0"/>
        </a:xfrm>
      </p:grpSpPr>
      <p:pic>
        <p:nvPicPr>
          <p:cNvPr id="3" name="Image 2" descr="Une image contenant fenêtre, vitrail, bâtiment, intérieur&#10;&#10;Le contenu généré par l’IA peut être incorrect.">
            <a:extLst>
              <a:ext uri="{FF2B5EF4-FFF2-40B4-BE49-F238E27FC236}">
                <a16:creationId xmlns:a16="http://schemas.microsoft.com/office/drawing/2014/main" id="{02DF9213-4A69-9EDD-1F19-7454F0739D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BCBD03C-13C0-A6C1-7438-9DED9E830AC9}"/>
              </a:ext>
            </a:extLst>
          </p:cNvPr>
          <p:cNvSpPr txBox="1"/>
          <p:nvPr/>
        </p:nvSpPr>
        <p:spPr>
          <a:xfrm>
            <a:off x="438912" y="3660649"/>
            <a:ext cx="2804160" cy="830997"/>
          </a:xfrm>
          <a:prstGeom prst="rect">
            <a:avLst/>
          </a:prstGeom>
          <a:noFill/>
        </p:spPr>
        <p:txBody>
          <a:bodyPr wrap="square" rtlCol="0">
            <a:spAutoFit/>
          </a:bodyPr>
          <a:lstStyle/>
          <a:p>
            <a:r>
              <a:rPr lang="fr-FR" sz="2400" b="1">
                <a:solidFill>
                  <a:srgbClr val="FFFF00"/>
                </a:solidFill>
              </a:rPr>
              <a:t>Vitraux_cathédrale_Papeete</a:t>
            </a:r>
            <a:endParaRPr lang="fr-FR" sz="2400" b="1" dirty="0">
              <a:solidFill>
                <a:srgbClr val="FFFF00"/>
              </a:solidFill>
            </a:endParaRPr>
          </a:p>
        </p:txBody>
      </p:sp>
    </p:spTree>
    <p:extLst>
      <p:ext uri="{BB962C8B-B14F-4D97-AF65-F5344CB8AC3E}">
        <p14:creationId xmlns:p14="http://schemas.microsoft.com/office/powerpoint/2010/main" val="2944493060"/>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160A9-5E67-7F51-2D23-1C21AE919FD6}"/>
            </a:ext>
          </a:extLst>
        </p:cNvPr>
        <p:cNvGrpSpPr/>
        <p:nvPr/>
      </p:nvGrpSpPr>
      <p:grpSpPr>
        <a:xfrm>
          <a:off x="0" y="0"/>
          <a:ext cx="0" cy="0"/>
          <a:chOff x="0" y="0"/>
          <a:chExt cx="0" cy="0"/>
        </a:xfrm>
      </p:grpSpPr>
      <p:pic>
        <p:nvPicPr>
          <p:cNvPr id="3" name="Image 2" descr="Une image contenant cadre photo, mur, peinture, art&#10;&#10;Le contenu généré par l’IA peut être incorrect.">
            <a:extLst>
              <a:ext uri="{FF2B5EF4-FFF2-40B4-BE49-F238E27FC236}">
                <a16:creationId xmlns:a16="http://schemas.microsoft.com/office/drawing/2014/main" id="{E7F88E03-3468-1D56-CBDA-1D45794224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560" y="279000"/>
            <a:ext cx="789556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A8D0817-D8C0-1641-B6D8-EF9960A15218}"/>
              </a:ext>
            </a:extLst>
          </p:cNvPr>
          <p:cNvSpPr txBox="1"/>
          <p:nvPr/>
        </p:nvSpPr>
        <p:spPr>
          <a:xfrm>
            <a:off x="8412480" y="3279648"/>
            <a:ext cx="3608832" cy="1569660"/>
          </a:xfrm>
          <a:prstGeom prst="rect">
            <a:avLst/>
          </a:prstGeom>
          <a:noFill/>
        </p:spPr>
        <p:txBody>
          <a:bodyPr wrap="square" rtlCol="0">
            <a:spAutoFit/>
          </a:bodyPr>
          <a:lstStyle/>
          <a:p>
            <a:r>
              <a:rPr lang="fr-FR" sz="2400" b="1">
                <a:solidFill>
                  <a:srgbClr val="FFFF00"/>
                </a:solidFill>
              </a:rPr>
              <a:t>Chemin de croix sous forme d'une bande horizontale narrative (1971).</a:t>
            </a:r>
            <a:endParaRPr lang="fr-FR" sz="2400" b="1" dirty="0">
              <a:solidFill>
                <a:srgbClr val="FFFF00"/>
              </a:solidFill>
            </a:endParaRPr>
          </a:p>
        </p:txBody>
      </p:sp>
    </p:spTree>
    <p:extLst>
      <p:ext uri="{BB962C8B-B14F-4D97-AF65-F5344CB8AC3E}">
        <p14:creationId xmlns:p14="http://schemas.microsoft.com/office/powerpoint/2010/main" val="680908361"/>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5DC1D-9A15-BB5B-658C-4884581A437C}"/>
            </a:ext>
          </a:extLst>
        </p:cNvPr>
        <p:cNvGrpSpPr/>
        <p:nvPr/>
      </p:nvGrpSpPr>
      <p:grpSpPr>
        <a:xfrm>
          <a:off x="0" y="0"/>
          <a:ext cx="0" cy="0"/>
          <a:chOff x="0" y="0"/>
          <a:chExt cx="0" cy="0"/>
        </a:xfrm>
      </p:grpSpPr>
      <p:pic>
        <p:nvPicPr>
          <p:cNvPr id="3" name="Image 2" descr="Une image contenant poisson, art, sol, mosaïque&#10;&#10;Le contenu généré par l’IA peut être incorrect.">
            <a:extLst>
              <a:ext uri="{FF2B5EF4-FFF2-40B4-BE49-F238E27FC236}">
                <a16:creationId xmlns:a16="http://schemas.microsoft.com/office/drawing/2014/main" id="{24151ECC-0CBD-EDFD-FBF3-E19CE2F100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54080" y="279000"/>
            <a:ext cx="7895565"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F0C0370-13C3-9551-1798-BA830FF71FF8}"/>
              </a:ext>
            </a:extLst>
          </p:cNvPr>
          <p:cNvSpPr txBox="1"/>
          <p:nvPr/>
        </p:nvSpPr>
        <p:spPr>
          <a:xfrm>
            <a:off x="1158240" y="3546901"/>
            <a:ext cx="3523488" cy="830997"/>
          </a:xfrm>
          <a:prstGeom prst="rect">
            <a:avLst/>
          </a:prstGeom>
          <a:noFill/>
        </p:spPr>
        <p:txBody>
          <a:bodyPr wrap="square" rtlCol="0">
            <a:spAutoFit/>
          </a:bodyPr>
          <a:lstStyle/>
          <a:p>
            <a:r>
              <a:rPr lang="fr-FR" sz="2400" b="1">
                <a:solidFill>
                  <a:srgbClr val="FFFF00"/>
                </a:solidFill>
              </a:rPr>
              <a:t>Mosaïque de l'allée centrale.</a:t>
            </a:r>
            <a:endParaRPr lang="fr-FR" sz="2400" b="1" dirty="0">
              <a:solidFill>
                <a:srgbClr val="FFFF00"/>
              </a:solidFill>
            </a:endParaRPr>
          </a:p>
        </p:txBody>
      </p:sp>
    </p:spTree>
    <p:extLst>
      <p:ext uri="{BB962C8B-B14F-4D97-AF65-F5344CB8AC3E}">
        <p14:creationId xmlns:p14="http://schemas.microsoft.com/office/powerpoint/2010/main" val="4172980990"/>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DECE5-1EA8-4972-8DC7-970798D77FB7}"/>
            </a:ext>
          </a:extLst>
        </p:cNvPr>
        <p:cNvGrpSpPr/>
        <p:nvPr/>
      </p:nvGrpSpPr>
      <p:grpSpPr>
        <a:xfrm>
          <a:off x="0" y="0"/>
          <a:ext cx="0" cy="0"/>
          <a:chOff x="0" y="0"/>
          <a:chExt cx="0" cy="0"/>
        </a:xfrm>
      </p:grpSpPr>
      <p:pic>
        <p:nvPicPr>
          <p:cNvPr id="3" name="Image 2" descr="Une image contenant statue, église, intérieur, vase&#10;&#10;Le contenu généré par l’IA peut être incorrect.">
            <a:extLst>
              <a:ext uri="{FF2B5EF4-FFF2-40B4-BE49-F238E27FC236}">
                <a16:creationId xmlns:a16="http://schemas.microsoft.com/office/drawing/2014/main" id="{C8495521-2198-CEAC-8D4A-6ECD1D3A41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3018" y="279000"/>
            <a:ext cx="4725000"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FEBC21E-ADD6-20B3-2BB4-1B46B978C830}"/>
              </a:ext>
            </a:extLst>
          </p:cNvPr>
          <p:cNvSpPr txBox="1"/>
          <p:nvPr/>
        </p:nvSpPr>
        <p:spPr>
          <a:xfrm>
            <a:off x="8485632" y="3340608"/>
            <a:ext cx="3389376" cy="1200329"/>
          </a:xfrm>
          <a:prstGeom prst="rect">
            <a:avLst/>
          </a:prstGeom>
          <a:noFill/>
        </p:spPr>
        <p:txBody>
          <a:bodyPr wrap="square" rtlCol="0">
            <a:spAutoFit/>
          </a:bodyPr>
          <a:lstStyle/>
          <a:p>
            <a:r>
              <a:rPr lang="fr-FR" sz="2400" b="1">
                <a:solidFill>
                  <a:srgbClr val="FFFF00"/>
                </a:solidFill>
              </a:rPr>
              <a:t>Vierge à l'Enfant du sculpteur Damien (2010).</a:t>
            </a:r>
            <a:endParaRPr lang="fr-FR" sz="2400" b="1" dirty="0">
              <a:solidFill>
                <a:srgbClr val="FFFF00"/>
              </a:solidFill>
            </a:endParaRPr>
          </a:p>
        </p:txBody>
      </p:sp>
    </p:spTree>
    <p:extLst>
      <p:ext uri="{BB962C8B-B14F-4D97-AF65-F5344CB8AC3E}">
        <p14:creationId xmlns:p14="http://schemas.microsoft.com/office/powerpoint/2010/main" val="3476269452"/>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7AC4E-73DC-ED2F-DF40-88270805C590}"/>
            </a:ext>
          </a:extLst>
        </p:cNvPr>
        <p:cNvGrpSpPr/>
        <p:nvPr/>
      </p:nvGrpSpPr>
      <p:grpSpPr>
        <a:xfrm>
          <a:off x="0" y="0"/>
          <a:ext cx="0" cy="0"/>
          <a:chOff x="0" y="0"/>
          <a:chExt cx="0" cy="0"/>
        </a:xfrm>
      </p:grpSpPr>
      <p:pic>
        <p:nvPicPr>
          <p:cNvPr id="3" name="Image 2" descr="Une image contenant église, sculpture, Sculpture, intérieur&#10;&#10;Le contenu généré par l’IA peut être incorrect.">
            <a:extLst>
              <a:ext uri="{FF2B5EF4-FFF2-40B4-BE49-F238E27FC236}">
                <a16:creationId xmlns:a16="http://schemas.microsoft.com/office/drawing/2014/main" id="{3234A477-F272-242A-BDEC-9CA18EBDC7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94468977"/>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FE6B2-0346-9FC4-8D62-891C7002C156}"/>
            </a:ext>
          </a:extLst>
        </p:cNvPr>
        <p:cNvGrpSpPr/>
        <p:nvPr/>
      </p:nvGrpSpPr>
      <p:grpSpPr>
        <a:xfrm>
          <a:off x="0" y="0"/>
          <a:ext cx="0" cy="0"/>
          <a:chOff x="0" y="0"/>
          <a:chExt cx="0" cy="0"/>
        </a:xfrm>
      </p:grpSpPr>
      <p:pic>
        <p:nvPicPr>
          <p:cNvPr id="3" name="Image 2" descr="Une image contenant Lieux sacrés, bâtiment, Paroisse, intérieur&#10;&#10;Le contenu généré par l’IA peut être incorrect.">
            <a:extLst>
              <a:ext uri="{FF2B5EF4-FFF2-40B4-BE49-F238E27FC236}">
                <a16:creationId xmlns:a16="http://schemas.microsoft.com/office/drawing/2014/main" id="{9026D06E-0CBB-237B-DBB9-CDB517AFA6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4642" y="279000"/>
            <a:ext cx="472392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texte, bois, écriture manuscrite, livre&#10;&#10;Le contenu généré par l’IA peut être incorrect.">
            <a:extLst>
              <a:ext uri="{FF2B5EF4-FFF2-40B4-BE49-F238E27FC236}">
                <a16:creationId xmlns:a16="http://schemas.microsoft.com/office/drawing/2014/main" id="{FDF62556-225C-42C7-7C04-9E821051C2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03434" y="279000"/>
            <a:ext cx="472392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046131"/>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188D2-C70C-CD22-F61E-E62CB6E9D095}"/>
            </a:ext>
          </a:extLst>
        </p:cNvPr>
        <p:cNvGrpSpPr/>
        <p:nvPr/>
      </p:nvGrpSpPr>
      <p:grpSpPr>
        <a:xfrm>
          <a:off x="0" y="0"/>
          <a:ext cx="0" cy="0"/>
          <a:chOff x="0" y="0"/>
          <a:chExt cx="0" cy="0"/>
        </a:xfrm>
      </p:grpSpPr>
      <p:pic>
        <p:nvPicPr>
          <p:cNvPr id="5" name="Image 4" descr="Une image contenant bâtiment, mur, intérieur, chapelle&#10;&#10;Le contenu généré par l’IA peut être incorrect.">
            <a:extLst>
              <a:ext uri="{FF2B5EF4-FFF2-40B4-BE49-F238E27FC236}">
                <a16:creationId xmlns:a16="http://schemas.microsoft.com/office/drawing/2014/main" id="{26EF75E2-5E0E-E30D-B8B0-5943AAF8DA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6358" y="692781"/>
            <a:ext cx="11039284" cy="52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06887468"/>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44D66-3B6A-3F9C-70A2-2F8572092718}"/>
            </a:ext>
          </a:extLst>
        </p:cNvPr>
        <p:cNvGrpSpPr/>
        <p:nvPr/>
      </p:nvGrpSpPr>
      <p:grpSpPr>
        <a:xfrm>
          <a:off x="0" y="0"/>
          <a:ext cx="0" cy="0"/>
          <a:chOff x="0" y="0"/>
          <a:chExt cx="0" cy="0"/>
        </a:xfrm>
      </p:grpSpPr>
      <p:pic>
        <p:nvPicPr>
          <p:cNvPr id="5" name="Image 4" descr="Une image contenant meubles, intérieur, mur, allée centrale&#10;&#10;Le contenu généré par l’IA peut être incorrect.">
            <a:extLst>
              <a:ext uri="{FF2B5EF4-FFF2-40B4-BE49-F238E27FC236}">
                <a16:creationId xmlns:a16="http://schemas.microsoft.com/office/drawing/2014/main" id="{267E1C35-CCEC-D877-F6D9-54BC19D6044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76528" y="279000"/>
            <a:ext cx="9465758"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25185565"/>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29F20-75D4-D168-446F-D927877D25B9}"/>
            </a:ext>
          </a:extLst>
        </p:cNvPr>
        <p:cNvGrpSpPr/>
        <p:nvPr/>
      </p:nvGrpSpPr>
      <p:grpSpPr>
        <a:xfrm>
          <a:off x="0" y="0"/>
          <a:ext cx="0" cy="0"/>
          <a:chOff x="0" y="0"/>
          <a:chExt cx="0" cy="0"/>
        </a:xfrm>
      </p:grpSpPr>
      <p:pic>
        <p:nvPicPr>
          <p:cNvPr id="3" name="Image 2" descr="Une image contenant bougie, intérieur, mur, funérailles&#10;&#10;Le contenu généré par l’IA peut être incorrect.">
            <a:extLst>
              <a:ext uri="{FF2B5EF4-FFF2-40B4-BE49-F238E27FC236}">
                <a16:creationId xmlns:a16="http://schemas.microsoft.com/office/drawing/2014/main" id="{0D964C19-F951-C9C5-AD80-4477DB75A3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4000" y="798971"/>
            <a:ext cx="11124000" cy="526005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09639746"/>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E43A7-05CB-0CD4-8342-00E8106DECB5}"/>
            </a:ext>
          </a:extLst>
        </p:cNvPr>
        <p:cNvGrpSpPr/>
        <p:nvPr/>
      </p:nvGrpSpPr>
      <p:grpSpPr>
        <a:xfrm>
          <a:off x="0" y="0"/>
          <a:ext cx="0" cy="0"/>
          <a:chOff x="0" y="0"/>
          <a:chExt cx="0" cy="0"/>
        </a:xfrm>
      </p:grpSpPr>
      <p:pic>
        <p:nvPicPr>
          <p:cNvPr id="3" name="Image 2" descr="Une image contenant statue, sculpture, Visage humain, Sculpture&#10;&#10;Le contenu généré par l’IA peut être incorrect.">
            <a:extLst>
              <a:ext uri="{FF2B5EF4-FFF2-40B4-BE49-F238E27FC236}">
                <a16:creationId xmlns:a16="http://schemas.microsoft.com/office/drawing/2014/main" id="{59A9BEAC-05F4-196A-7371-E4AFA7FCFF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48672641"/>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6F352-A170-78FF-86FE-61C4E772E07E}"/>
            </a:ext>
          </a:extLst>
        </p:cNvPr>
        <p:cNvGrpSpPr/>
        <p:nvPr/>
      </p:nvGrpSpPr>
      <p:grpSpPr>
        <a:xfrm>
          <a:off x="0" y="0"/>
          <a:ext cx="0" cy="0"/>
          <a:chOff x="0" y="0"/>
          <a:chExt cx="0" cy="0"/>
        </a:xfrm>
      </p:grpSpPr>
      <p:pic>
        <p:nvPicPr>
          <p:cNvPr id="3" name="Image 2" descr="Une image contenant intérieur, meubles, funérailles, statue&#10;&#10;Le contenu généré par l’IA peut être incorrect.">
            <a:extLst>
              <a:ext uri="{FF2B5EF4-FFF2-40B4-BE49-F238E27FC236}">
                <a16:creationId xmlns:a16="http://schemas.microsoft.com/office/drawing/2014/main" id="{6AC4F02D-FB3F-B34B-6290-97544D205A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94199717"/>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EC135-C774-47B5-33D3-79691A37AD3C}"/>
            </a:ext>
          </a:extLst>
        </p:cNvPr>
        <p:cNvGrpSpPr/>
        <p:nvPr/>
      </p:nvGrpSpPr>
      <p:grpSpPr>
        <a:xfrm>
          <a:off x="0" y="0"/>
          <a:ext cx="0" cy="0"/>
          <a:chOff x="0" y="0"/>
          <a:chExt cx="0" cy="0"/>
        </a:xfrm>
      </p:grpSpPr>
      <p:pic>
        <p:nvPicPr>
          <p:cNvPr id="3" name="Image 2" descr="Une image contenant vitrail, intérieur, art, bâtiment&#10;&#10;Le contenu généré par l’IA peut être incorrect.">
            <a:extLst>
              <a:ext uri="{FF2B5EF4-FFF2-40B4-BE49-F238E27FC236}">
                <a16:creationId xmlns:a16="http://schemas.microsoft.com/office/drawing/2014/main" id="{F392F4BE-E938-117A-6702-C647ED6F56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06328105"/>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773CA-32DC-1873-1229-815FF5B164A0}"/>
            </a:ext>
          </a:extLst>
        </p:cNvPr>
        <p:cNvGrpSpPr/>
        <p:nvPr/>
      </p:nvGrpSpPr>
      <p:grpSpPr>
        <a:xfrm>
          <a:off x="0" y="0"/>
          <a:ext cx="0" cy="0"/>
          <a:chOff x="0" y="0"/>
          <a:chExt cx="0" cy="0"/>
        </a:xfrm>
      </p:grpSpPr>
      <p:pic>
        <p:nvPicPr>
          <p:cNvPr id="3" name="Image 2" descr="Une image contenant bougie, intérieur, boisson gazeuse, bouteille&#10;&#10;Le contenu généré par l’IA peut être incorrect.">
            <a:extLst>
              <a:ext uri="{FF2B5EF4-FFF2-40B4-BE49-F238E27FC236}">
                <a16:creationId xmlns:a16="http://schemas.microsoft.com/office/drawing/2014/main" id="{10C00576-F92B-A7F7-78EE-C8D5880C9F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28284636"/>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E72C7CF4-6A28-0F3F-698B-115E0542FFB0}"/>
              </a:ext>
            </a:extLst>
          </p:cNvPr>
          <p:cNvSpPr txBox="1"/>
          <p:nvPr/>
        </p:nvSpPr>
        <p:spPr>
          <a:xfrm>
            <a:off x="493776" y="797510"/>
            <a:ext cx="11204448" cy="5262979"/>
          </a:xfrm>
          <a:prstGeom prst="rect">
            <a:avLst/>
          </a:prstGeom>
          <a:noFill/>
        </p:spPr>
        <p:txBody>
          <a:bodyPr wrap="square" rtlCol="0">
            <a:spAutoFit/>
          </a:bodyPr>
          <a:lstStyle/>
          <a:p>
            <a:r>
              <a:rPr lang="fr-FR" sz="4800" b="1">
                <a:solidFill>
                  <a:srgbClr val="FFFF00"/>
                </a:solidFill>
              </a:rPr>
              <a:t>Le centre de la ville est accessible par la route côtière, faisant le tour de Tahiti, depuis Faaa et Mahina. Plusieurs routes partent de Papeete, pour rejoindre le centre de l'île, par le fond des vallées, dont la route de la vallée de la Fautaua (en) ou la route de Fautaua-Titioro.</a:t>
            </a:r>
            <a:endParaRPr lang="fr-FR" sz="4800" b="1" dirty="0">
              <a:solidFill>
                <a:srgbClr val="FFFF00"/>
              </a:solidFill>
            </a:endParaRPr>
          </a:p>
        </p:txBody>
      </p:sp>
    </p:spTree>
    <p:extLst>
      <p:ext uri="{BB962C8B-B14F-4D97-AF65-F5344CB8AC3E}">
        <p14:creationId xmlns:p14="http://schemas.microsoft.com/office/powerpoint/2010/main" val="1550859682"/>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83F73-7E87-FABD-71C7-4C782B68C441}"/>
            </a:ext>
          </a:extLst>
        </p:cNvPr>
        <p:cNvGrpSpPr/>
        <p:nvPr/>
      </p:nvGrpSpPr>
      <p:grpSpPr>
        <a:xfrm>
          <a:off x="0" y="0"/>
          <a:ext cx="0" cy="0"/>
          <a:chOff x="0" y="0"/>
          <a:chExt cx="0" cy="0"/>
        </a:xfrm>
      </p:grpSpPr>
      <p:pic>
        <p:nvPicPr>
          <p:cNvPr id="5" name="Image 4" descr="Une image contenant Magasin, marché, Commerce, Vente&#10;&#10;Le contenu généré par l’IA peut être incorrect.">
            <a:extLst>
              <a:ext uri="{FF2B5EF4-FFF2-40B4-BE49-F238E27FC236}">
                <a16:creationId xmlns:a16="http://schemas.microsoft.com/office/drawing/2014/main" id="{8ABC7001-BC07-25B7-8B87-F57A27CCBC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9544" y="279000"/>
            <a:ext cx="9459248"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F50A7677-067C-799D-C62F-EF1A55607FDE}"/>
              </a:ext>
            </a:extLst>
          </p:cNvPr>
          <p:cNvSpPr txBox="1"/>
          <p:nvPr/>
        </p:nvSpPr>
        <p:spPr>
          <a:xfrm>
            <a:off x="109728" y="3901440"/>
            <a:ext cx="2072640" cy="830997"/>
          </a:xfrm>
          <a:prstGeom prst="rect">
            <a:avLst/>
          </a:prstGeom>
          <a:noFill/>
        </p:spPr>
        <p:txBody>
          <a:bodyPr wrap="square" rtlCol="0">
            <a:spAutoFit/>
          </a:bodyPr>
          <a:lstStyle/>
          <a:p>
            <a:r>
              <a:rPr lang="fr-FR" sz="2400" b="1">
                <a:solidFill>
                  <a:srgbClr val="FFFF00"/>
                </a:solidFill>
              </a:rPr>
              <a:t>Le marché de Papeete</a:t>
            </a:r>
            <a:endParaRPr lang="fr-FR" sz="2400" b="1" dirty="0">
              <a:solidFill>
                <a:srgbClr val="FFFF00"/>
              </a:solidFill>
            </a:endParaRPr>
          </a:p>
        </p:txBody>
      </p:sp>
    </p:spTree>
    <p:extLst>
      <p:ext uri="{BB962C8B-B14F-4D97-AF65-F5344CB8AC3E}">
        <p14:creationId xmlns:p14="http://schemas.microsoft.com/office/powerpoint/2010/main" val="2037822300"/>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343D7-7DBD-2FE4-14AF-9209F9C8BC2C}"/>
            </a:ext>
          </a:extLst>
        </p:cNvPr>
        <p:cNvGrpSpPr/>
        <p:nvPr/>
      </p:nvGrpSpPr>
      <p:grpSpPr>
        <a:xfrm>
          <a:off x="0" y="0"/>
          <a:ext cx="0" cy="0"/>
          <a:chOff x="0" y="0"/>
          <a:chExt cx="0" cy="0"/>
        </a:xfrm>
      </p:grpSpPr>
      <p:pic>
        <p:nvPicPr>
          <p:cNvPr id="3" name="Image 2" descr="Une image contenant ciel, plein air, habits, Danse&#10;&#10;Le contenu généré par l’IA peut être incorrect.">
            <a:extLst>
              <a:ext uri="{FF2B5EF4-FFF2-40B4-BE49-F238E27FC236}">
                <a16:creationId xmlns:a16="http://schemas.microsoft.com/office/drawing/2014/main" id="{9F2A8F48-529F-96DE-6FB9-5564EB792D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147" y="279000"/>
            <a:ext cx="9459236"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C44ABBF-91B0-1AD7-B223-0D71E275A7A8}"/>
              </a:ext>
            </a:extLst>
          </p:cNvPr>
          <p:cNvSpPr txBox="1"/>
          <p:nvPr/>
        </p:nvSpPr>
        <p:spPr>
          <a:xfrm>
            <a:off x="10034016" y="3108960"/>
            <a:ext cx="2072640" cy="1200329"/>
          </a:xfrm>
          <a:prstGeom prst="rect">
            <a:avLst/>
          </a:prstGeom>
          <a:noFill/>
        </p:spPr>
        <p:txBody>
          <a:bodyPr wrap="square" rtlCol="0">
            <a:spAutoFit/>
          </a:bodyPr>
          <a:lstStyle/>
          <a:p>
            <a:r>
              <a:rPr lang="fr-FR" sz="2400" b="1">
                <a:solidFill>
                  <a:srgbClr val="FFFF00"/>
                </a:solidFill>
              </a:rPr>
              <a:t>un spectacle de danse polynésienne</a:t>
            </a:r>
            <a:endParaRPr lang="fr-FR" sz="2400" b="1" dirty="0">
              <a:solidFill>
                <a:srgbClr val="FFFF00"/>
              </a:solidFill>
            </a:endParaRPr>
          </a:p>
        </p:txBody>
      </p:sp>
    </p:spTree>
    <p:extLst>
      <p:ext uri="{BB962C8B-B14F-4D97-AF65-F5344CB8AC3E}">
        <p14:creationId xmlns:p14="http://schemas.microsoft.com/office/powerpoint/2010/main" val="3254020776"/>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C2489-7497-D25E-1EAA-9CB59F22BFD5}"/>
            </a:ext>
          </a:extLst>
        </p:cNvPr>
        <p:cNvGrpSpPr/>
        <p:nvPr/>
      </p:nvGrpSpPr>
      <p:grpSpPr>
        <a:xfrm>
          <a:off x="0" y="0"/>
          <a:ext cx="0" cy="0"/>
          <a:chOff x="0" y="0"/>
          <a:chExt cx="0" cy="0"/>
        </a:xfrm>
      </p:grpSpPr>
      <p:pic>
        <p:nvPicPr>
          <p:cNvPr id="3" name="Image 2" descr="Une image contenant plein air, eau, Reliefs côtiers et océaniques, Tropiques&#10;&#10;Le contenu généré par l’IA peut être incorrect.">
            <a:extLst>
              <a:ext uri="{FF2B5EF4-FFF2-40B4-BE49-F238E27FC236}">
                <a16:creationId xmlns:a16="http://schemas.microsoft.com/office/drawing/2014/main" id="{1939A14E-DD9C-3CE9-40C3-A6687078069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5248"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11D4841-C77E-25F7-3196-677B53B20B7B}"/>
              </a:ext>
            </a:extLst>
          </p:cNvPr>
          <p:cNvSpPr txBox="1"/>
          <p:nvPr/>
        </p:nvSpPr>
        <p:spPr>
          <a:xfrm>
            <a:off x="158496" y="3608832"/>
            <a:ext cx="2023872" cy="1569660"/>
          </a:xfrm>
          <a:prstGeom prst="rect">
            <a:avLst/>
          </a:prstGeom>
          <a:noFill/>
        </p:spPr>
        <p:txBody>
          <a:bodyPr wrap="square" rtlCol="0">
            <a:spAutoFit/>
          </a:bodyPr>
          <a:lstStyle/>
          <a:p>
            <a:r>
              <a:rPr lang="fr-FR" sz="2400" b="1">
                <a:solidFill>
                  <a:srgbClr val="FFFF00"/>
                </a:solidFill>
              </a:rPr>
              <a:t>Papeete, une ville en osmose avec la mer</a:t>
            </a:r>
            <a:endParaRPr lang="fr-FR" sz="2400" b="1" dirty="0">
              <a:solidFill>
                <a:srgbClr val="FFFF00"/>
              </a:solidFill>
            </a:endParaRPr>
          </a:p>
        </p:txBody>
      </p:sp>
    </p:spTree>
    <p:extLst>
      <p:ext uri="{BB962C8B-B14F-4D97-AF65-F5344CB8AC3E}">
        <p14:creationId xmlns:p14="http://schemas.microsoft.com/office/powerpoint/2010/main" val="3442979211"/>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FF25F-5E4D-F213-D75A-340ED4F4C861}"/>
            </a:ext>
          </a:extLst>
        </p:cNvPr>
        <p:cNvGrpSpPr/>
        <p:nvPr/>
      </p:nvGrpSpPr>
      <p:grpSpPr>
        <a:xfrm>
          <a:off x="0" y="0"/>
          <a:ext cx="0" cy="0"/>
          <a:chOff x="0" y="0"/>
          <a:chExt cx="0" cy="0"/>
        </a:xfrm>
      </p:grpSpPr>
      <p:pic>
        <p:nvPicPr>
          <p:cNvPr id="5" name="Image 4" descr="Une image contenant plein air, palmier, ciel, Tropiques&#10;&#10;Le contenu généré par l’IA peut être incorrect.">
            <a:extLst>
              <a:ext uri="{FF2B5EF4-FFF2-40B4-BE49-F238E27FC236}">
                <a16:creationId xmlns:a16="http://schemas.microsoft.com/office/drawing/2014/main" id="{CF4FE087-2409-AF6F-E9F9-3663F7CC0A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0330495"/>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45D3F-E77E-8D54-D377-C029DE11A92B}"/>
            </a:ext>
          </a:extLst>
        </p:cNvPr>
        <p:cNvGrpSpPr/>
        <p:nvPr/>
      </p:nvGrpSpPr>
      <p:grpSpPr>
        <a:xfrm>
          <a:off x="0" y="0"/>
          <a:ext cx="0" cy="0"/>
          <a:chOff x="0" y="0"/>
          <a:chExt cx="0" cy="0"/>
        </a:xfrm>
      </p:grpSpPr>
      <p:pic>
        <p:nvPicPr>
          <p:cNvPr id="3" name="Image 2" descr="Une image contenant plein air, nature, montagne, ciel&#10;&#10;Le contenu généré par l’IA peut être incorrect.">
            <a:extLst>
              <a:ext uri="{FF2B5EF4-FFF2-40B4-BE49-F238E27FC236}">
                <a16:creationId xmlns:a16="http://schemas.microsoft.com/office/drawing/2014/main" id="{C09C19ED-3372-6870-DDFF-CD65D46532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41688380"/>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4B51E-5828-CAF6-5D0C-5E0887508387}"/>
            </a:ext>
          </a:extLst>
        </p:cNvPr>
        <p:cNvGrpSpPr/>
        <p:nvPr/>
      </p:nvGrpSpPr>
      <p:grpSpPr>
        <a:xfrm>
          <a:off x="0" y="0"/>
          <a:ext cx="0" cy="0"/>
          <a:chOff x="0" y="0"/>
          <a:chExt cx="0" cy="0"/>
        </a:xfrm>
      </p:grpSpPr>
      <p:pic>
        <p:nvPicPr>
          <p:cNvPr id="3" name="Image 2" descr="Une image contenant fleur, plante, pétale, Fleuristerie&#10;&#10;Le contenu généré par l’IA peut être incorrect.">
            <a:extLst>
              <a:ext uri="{FF2B5EF4-FFF2-40B4-BE49-F238E27FC236}">
                <a16:creationId xmlns:a16="http://schemas.microsoft.com/office/drawing/2014/main" id="{A84BE55A-D184-D4A0-4B85-56E8795155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54129806"/>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66392-D42E-53E2-385F-9BF4FDD0979A}"/>
            </a:ext>
          </a:extLst>
        </p:cNvPr>
        <p:cNvGrpSpPr/>
        <p:nvPr/>
      </p:nvGrpSpPr>
      <p:grpSpPr>
        <a:xfrm>
          <a:off x="0" y="0"/>
          <a:ext cx="0" cy="0"/>
          <a:chOff x="0" y="0"/>
          <a:chExt cx="0" cy="0"/>
        </a:xfrm>
      </p:grpSpPr>
      <p:pic>
        <p:nvPicPr>
          <p:cNvPr id="3" name="Image 2" descr="Une image contenant embarcation, plein air, transport, bateau&#10;&#10;Le contenu généré par l’IA peut être incorrect.">
            <a:extLst>
              <a:ext uri="{FF2B5EF4-FFF2-40B4-BE49-F238E27FC236}">
                <a16:creationId xmlns:a16="http://schemas.microsoft.com/office/drawing/2014/main" id="{F73E89B8-6758-0431-61C9-EFB7BD2DD8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4000" y="401625"/>
            <a:ext cx="10764000" cy="60547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22555777"/>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9C43B-ABD6-BF13-93EF-68F20791D9F2}"/>
            </a:ext>
          </a:extLst>
        </p:cNvPr>
        <p:cNvGrpSpPr/>
        <p:nvPr/>
      </p:nvGrpSpPr>
      <p:grpSpPr>
        <a:xfrm>
          <a:off x="0" y="0"/>
          <a:ext cx="0" cy="0"/>
          <a:chOff x="0" y="0"/>
          <a:chExt cx="0" cy="0"/>
        </a:xfrm>
      </p:grpSpPr>
      <p:pic>
        <p:nvPicPr>
          <p:cNvPr id="5" name="Image 4" descr="Une image contenant plein air, arbre, ciel, plante&#10;&#10;Le contenu généré par l’IA peut être incorrect.">
            <a:extLst>
              <a:ext uri="{FF2B5EF4-FFF2-40B4-BE49-F238E27FC236}">
                <a16:creationId xmlns:a16="http://schemas.microsoft.com/office/drawing/2014/main" id="{04D0D429-A956-5AFD-B90C-6F86D4886A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8000" y="297000"/>
            <a:ext cx="11136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33526837"/>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9D9ED-F203-59A9-3418-46A0D566C6BD}"/>
            </a:ext>
          </a:extLst>
        </p:cNvPr>
        <p:cNvGrpSpPr/>
        <p:nvPr/>
      </p:nvGrpSpPr>
      <p:grpSpPr>
        <a:xfrm>
          <a:off x="0" y="0"/>
          <a:ext cx="0" cy="0"/>
          <a:chOff x="0" y="0"/>
          <a:chExt cx="0" cy="0"/>
        </a:xfrm>
      </p:grpSpPr>
      <p:pic>
        <p:nvPicPr>
          <p:cNvPr id="3" name="Image 2" descr="Une image contenant plein air, bateau, ciel, Architecture navale&#10;&#10;Le contenu généré par l’IA peut être incorrect.">
            <a:extLst>
              <a:ext uri="{FF2B5EF4-FFF2-40B4-BE49-F238E27FC236}">
                <a16:creationId xmlns:a16="http://schemas.microsoft.com/office/drawing/2014/main" id="{2E806F64-2F1D-1A6B-66B5-E85DBF1485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27860585"/>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C2A70-9C76-71DD-8269-64E5B7D88B69}"/>
            </a:ext>
          </a:extLst>
        </p:cNvPr>
        <p:cNvGrpSpPr/>
        <p:nvPr/>
      </p:nvGrpSpPr>
      <p:grpSpPr>
        <a:xfrm>
          <a:off x="0" y="0"/>
          <a:ext cx="0" cy="0"/>
          <a:chOff x="0" y="0"/>
          <a:chExt cx="0" cy="0"/>
        </a:xfrm>
      </p:grpSpPr>
      <p:pic>
        <p:nvPicPr>
          <p:cNvPr id="3" name="Image 2" descr="Une image contenant plein air, Véhicule terrestre, véhicule, bâtiment&#10;&#10;Le contenu généré par l’IA peut être incorrect.">
            <a:extLst>
              <a:ext uri="{FF2B5EF4-FFF2-40B4-BE49-F238E27FC236}">
                <a16:creationId xmlns:a16="http://schemas.microsoft.com/office/drawing/2014/main" id="{46553F08-FCA0-CD31-05CD-B3CFFEF535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45870086"/>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E3452-AAFB-2C2D-81BA-7E6CC5BB4457}"/>
            </a:ext>
          </a:extLst>
        </p:cNvPr>
        <p:cNvGrpSpPr/>
        <p:nvPr/>
      </p:nvGrpSpPr>
      <p:grpSpPr>
        <a:xfrm>
          <a:off x="0" y="0"/>
          <a:ext cx="0" cy="0"/>
          <a:chOff x="0" y="0"/>
          <a:chExt cx="0" cy="0"/>
        </a:xfrm>
      </p:grpSpPr>
      <p:pic>
        <p:nvPicPr>
          <p:cNvPr id="3" name="Image 2" descr="Une image contenant bâtiment, plein air, cour, Aménagement paysager&#10;&#10;Le contenu généré par l’IA peut être incorrect.">
            <a:extLst>
              <a:ext uri="{FF2B5EF4-FFF2-40B4-BE49-F238E27FC236}">
                <a16:creationId xmlns:a16="http://schemas.microsoft.com/office/drawing/2014/main" id="{7A955086-360C-08E1-7BE4-54C5EECF75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03824682"/>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89385-E864-0195-74AE-B41B794FB0E7}"/>
            </a:ext>
          </a:extLst>
        </p:cNvPr>
        <p:cNvGrpSpPr/>
        <p:nvPr/>
      </p:nvGrpSpPr>
      <p:grpSpPr>
        <a:xfrm>
          <a:off x="0" y="0"/>
          <a:ext cx="0" cy="0"/>
          <a:chOff x="0" y="0"/>
          <a:chExt cx="0" cy="0"/>
        </a:xfrm>
      </p:grpSpPr>
      <p:pic>
        <p:nvPicPr>
          <p:cNvPr id="3" name="Image 2" descr="Une image contenant fleur, Plante annuelle, pot de fleurs, plante d’intérieur&#10;&#10;Le contenu généré par l’IA peut être incorrect.">
            <a:extLst>
              <a:ext uri="{FF2B5EF4-FFF2-40B4-BE49-F238E27FC236}">
                <a16:creationId xmlns:a16="http://schemas.microsoft.com/office/drawing/2014/main" id="{2B3A7D32-FF3E-A180-6111-0B7BC371FC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0391359"/>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EDA4D-0C3E-7BC4-E318-AB204576931D}"/>
            </a:ext>
          </a:extLst>
        </p:cNvPr>
        <p:cNvGrpSpPr/>
        <p:nvPr/>
      </p:nvGrpSpPr>
      <p:grpSpPr>
        <a:xfrm>
          <a:off x="0" y="0"/>
          <a:ext cx="0" cy="0"/>
          <a:chOff x="0" y="0"/>
          <a:chExt cx="0" cy="0"/>
        </a:xfrm>
      </p:grpSpPr>
      <p:pic>
        <p:nvPicPr>
          <p:cNvPr id="5" name="Image 4" descr="Une image contenant fleur, Visage humain, rose, Accessoire de mode&#10;&#10;Le contenu généré par l’IA peut être incorrect.">
            <a:extLst>
              <a:ext uri="{FF2B5EF4-FFF2-40B4-BE49-F238E27FC236}">
                <a16:creationId xmlns:a16="http://schemas.microsoft.com/office/drawing/2014/main" id="{C18762A0-423A-8CF9-7501-8F2ECE7BDB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7729" y="0"/>
            <a:ext cx="3714750" cy="4191000"/>
          </a:xfrm>
          <a:prstGeom prst="rect">
            <a:avLst/>
          </a:prstGeom>
        </p:spPr>
      </p:pic>
      <p:pic>
        <p:nvPicPr>
          <p:cNvPr id="6" name="Image 5" descr="Une image contenant invertébré, nautilus pompilius&#10;&#10;Le contenu généré par l’IA peut être incorrect.">
            <a:extLst>
              <a:ext uri="{FF2B5EF4-FFF2-40B4-BE49-F238E27FC236}">
                <a16:creationId xmlns:a16="http://schemas.microsoft.com/office/drawing/2014/main" id="{66F00C93-1456-6DF0-418F-E512FA0357A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77250" y="2667000"/>
            <a:ext cx="3714750" cy="4191000"/>
          </a:xfrm>
          <a:prstGeom prst="rect">
            <a:avLst/>
          </a:prstGeom>
        </p:spPr>
      </p:pic>
      <p:sp>
        <p:nvSpPr>
          <p:cNvPr id="2" name="ZoneTexte 1">
            <a:extLst>
              <a:ext uri="{FF2B5EF4-FFF2-40B4-BE49-F238E27FC236}">
                <a16:creationId xmlns:a16="http://schemas.microsoft.com/office/drawing/2014/main" id="{D7F995E8-81F1-03E4-1DCF-3ED297412A8D}"/>
              </a:ext>
            </a:extLst>
          </p:cNvPr>
          <p:cNvSpPr txBox="1"/>
          <p:nvPr/>
        </p:nvSpPr>
        <p:spPr>
          <a:xfrm>
            <a:off x="3832479" y="829056"/>
            <a:ext cx="8054721" cy="4154984"/>
          </a:xfrm>
          <a:prstGeom prst="rect">
            <a:avLst/>
          </a:prstGeom>
          <a:noFill/>
        </p:spPr>
        <p:txBody>
          <a:bodyPr wrap="square" rtlCol="0">
            <a:spAutoFit/>
          </a:bodyPr>
          <a:lstStyle/>
          <a:p>
            <a:r>
              <a:rPr lang="fr-FR" sz="2400" b="1" dirty="0">
                <a:solidFill>
                  <a:srgbClr val="FFC000"/>
                </a:solidFill>
              </a:rPr>
              <a:t>Lorient Vous A Présenté La Cathédrale De Notre Dame Et La Ville De Papeete (Suite Et Fin )</a:t>
            </a:r>
          </a:p>
          <a:p>
            <a:endParaRPr lang="fr-FR" sz="2400" b="1" dirty="0">
              <a:solidFill>
                <a:srgbClr val="FFC000"/>
              </a:solidFill>
            </a:endParaRPr>
          </a:p>
          <a:p>
            <a:endParaRPr lang="fr-FR" sz="2400" b="1" dirty="0">
              <a:solidFill>
                <a:srgbClr val="FFC000"/>
              </a:solidFill>
            </a:endParaRPr>
          </a:p>
          <a:p>
            <a:endParaRPr lang="fr-FR" sz="2400" b="1" dirty="0">
              <a:solidFill>
                <a:srgbClr val="FFC000"/>
              </a:solidFill>
            </a:endParaRPr>
          </a:p>
          <a:p>
            <a:endParaRPr lang="fr-FR" sz="2400" b="1" dirty="0">
              <a:solidFill>
                <a:srgbClr val="FFC000"/>
              </a:solidFill>
            </a:endParaRPr>
          </a:p>
          <a:p>
            <a:endParaRPr lang="fr-FR" sz="2400" b="1" dirty="0">
              <a:solidFill>
                <a:srgbClr val="FFC000"/>
              </a:solidFill>
            </a:endParaRPr>
          </a:p>
          <a:p>
            <a:r>
              <a:rPr lang="fr-FR" sz="2400" b="1" dirty="0">
                <a:solidFill>
                  <a:srgbClr val="FFC000"/>
                </a:solidFill>
              </a:rPr>
              <a:t>Les Images et le son Du Net </a:t>
            </a:r>
          </a:p>
          <a:p>
            <a:endParaRPr lang="fr-FR" sz="2400" b="1" dirty="0">
              <a:solidFill>
                <a:srgbClr val="FFC000"/>
              </a:solidFill>
            </a:endParaRPr>
          </a:p>
          <a:p>
            <a:endParaRPr lang="fr-FR" sz="2400" b="1" dirty="0">
              <a:solidFill>
                <a:srgbClr val="FFC000"/>
              </a:solidFill>
            </a:endParaRPr>
          </a:p>
          <a:p>
            <a:r>
              <a:rPr lang="fr-FR" sz="2400" b="1" dirty="0">
                <a:solidFill>
                  <a:srgbClr val="FFC000"/>
                </a:solidFill>
              </a:rPr>
              <a:t>                                  Daniel</a:t>
            </a:r>
          </a:p>
        </p:txBody>
      </p:sp>
    </p:spTree>
    <p:extLst>
      <p:ext uri="{BB962C8B-B14F-4D97-AF65-F5344CB8AC3E}">
        <p14:creationId xmlns:p14="http://schemas.microsoft.com/office/powerpoint/2010/main" val="716321087"/>
      </p:ext>
    </p:extLst>
  </p:cSld>
  <p:clrMapOvr>
    <a:masterClrMapping/>
  </p:clrMapOvr>
  <mc:AlternateContent xmlns:mc="http://schemas.openxmlformats.org/markup-compatibility/2006">
    <mc:Choice xmlns:p14="http://schemas.microsoft.com/office/powerpoint/2010/main" Requires="p14">
      <p:transition spd="slow" p14:dur="5000" advClick="0" advTm="13000">
        <p14:prism/>
      </p:transition>
    </mc:Choice>
    <mc:Fallback>
      <p:transition spd="slow" advClick="0" advTm="13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226</TotalTime>
  <Words>238</Words>
  <Application>Microsoft Office PowerPoint</Application>
  <PresentationFormat>Grand écran</PresentationFormat>
  <Paragraphs>23</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23</cp:revision>
  <dcterms:created xsi:type="dcterms:W3CDTF">2025-10-19T02:10:19Z</dcterms:created>
  <dcterms:modified xsi:type="dcterms:W3CDTF">2025-11-27T09:09:28Z</dcterms:modified>
</cp:coreProperties>
</file>