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0" autoAdjust="0"/>
    <p:restoredTop sz="94660"/>
  </p:normalViewPr>
  <p:slideViewPr>
    <p:cSldViewPr snapToGrid="0">
      <p:cViewPr varScale="1">
        <p:scale>
          <a:sx n="63" d="100"/>
          <a:sy n="63" d="100"/>
        </p:scale>
        <p:origin x="55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723EF-A910-4258-9265-1E61AAEAC06E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8709F-AE87-4C3F-8312-4A18DEA1F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261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48709F-AE87-4C3F-8312-4A18DEA1FED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810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femme&#10;&#10;Le contenu généré par l’IA peut être incorrect.">
            <a:extLst>
              <a:ext uri="{FF2B5EF4-FFF2-40B4-BE49-F238E27FC236}">
                <a16:creationId xmlns:a16="http://schemas.microsoft.com/office/drawing/2014/main" id="{04F0F9AF-15F9-CAA8-377A-6620323310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408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AD32C5-4D0E-CF2B-1C77-DC7BBD070E7F}"/>
              </a:ext>
            </a:extLst>
          </p:cNvPr>
          <p:cNvSpPr txBox="1"/>
          <p:nvPr/>
        </p:nvSpPr>
        <p:spPr>
          <a:xfrm>
            <a:off x="5218176" y="369000"/>
            <a:ext cx="4340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Tradition provençale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32A242D-9C08-3B89-4723-FB14FC26DAC6}"/>
              </a:ext>
            </a:extLst>
          </p:cNvPr>
          <p:cNvSpPr txBox="1"/>
          <p:nvPr/>
        </p:nvSpPr>
        <p:spPr>
          <a:xfrm>
            <a:off x="9473184" y="450396"/>
            <a:ext cx="2535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tradition provençale regroupe un certain nombre de coutumes vivaces qui ont toujours cours dans l'ensemble ou une partie importante de la Provence.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900A3C7-C70E-502D-9918-5600C94C158A}"/>
              </a:ext>
            </a:extLst>
          </p:cNvPr>
          <p:cNvSpPr txBox="1"/>
          <p:nvPr/>
        </p:nvSpPr>
        <p:spPr>
          <a:xfrm>
            <a:off x="9802368" y="5071872"/>
            <a:ext cx="2901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Arlésiennes, santons de Provence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ndAc>
          <p:stSnd loop="1">
            <p:snd r:embed="rId2" name="ADIEU VENISE PROVENCAL ---arrangé façon jean claude 898.wav"/>
          </p:stSnd>
        </p:sndAc>
      </p:transition>
    </mc:Choice>
    <mc:Fallback xmlns="">
      <p:transition spd="slow" advClick="0" advTm="12000">
        <p:sndAc>
          <p:stSnd loop="1">
            <p:snd r:embed="rId4" name="ADIEU VENISE PROVENCAL ---arrangé façon 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gropyre, plante, intérieur&#10;&#10;Le contenu généré par l’IA peut être incorrect.">
            <a:extLst>
              <a:ext uri="{FF2B5EF4-FFF2-40B4-BE49-F238E27FC236}">
                <a16:creationId xmlns:a16="http://schemas.microsoft.com/office/drawing/2014/main" id="{5EB94CA2-BBE2-29B8-7A9B-3A5FF4650D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608" y="324000"/>
            <a:ext cx="8280000" cy="621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1D62AF-2A46-059F-18B9-E61A08C35BFC}"/>
              </a:ext>
            </a:extLst>
          </p:cNvPr>
          <p:cNvSpPr txBox="1"/>
          <p:nvPr/>
        </p:nvSpPr>
        <p:spPr>
          <a:xfrm>
            <a:off x="571392" y="3096768"/>
            <a:ext cx="270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Blé et lentille de la Sainte Barbe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homme&#10;&#10;Le contenu généré par l’IA peut être incorrect.">
            <a:extLst>
              <a:ext uri="{FF2B5EF4-FFF2-40B4-BE49-F238E27FC236}">
                <a16:creationId xmlns:a16="http://schemas.microsoft.com/office/drawing/2014/main" id="{28FDC4FF-D38C-8D06-57DC-5F99CDB1E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659" y="459000"/>
            <a:ext cx="6928797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6BE972-A449-2F1F-AC8A-BF67923429CF}"/>
              </a:ext>
            </a:extLst>
          </p:cNvPr>
          <p:cNvSpPr txBox="1"/>
          <p:nvPr/>
        </p:nvSpPr>
        <p:spPr>
          <a:xfrm>
            <a:off x="7596445" y="3281589"/>
            <a:ext cx="4120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ou grand et lou pitchoun au cacho fio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eu, homme&#10;&#10;Le contenu généré par l’IA peut être incorrect.">
            <a:extLst>
              <a:ext uri="{FF2B5EF4-FFF2-40B4-BE49-F238E27FC236}">
                <a16:creationId xmlns:a16="http://schemas.microsoft.com/office/drawing/2014/main" id="{7265885E-5786-B57F-62DA-58C5A04775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0968" y="459000"/>
            <a:ext cx="7227378" cy="59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0810A9-5190-1669-B95D-EBB47B0F4D4A}"/>
              </a:ext>
            </a:extLst>
          </p:cNvPr>
          <p:cNvSpPr txBox="1"/>
          <p:nvPr/>
        </p:nvSpPr>
        <p:spPr>
          <a:xfrm>
            <a:off x="3413760" y="5937335"/>
            <a:ext cx="601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Embrasement_de_la_bûche_du_cacho_fio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nappe de table, Table de cuisine et de salle à manger&#10;&#10;Le contenu généré par l’IA peut être incorrect.">
            <a:extLst>
              <a:ext uri="{FF2B5EF4-FFF2-40B4-BE49-F238E27FC236}">
                <a16:creationId xmlns:a16="http://schemas.microsoft.com/office/drawing/2014/main" id="{DF315E8E-56B4-7ECE-E9E5-99BDC8AA51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5085" y="459000"/>
            <a:ext cx="8131772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921B1E-D09E-EA02-729F-BFE99D71D496}"/>
              </a:ext>
            </a:extLst>
          </p:cNvPr>
          <p:cNvSpPr txBox="1"/>
          <p:nvPr/>
        </p:nvSpPr>
        <p:spPr>
          <a:xfrm>
            <a:off x="415143" y="3428999"/>
            <a:ext cx="3218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Table du gros souper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pas, vaisselle, nappe de table&#10;&#10;Le contenu généré par l’IA peut être incorrect.">
            <a:extLst>
              <a:ext uri="{FF2B5EF4-FFF2-40B4-BE49-F238E27FC236}">
                <a16:creationId xmlns:a16="http://schemas.microsoft.com/office/drawing/2014/main" id="{748A7CFE-9D83-1CB1-0625-5C1BB0D8D9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DFF7D79-9A17-C2E5-6DD4-1D73DFC135F6}"/>
              </a:ext>
            </a:extLst>
          </p:cNvPr>
          <p:cNvSpPr txBox="1"/>
          <p:nvPr/>
        </p:nvSpPr>
        <p:spPr>
          <a:xfrm>
            <a:off x="1610208" y="4829340"/>
            <a:ext cx="9765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treize desserts :     pommes poires melon vert nougat noir et nougat blanc fruits confits calissons     gibassié oreillettes dattes « quatre mendiants » : noix et noisettes, figues sèches, amandes et raisins secs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ppe de table, vaisselle, intérieur, meubles&#10;&#10;Le contenu généré par l’IA peut être incorrect.">
            <a:extLst>
              <a:ext uri="{FF2B5EF4-FFF2-40B4-BE49-F238E27FC236}">
                <a16:creationId xmlns:a16="http://schemas.microsoft.com/office/drawing/2014/main" id="{6FFFA509-5AEC-378A-718C-C2F43E753B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B76954-0198-1B56-E2A8-BE1B2D4D56B5}"/>
              </a:ext>
            </a:extLst>
          </p:cNvPr>
          <p:cNvSpPr txBox="1"/>
          <p:nvPr/>
        </p:nvSpPr>
        <p:spPr>
          <a:xfrm>
            <a:off x="9070848" y="1999488"/>
            <a:ext cx="28041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treize desserts :     pompe à l'huile fougasse noix noisettes nougat blanc fruits confits     pommes poires oranges raisins frais vin cuit dattes pâte de fruits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oncert, Noël&#10;&#10;Le contenu généré par l’IA peut être incorrect.">
            <a:extLst>
              <a:ext uri="{FF2B5EF4-FFF2-40B4-BE49-F238E27FC236}">
                <a16:creationId xmlns:a16="http://schemas.microsoft.com/office/drawing/2014/main" id="{E8F65E09-44D0-513A-CEE2-2CE0752620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712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23A06E-2C7C-759B-39CD-75022C72D7F9}"/>
              </a:ext>
            </a:extLst>
          </p:cNvPr>
          <p:cNvSpPr txBox="1"/>
          <p:nvPr/>
        </p:nvSpPr>
        <p:spPr>
          <a:xfrm>
            <a:off x="480288" y="3611880"/>
            <a:ext cx="3389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Pastorale provençale au théâtre antique d'Arles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ison, intérieur, affichage&#10;&#10;Le contenu généré par l’IA peut être incorrect.">
            <a:extLst>
              <a:ext uri="{FF2B5EF4-FFF2-40B4-BE49-F238E27FC236}">
                <a16:creationId xmlns:a16="http://schemas.microsoft.com/office/drawing/2014/main" id="{9C5022B7-ABA1-DD9F-BC06-DAA8CCC8A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31D4FC-53C9-FD64-885E-8834E6975C70}"/>
              </a:ext>
            </a:extLst>
          </p:cNvPr>
          <p:cNvSpPr txBox="1"/>
          <p:nvPr/>
        </p:nvSpPr>
        <p:spPr>
          <a:xfrm>
            <a:off x="3828288" y="5920586"/>
            <a:ext cx="5913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Crèche provençale à Avignon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dessert, produits de boulangerie, Goût sucré&#10;&#10;Le contenu généré par l’IA peut être incorrect.">
            <a:extLst>
              <a:ext uri="{FF2B5EF4-FFF2-40B4-BE49-F238E27FC236}">
                <a16:creationId xmlns:a16="http://schemas.microsoft.com/office/drawing/2014/main" id="{37D984D2-8351-645B-692C-0FECF1CACF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095" y="459000"/>
            <a:ext cx="793654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28F51D-2919-C913-4BB1-CA502F657DBF}"/>
              </a:ext>
            </a:extLst>
          </p:cNvPr>
          <p:cNvSpPr txBox="1"/>
          <p:nvPr/>
        </p:nvSpPr>
        <p:spPr>
          <a:xfrm>
            <a:off x="8887968" y="3207466"/>
            <a:ext cx="2950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gâteau des Rois avec sa garniture de fruits confits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intérieur, art&#10;&#10;Le contenu généré par l’IA peut être incorrect.">
            <a:extLst>
              <a:ext uri="{FF2B5EF4-FFF2-40B4-BE49-F238E27FC236}">
                <a16:creationId xmlns:a16="http://schemas.microsoft.com/office/drawing/2014/main" id="{9AF9D9CF-5E40-9322-382F-142FAF226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228" y="459000"/>
            <a:ext cx="7214621" cy="5940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867182-713B-2DE5-4481-51875C109261}"/>
              </a:ext>
            </a:extLst>
          </p:cNvPr>
          <p:cNvSpPr txBox="1"/>
          <p:nvPr/>
        </p:nvSpPr>
        <p:spPr>
          <a:xfrm>
            <a:off x="1290500" y="3550920"/>
            <a:ext cx="3157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Atelier de couturières provençales en 1760, par Antoine </a:t>
            </a:r>
            <a:r>
              <a:rPr lang="fr-FR" sz="2400" b="1" dirty="0" err="1"/>
              <a:t>Raspal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sport, danseur&#10;&#10;Le contenu généré par l’IA peut être incorrect.">
            <a:extLst>
              <a:ext uri="{FF2B5EF4-FFF2-40B4-BE49-F238E27FC236}">
                <a16:creationId xmlns:a16="http://schemas.microsoft.com/office/drawing/2014/main" id="{5BF8F656-76ED-03FA-BE6F-6272A3B5A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177" y="370427"/>
            <a:ext cx="11255645" cy="594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564562-D3A9-9A08-9297-BDA58F087320}"/>
              </a:ext>
            </a:extLst>
          </p:cNvPr>
          <p:cNvSpPr txBox="1"/>
          <p:nvPr/>
        </p:nvSpPr>
        <p:spPr>
          <a:xfrm>
            <a:off x="4608576" y="5848762"/>
            <a:ext cx="4462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costume comtadin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transport&#10;&#10;Le contenu généré par l’IA peut être incorrect.">
            <a:extLst>
              <a:ext uri="{FF2B5EF4-FFF2-40B4-BE49-F238E27FC236}">
                <a16:creationId xmlns:a16="http://schemas.microsoft.com/office/drawing/2014/main" id="{5E5C89B8-71B0-169F-7D70-AF0B91D97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76" y="571500"/>
            <a:ext cx="7620000" cy="571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1D49C7-88C7-797E-DBAC-A0FF8454BB0F}"/>
              </a:ext>
            </a:extLst>
          </p:cNvPr>
          <p:cNvSpPr txBox="1"/>
          <p:nvPr/>
        </p:nvSpPr>
        <p:spPr>
          <a:xfrm>
            <a:off x="8607552" y="3011424"/>
            <a:ext cx="30906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Démonstration de joutes provençales dans le Vieux-Port de Marseille par la Fine Lance Estaquéenne.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taureau, personne, arène&#10;&#10;Le contenu généré par l’IA peut être incorrect.">
            <a:extLst>
              <a:ext uri="{FF2B5EF4-FFF2-40B4-BE49-F238E27FC236}">
                <a16:creationId xmlns:a16="http://schemas.microsoft.com/office/drawing/2014/main" id="{1594B629-1110-15D2-D27C-7368A16A79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975" y="459000"/>
            <a:ext cx="8955469" cy="59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A6082-6AE2-83BB-BB6A-7D2A1CC46235}"/>
              </a:ext>
            </a:extLst>
          </p:cNvPr>
          <p:cNvSpPr txBox="1"/>
          <p:nvPr/>
        </p:nvSpPr>
        <p:spPr>
          <a:xfrm>
            <a:off x="109728" y="3267456"/>
            <a:ext cx="2157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Course camarguaise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équitation&#10;&#10;Le contenu généré par l’IA peut être incorrect.">
            <a:extLst>
              <a:ext uri="{FF2B5EF4-FFF2-40B4-BE49-F238E27FC236}">
                <a16:creationId xmlns:a16="http://schemas.microsoft.com/office/drawing/2014/main" id="{EEC9F9AC-0FF5-4CEE-1A72-E94598CE8A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459000"/>
            <a:ext cx="7920000" cy="5940000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162292-4E96-A42E-FBE1-1AF11EABB7B4}"/>
              </a:ext>
            </a:extLst>
          </p:cNvPr>
          <p:cNvSpPr txBox="1"/>
          <p:nvPr/>
        </p:nvSpPr>
        <p:spPr>
          <a:xfrm>
            <a:off x="8875776" y="3157728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Calvisson - Abrivado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êne, ciel, bride&#10;&#10;Le contenu généré par l’IA peut être incorrect.">
            <a:extLst>
              <a:ext uri="{FF2B5EF4-FFF2-40B4-BE49-F238E27FC236}">
                <a16:creationId xmlns:a16="http://schemas.microsoft.com/office/drawing/2014/main" id="{53D73F0F-231E-0CF0-4151-0A79ABAA91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9944" y="459000"/>
            <a:ext cx="893178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587D5-57F2-7AB7-AA7D-CCA2F37E79DB}"/>
              </a:ext>
            </a:extLst>
          </p:cNvPr>
          <p:cNvSpPr txBox="1"/>
          <p:nvPr/>
        </p:nvSpPr>
        <p:spPr>
          <a:xfrm>
            <a:off x="0" y="3560064"/>
            <a:ext cx="2426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Gardians_au_galop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habits, chaussures&#10;&#10;Le contenu généré par l’IA peut être incorrect.">
            <a:extLst>
              <a:ext uri="{FF2B5EF4-FFF2-40B4-BE49-F238E27FC236}">
                <a16:creationId xmlns:a16="http://schemas.microsoft.com/office/drawing/2014/main" id="{7613C49B-B632-BD28-3C7C-00A0A06215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FCECF5-570C-1CFD-6282-B2C58B9AED50}"/>
              </a:ext>
            </a:extLst>
          </p:cNvPr>
          <p:cNvSpPr txBox="1"/>
          <p:nvPr/>
        </p:nvSpPr>
        <p:spPr>
          <a:xfrm>
            <a:off x="8656320" y="3429000"/>
            <a:ext cx="3096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</a:t>
            </a:r>
            <a:r>
              <a:rPr lang="fr-FR" sz="2400" b="1" dirty="0" err="1">
                <a:solidFill>
                  <a:srgbClr val="FFFF00"/>
                </a:solidFill>
              </a:rPr>
              <a:t>atrapaïres</a:t>
            </a:r>
            <a:r>
              <a:rPr lang="fr-FR" sz="2400" b="1" dirty="0">
                <a:solidFill>
                  <a:srgbClr val="FFFF00"/>
                </a:solidFill>
              </a:rPr>
              <a:t> en action</a:t>
            </a: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aussures, personne, habits&#10;&#10;Le contenu généré par l’IA peut être incorrect.">
            <a:extLst>
              <a:ext uri="{FF2B5EF4-FFF2-40B4-BE49-F238E27FC236}">
                <a16:creationId xmlns:a16="http://schemas.microsoft.com/office/drawing/2014/main" id="{6DA1C0D6-F964-EEFF-D060-5E747BC75E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231" y="459000"/>
            <a:ext cx="891348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30804C-4058-E51E-7A9B-D15CDF1AD3D7}"/>
              </a:ext>
            </a:extLst>
          </p:cNvPr>
          <p:cNvSpPr txBox="1"/>
          <p:nvPr/>
        </p:nvSpPr>
        <p:spPr>
          <a:xfrm>
            <a:off x="121261" y="3346704"/>
            <a:ext cx="230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</a:t>
            </a:r>
            <a:r>
              <a:rPr lang="fr-FR" sz="2400" b="1" dirty="0" err="1">
                <a:solidFill>
                  <a:srgbClr val="FFFF00"/>
                </a:solidFill>
              </a:rPr>
              <a:t>atrapaïres</a:t>
            </a:r>
            <a:r>
              <a:rPr lang="fr-FR" sz="2400" b="1" dirty="0">
                <a:solidFill>
                  <a:srgbClr val="FFFF00"/>
                </a:solidFill>
              </a:rPr>
              <a:t> ont saisi le taureau</a:t>
            </a: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ompétition sportive, sol&#10;&#10;Le contenu généré par l’IA peut être incorrect.">
            <a:extLst>
              <a:ext uri="{FF2B5EF4-FFF2-40B4-BE49-F238E27FC236}">
                <a16:creationId xmlns:a16="http://schemas.microsoft.com/office/drawing/2014/main" id="{C170DB5E-D779-4F5A-E8E9-9E8689020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DD5ECB7-C906-FD20-7F63-3002FB8DA633}"/>
              </a:ext>
            </a:extLst>
          </p:cNvPr>
          <p:cNvSpPr txBox="1"/>
          <p:nvPr/>
        </p:nvSpPr>
        <p:spPr>
          <a:xfrm>
            <a:off x="8778240" y="3429000"/>
            <a:ext cx="3328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Partie de pétanque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B727D190-3B51-47A4-BAEA-8F149EFBE0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151" y="459000"/>
            <a:ext cx="891348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C7BAB12-4F42-89E4-6799-94B6988F09CA}"/>
              </a:ext>
            </a:extLst>
          </p:cNvPr>
          <p:cNvSpPr txBox="1"/>
          <p:nvPr/>
        </p:nvSpPr>
        <p:spPr>
          <a:xfrm>
            <a:off x="133876" y="2987040"/>
            <a:ext cx="2438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Farandole lors de la fête votive de Saint-Geniès-de-Comolas</a:t>
            </a: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personne&#10;&#10;Le contenu généré par l’IA peut être incorrect.">
            <a:extLst>
              <a:ext uri="{FF2B5EF4-FFF2-40B4-BE49-F238E27FC236}">
                <a16:creationId xmlns:a16="http://schemas.microsoft.com/office/drawing/2014/main" id="{542B4224-ECC6-1A3B-B6D2-20A51CE7C0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369000"/>
            <a:ext cx="8160000" cy="6120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657220-ECBF-A096-7CDD-CD07D9B8F98A}"/>
              </a:ext>
            </a:extLst>
          </p:cNvPr>
          <p:cNvSpPr txBox="1"/>
          <p:nvPr/>
        </p:nvSpPr>
        <p:spPr>
          <a:xfrm>
            <a:off x="8875776" y="3429000"/>
            <a:ext cx="310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Marché du vendredi à Carpentras.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marché, olives, légume&#10;&#10;Le contenu généré par l’IA peut être incorrect.">
            <a:extLst>
              <a:ext uri="{FF2B5EF4-FFF2-40B4-BE49-F238E27FC236}">
                <a16:creationId xmlns:a16="http://schemas.microsoft.com/office/drawing/2014/main" id="{6F3FCB86-44D6-1FC0-48CE-5FCB239A71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5BCD84-D625-C843-EC30-F6BC3B0B730F}"/>
              </a:ext>
            </a:extLst>
          </p:cNvPr>
          <p:cNvSpPr txBox="1"/>
          <p:nvPr/>
        </p:nvSpPr>
        <p:spPr>
          <a:xfrm>
            <a:off x="804672" y="4120896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olives au marché de Toulon</a:t>
            </a: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ciel, bâtiment&#10;&#10;Le contenu généré par l’IA peut être incorrect.">
            <a:extLst>
              <a:ext uri="{FF2B5EF4-FFF2-40B4-BE49-F238E27FC236}">
                <a16:creationId xmlns:a16="http://schemas.microsoft.com/office/drawing/2014/main" id="{9C1D7A95-7DAA-4E7B-D278-A2E149398E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4F7A1-22CF-1A9C-C194-0D6999BE7519}"/>
              </a:ext>
            </a:extLst>
          </p:cNvPr>
          <p:cNvSpPr txBox="1"/>
          <p:nvPr/>
        </p:nvSpPr>
        <p:spPr>
          <a:xfrm>
            <a:off x="8827008" y="3267456"/>
            <a:ext cx="3145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Marché du samedi à Apt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égume, poivron, Aliments naturels, produits&#10;&#10;Le contenu généré par l’IA peut être incorrect.">
            <a:extLst>
              <a:ext uri="{FF2B5EF4-FFF2-40B4-BE49-F238E27FC236}">
                <a16:creationId xmlns:a16="http://schemas.microsoft.com/office/drawing/2014/main" id="{489249D8-2ECD-C22F-7D9D-F906416C5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2986" y="369000"/>
            <a:ext cx="9183605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9821D9-A346-E862-4632-52C18D618668}"/>
              </a:ext>
            </a:extLst>
          </p:cNvPr>
          <p:cNvSpPr txBox="1"/>
          <p:nvPr/>
        </p:nvSpPr>
        <p:spPr>
          <a:xfrm>
            <a:off x="316506" y="3429000"/>
            <a:ext cx="2316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Poivrons rouges, jaunes et verts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melon, Aliments naturels, Nourriture locale&#10;&#10;Le contenu généré par l’IA peut être incorrect.">
            <a:extLst>
              <a:ext uri="{FF2B5EF4-FFF2-40B4-BE49-F238E27FC236}">
                <a16:creationId xmlns:a16="http://schemas.microsoft.com/office/drawing/2014/main" id="{1268C799-9B47-D163-CB63-3C241EE730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013" y="369000"/>
            <a:ext cx="9183589" cy="6120000"/>
          </a:xfrm>
          <a:prstGeom prst="rect">
            <a:avLst/>
          </a:prstGeom>
          <a:ln w="2286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3B7DB-6945-5FCC-E306-6C90928AF6B3}"/>
              </a:ext>
            </a:extLst>
          </p:cNvPr>
          <p:cNvSpPr txBox="1"/>
          <p:nvPr/>
        </p:nvSpPr>
        <p:spPr>
          <a:xfrm>
            <a:off x="9960864" y="3572256"/>
            <a:ext cx="2231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Melons de Cavaillon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rché, Commerce, Vente&#10;&#10;Le contenu généré par l’IA peut être incorrect.">
            <a:extLst>
              <a:ext uri="{FF2B5EF4-FFF2-40B4-BE49-F238E27FC236}">
                <a16:creationId xmlns:a16="http://schemas.microsoft.com/office/drawing/2014/main" id="{F302BDEB-C252-2EA7-2784-AF09FECA41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104" y="369000"/>
            <a:ext cx="8160000" cy="61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EF567-0076-F376-B5B9-5A33928707FD}"/>
              </a:ext>
            </a:extLst>
          </p:cNvPr>
          <p:cNvSpPr txBox="1"/>
          <p:nvPr/>
        </p:nvSpPr>
        <p:spPr>
          <a:xfrm>
            <a:off x="1280160" y="3854613"/>
            <a:ext cx="2791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Fraises de Carpentras</a:t>
            </a: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arbre, plante&#10;&#10;Le contenu généré par l’IA peut être incorrect.">
            <a:extLst>
              <a:ext uri="{FF2B5EF4-FFF2-40B4-BE49-F238E27FC236}">
                <a16:creationId xmlns:a16="http://schemas.microsoft.com/office/drawing/2014/main" id="{E8DE4522-65FB-987B-8AA8-AF8062BEF8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6C9F30-B24B-A6C2-309D-2AAC2643F279}"/>
              </a:ext>
            </a:extLst>
          </p:cNvPr>
          <p:cNvSpPr txBox="1"/>
          <p:nvPr/>
        </p:nvSpPr>
        <p:spPr>
          <a:xfrm>
            <a:off x="8900160" y="3328416"/>
            <a:ext cx="2791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aux fleurs à Nice sur le Cours </a:t>
            </a:r>
            <a:r>
              <a:rPr lang="fr-FR" sz="2400" b="1" dirty="0" err="1">
                <a:solidFill>
                  <a:schemeClr val="bg1"/>
                </a:solidFill>
              </a:rPr>
              <a:t>Saleya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truffe, personne, intérieur&#10;&#10;Le contenu généré par l’IA peut être incorrect.">
            <a:extLst>
              <a:ext uri="{FF2B5EF4-FFF2-40B4-BE49-F238E27FC236}">
                <a16:creationId xmlns:a16="http://schemas.microsoft.com/office/drawing/2014/main" id="{B5A9F378-FE6F-7397-FD61-416288FCBE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369000"/>
            <a:ext cx="8160000" cy="6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676725-268B-EF3F-A602-AC0E5F98025D}"/>
              </a:ext>
            </a:extLst>
          </p:cNvPr>
          <p:cNvSpPr txBox="1"/>
          <p:nvPr/>
        </p:nvSpPr>
        <p:spPr>
          <a:xfrm>
            <a:off x="335280" y="3429000"/>
            <a:ext cx="3023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Marchés aux truffes d'Aups, de Carpentras et de Richerenches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apin, Noël, plein air&#10;&#10;Le contenu généré par l’IA peut être incorrect.">
            <a:extLst>
              <a:ext uri="{FF2B5EF4-FFF2-40B4-BE49-F238E27FC236}">
                <a16:creationId xmlns:a16="http://schemas.microsoft.com/office/drawing/2014/main" id="{C63AAFBF-57BF-7002-30B7-FFE6F391B4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908" y="477000"/>
            <a:ext cx="8856000" cy="5904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F30FC3-E03C-36E6-3A1E-A65049F8DB1E}"/>
              </a:ext>
            </a:extLst>
          </p:cNvPr>
          <p:cNvSpPr txBox="1"/>
          <p:nvPr/>
        </p:nvSpPr>
        <p:spPr>
          <a:xfrm>
            <a:off x="3741420" y="573839"/>
            <a:ext cx="619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Toulon-marche-de-</a:t>
            </a:r>
            <a:r>
              <a:rPr lang="fr-FR" sz="3200" b="1" dirty="0" err="1">
                <a:solidFill>
                  <a:srgbClr val="FFFF00"/>
                </a:solidFill>
              </a:rPr>
              <a:t>noel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07FB2D7A-B51A-EDFD-ED35-761040C24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0F6869A-C81C-1D8D-8B4D-EE308F7A1739}"/>
              </a:ext>
            </a:extLst>
          </p:cNvPr>
          <p:cNvSpPr txBox="1"/>
          <p:nvPr/>
        </p:nvSpPr>
        <p:spPr>
          <a:xfrm>
            <a:off x="3633216" y="329184"/>
            <a:ext cx="77784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Tradition En Provence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        Les Image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73A57F3-BEAE-3F4C-FE1F-0160C1E00756}"/>
              </a:ext>
            </a:extLst>
          </p:cNvPr>
          <p:cNvSpPr txBox="1"/>
          <p:nvPr/>
        </p:nvSpPr>
        <p:spPr>
          <a:xfrm>
            <a:off x="6542913" y="4191000"/>
            <a:ext cx="3868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267</Words>
  <Application>Microsoft Office PowerPoint</Application>
  <PresentationFormat>Grand écran</PresentationFormat>
  <Paragraphs>38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20</cp:revision>
  <dcterms:created xsi:type="dcterms:W3CDTF">2025-10-19T02:10:19Z</dcterms:created>
  <dcterms:modified xsi:type="dcterms:W3CDTF">2025-11-26T04:31:30Z</dcterms:modified>
</cp:coreProperties>
</file>