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H09nDx9geaQkXkqx7Ma48Q==" hashData="/q91XMt9jUjNaKlHJXA0TFj+BR9G58FveTmkfTT7IQ/l6nBhfWrv5O2LJXK2VtSUHNUAqIi3az+NLwM6TfTqk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1339"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ECAA125C-092C-4FFD-8D78-FF5FF6669083}" type="datetimeFigureOut">
              <a:rPr lang="fr-FR"/>
              <a:pPr>
                <a:defRPr/>
              </a:pPr>
              <a:t>26/11/2025</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B4E1D9CC-F761-4AD0-AEB0-C3D9CBE929C2}" type="slidenum">
              <a:rPr lang="fr-FR" altLang="fr-FR"/>
              <a:pPr/>
              <a:t>‹N°›</a:t>
            </a:fld>
            <a:endParaRPr lang="fr-FR" altLang="fr-FR"/>
          </a:p>
        </p:txBody>
      </p:sp>
    </p:spTree>
    <p:extLst>
      <p:ext uri="{BB962C8B-B14F-4D97-AF65-F5344CB8AC3E}">
        <p14:creationId xmlns:p14="http://schemas.microsoft.com/office/powerpoint/2010/main" val="1728017374"/>
      </p:ext>
    </p:extLst>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7BF95AA9-00E8-458E-970D-5BD40543A2BD}" type="datetimeFigureOut">
              <a:rPr lang="fr-FR"/>
              <a:pPr>
                <a:defRPr/>
              </a:pPr>
              <a:t>26/11/2025</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8B7FE89F-9B2A-4B2A-BBAB-BBBB4D2392B4}" type="slidenum">
              <a:rPr lang="fr-FR" altLang="fr-FR"/>
              <a:pPr/>
              <a:t>‹N°›</a:t>
            </a:fld>
            <a:endParaRPr lang="fr-FR" altLang="fr-FR"/>
          </a:p>
        </p:txBody>
      </p:sp>
    </p:spTree>
    <p:extLst>
      <p:ext uri="{BB962C8B-B14F-4D97-AF65-F5344CB8AC3E}">
        <p14:creationId xmlns:p14="http://schemas.microsoft.com/office/powerpoint/2010/main" val="4145357352"/>
      </p:ext>
    </p:extLst>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1CCAAC46-0C46-4298-B3E3-89E3AD1D41EC}" type="datetimeFigureOut">
              <a:rPr lang="fr-FR"/>
              <a:pPr>
                <a:defRPr/>
              </a:pPr>
              <a:t>26/11/2025</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879912A8-2E24-41F9-A61D-D1D7D415BF57}" type="slidenum">
              <a:rPr lang="fr-FR" altLang="fr-FR"/>
              <a:pPr/>
              <a:t>‹N°›</a:t>
            </a:fld>
            <a:endParaRPr lang="fr-FR" altLang="fr-FR"/>
          </a:p>
        </p:txBody>
      </p:sp>
    </p:spTree>
    <p:extLst>
      <p:ext uri="{BB962C8B-B14F-4D97-AF65-F5344CB8AC3E}">
        <p14:creationId xmlns:p14="http://schemas.microsoft.com/office/powerpoint/2010/main" val="1465658496"/>
      </p:ext>
    </p:extLst>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919229E5-C715-4956-BA9E-D9B5D8CAD428}" type="datetimeFigureOut">
              <a:rPr lang="fr-FR"/>
              <a:pPr>
                <a:defRPr/>
              </a:pPr>
              <a:t>26/11/2025</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4E85B7CC-3F60-4E9D-9686-1EEF3FCC9AEA}" type="slidenum">
              <a:rPr lang="fr-FR" altLang="fr-FR"/>
              <a:pPr/>
              <a:t>‹N°›</a:t>
            </a:fld>
            <a:endParaRPr lang="fr-FR" altLang="fr-FR"/>
          </a:p>
        </p:txBody>
      </p:sp>
    </p:spTree>
    <p:extLst>
      <p:ext uri="{BB962C8B-B14F-4D97-AF65-F5344CB8AC3E}">
        <p14:creationId xmlns:p14="http://schemas.microsoft.com/office/powerpoint/2010/main" val="2792894710"/>
      </p:ext>
    </p:extLst>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5220EA7C-E3CF-43F2-A432-FFCFF3C898BB}" type="datetimeFigureOut">
              <a:rPr lang="fr-FR"/>
              <a:pPr>
                <a:defRPr/>
              </a:pPr>
              <a:t>26/11/2025</a:t>
            </a:fld>
            <a:endParaRPr lang="fr-FR" dirty="0"/>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fld id="{4355CD67-6DD9-4BB6-860A-17C27FDF4103}" type="slidenum">
              <a:rPr lang="fr-FR" altLang="fr-FR"/>
              <a:pPr/>
              <a:t>‹N°›</a:t>
            </a:fld>
            <a:endParaRPr lang="fr-FR" altLang="fr-FR"/>
          </a:p>
        </p:txBody>
      </p:sp>
    </p:spTree>
    <p:extLst>
      <p:ext uri="{BB962C8B-B14F-4D97-AF65-F5344CB8AC3E}">
        <p14:creationId xmlns:p14="http://schemas.microsoft.com/office/powerpoint/2010/main" val="3732104982"/>
      </p:ext>
    </p:extLst>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964465A5-F1BF-4AD0-B681-3C5A301004BA}" type="datetimeFigureOut">
              <a:rPr lang="fr-FR"/>
              <a:pPr>
                <a:defRPr/>
              </a:pPr>
              <a:t>26/11/2025</a:t>
            </a:fld>
            <a:endParaRPr lang="fr-FR" dirty="0"/>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fld id="{9E41139C-6E5B-4386-B1AD-233294412413}" type="slidenum">
              <a:rPr lang="fr-FR" altLang="fr-FR"/>
              <a:pPr/>
              <a:t>‹N°›</a:t>
            </a:fld>
            <a:endParaRPr lang="fr-FR" altLang="fr-FR"/>
          </a:p>
        </p:txBody>
      </p:sp>
    </p:spTree>
    <p:extLst>
      <p:ext uri="{BB962C8B-B14F-4D97-AF65-F5344CB8AC3E}">
        <p14:creationId xmlns:p14="http://schemas.microsoft.com/office/powerpoint/2010/main" val="1101612774"/>
      </p:ext>
    </p:extLst>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224B14D3-D368-4039-9478-59420F0E348F}" type="datetimeFigureOut">
              <a:rPr lang="fr-FR"/>
              <a:pPr>
                <a:defRPr/>
              </a:pPr>
              <a:t>26/11/2025</a:t>
            </a:fld>
            <a:endParaRPr lang="fr-FR" dirty="0"/>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fld id="{FD6B109B-7978-4C89-B81E-F058D8B09006}" type="slidenum">
              <a:rPr lang="fr-FR" altLang="fr-FR"/>
              <a:pPr/>
              <a:t>‹N°›</a:t>
            </a:fld>
            <a:endParaRPr lang="fr-FR" altLang="fr-FR"/>
          </a:p>
        </p:txBody>
      </p:sp>
    </p:spTree>
    <p:extLst>
      <p:ext uri="{BB962C8B-B14F-4D97-AF65-F5344CB8AC3E}">
        <p14:creationId xmlns:p14="http://schemas.microsoft.com/office/powerpoint/2010/main" val="595204067"/>
      </p:ext>
    </p:extLst>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0D89802B-030C-40EB-8BCB-7E7AB3868A67}" type="datetimeFigureOut">
              <a:rPr lang="fr-FR"/>
              <a:pPr>
                <a:defRPr/>
              </a:pPr>
              <a:t>26/11/2025</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8D4D9EA0-10CF-4B89-B0EB-283D529D09EE}" type="slidenum">
              <a:rPr lang="fr-FR" altLang="fr-FR"/>
              <a:pPr/>
              <a:t>‹N°›</a:t>
            </a:fld>
            <a:endParaRPr lang="fr-FR" altLang="fr-FR"/>
          </a:p>
        </p:txBody>
      </p:sp>
    </p:spTree>
    <p:extLst>
      <p:ext uri="{BB962C8B-B14F-4D97-AF65-F5344CB8AC3E}">
        <p14:creationId xmlns:p14="http://schemas.microsoft.com/office/powerpoint/2010/main" val="889235877"/>
      </p:ext>
    </p:extLst>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976D105B-DC55-4FC5-9784-6964D3F1CA51}" type="datetimeFigureOut">
              <a:rPr lang="fr-FR"/>
              <a:pPr>
                <a:defRPr/>
              </a:pPr>
              <a:t>26/11/2025</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BACAE6A2-AFBB-447F-8790-34F95A71E92D}" type="slidenum">
              <a:rPr lang="fr-FR" altLang="fr-FR"/>
              <a:pPr/>
              <a:t>‹N°›</a:t>
            </a:fld>
            <a:endParaRPr lang="fr-FR" altLang="fr-FR"/>
          </a:p>
        </p:txBody>
      </p:sp>
    </p:spTree>
    <p:extLst>
      <p:ext uri="{BB962C8B-B14F-4D97-AF65-F5344CB8AC3E}">
        <p14:creationId xmlns:p14="http://schemas.microsoft.com/office/powerpoint/2010/main" val="2534866992"/>
      </p:ext>
    </p:extLst>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5BBA7465-7E13-4424-933D-CF4CBECF9546}" type="datetimeFigureOut">
              <a:rPr lang="fr-FR"/>
              <a:pPr>
                <a:defRPr/>
              </a:pPr>
              <a:t>26/11/2025</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4DDC4FB3-CB2A-4B70-9B93-B5A6E74854FD}" type="slidenum">
              <a:rPr lang="fr-FR" altLang="fr-FR"/>
              <a:pPr/>
              <a:t>‹N°›</a:t>
            </a:fld>
            <a:endParaRPr lang="fr-FR" altLang="fr-FR"/>
          </a:p>
        </p:txBody>
      </p:sp>
    </p:spTree>
    <p:extLst>
      <p:ext uri="{BB962C8B-B14F-4D97-AF65-F5344CB8AC3E}">
        <p14:creationId xmlns:p14="http://schemas.microsoft.com/office/powerpoint/2010/main" val="2537933148"/>
      </p:ext>
    </p:extLst>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1BFEE52-FE55-4472-9C9A-3A6F9E31800D}" type="datetimeFigureOut">
              <a:rPr lang="fr-FR"/>
              <a:pPr>
                <a:defRPr/>
              </a:pPr>
              <a:t>26/11/2025</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8E707E30-AA48-499E-B422-E6B227E75817}" type="slidenum">
              <a:rPr lang="fr-FR" altLang="fr-FR"/>
              <a:pPr/>
              <a:t>‹N°›</a:t>
            </a:fld>
            <a:endParaRPr lang="fr-FR" altLang="fr-FR"/>
          </a:p>
        </p:txBody>
      </p:sp>
    </p:spTree>
    <p:extLst>
      <p:ext uri="{BB962C8B-B14F-4D97-AF65-F5344CB8AC3E}">
        <p14:creationId xmlns:p14="http://schemas.microsoft.com/office/powerpoint/2010/main" val="3952288508"/>
      </p:ext>
    </p:extLst>
  </p:cSld>
  <p:clrMapOvr>
    <a:masterClrMapping/>
  </p:clrMapOvr>
  <p:transition advTm="2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685968B-709F-40E6-8543-8222EC92C69D}" type="datetimeFigureOut">
              <a:rPr lang="fr-FR"/>
              <a:pPr>
                <a:defRPr/>
              </a:pPr>
              <a:t>26/11/2025</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D8739B16-3E2B-4E1A-A55D-FA74AEA700E2}" type="slidenum">
              <a:rPr lang="fr-FR" altLang="fr-FR"/>
              <a:pPr/>
              <a:t>‹N°›</a:t>
            </a:fld>
            <a:endParaRPr lang="fr-FR" altLang="fr-F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advTm="20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6.gif"/><Relationship Id="rId4"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67544" y="5373216"/>
            <a:ext cx="8424936" cy="1200329"/>
          </a:xfrm>
          <a:prstGeom prst="rect">
            <a:avLst/>
          </a:prstGeom>
          <a:noFill/>
        </p:spPr>
        <p:txBody>
          <a:bodyPr>
            <a:spAutoFit/>
          </a:bodyPr>
          <a:lstStyle/>
          <a:p>
            <a:pPr fontAlgn="auto">
              <a:spcBef>
                <a:spcPts val="0"/>
              </a:spcBef>
              <a:spcAft>
                <a:spcPts val="0"/>
              </a:spcAft>
              <a:defRPr/>
            </a:pPr>
            <a:r>
              <a:rPr lang="fr-FR" b="1" i="1" dirty="0">
                <a:ln>
                  <a:solidFill>
                    <a:srgbClr val="FFC000"/>
                  </a:solidFill>
                </a:ln>
                <a:solidFill>
                  <a:schemeClr val="accent6">
                    <a:lumMod val="75000"/>
                  </a:schemeClr>
                </a:solidFill>
                <a:latin typeface="Garamond" pitchFamily="18" charset="0"/>
                <a:cs typeface="+mn-cs"/>
              </a:rPr>
              <a:t>LE  ROYAL  CLIPPER  : </a:t>
            </a:r>
            <a:r>
              <a:rPr lang="fr-FR" b="1" i="1" dirty="0">
                <a:ln>
                  <a:solidFill>
                    <a:srgbClr val="FFC000"/>
                  </a:solidFill>
                </a:ln>
                <a:solidFill>
                  <a:schemeClr val="bg1"/>
                </a:solidFill>
                <a:effectLst>
                  <a:glow rad="101600">
                    <a:schemeClr val="tx1">
                      <a:alpha val="60000"/>
                    </a:schemeClr>
                  </a:glow>
                </a:effectLst>
                <a:latin typeface="Garamond" pitchFamily="18" charset="0"/>
                <a:cs typeface="+mn-cs"/>
              </a:rPr>
              <a:t>Le Royal Clipper est un navire de croisière à voile </a:t>
            </a:r>
            <a:r>
              <a:rPr lang="fr-FR" dirty="0">
                <a:latin typeface="+mn-lt"/>
                <a:cs typeface="+mn-cs"/>
              </a:rPr>
              <a:t> </a:t>
            </a:r>
            <a:r>
              <a:rPr lang="fr-FR" b="1" i="1" dirty="0">
                <a:ln>
                  <a:solidFill>
                    <a:srgbClr val="FFC000"/>
                  </a:solidFill>
                </a:ln>
                <a:solidFill>
                  <a:schemeClr val="bg1"/>
                </a:solidFill>
                <a:effectLst>
                  <a:glow rad="101600">
                    <a:schemeClr val="tx1">
                      <a:alpha val="60000"/>
                    </a:schemeClr>
                  </a:glow>
                </a:effectLst>
                <a:latin typeface="Garamond" pitchFamily="18" charset="0"/>
                <a:cs typeface="+mn-cs"/>
              </a:rPr>
              <a:t>, Il est armé par la compagnie monégasque Star Clippers</a:t>
            </a:r>
            <a:r>
              <a:rPr lang="fr-FR" dirty="0">
                <a:latin typeface="+mn-lt"/>
                <a:cs typeface="+mn-cs"/>
              </a:rPr>
              <a:t>  </a:t>
            </a:r>
            <a:r>
              <a:rPr lang="fr-FR" b="1" i="1" dirty="0">
                <a:ln>
                  <a:solidFill>
                    <a:srgbClr val="FFC000"/>
                  </a:solidFill>
                </a:ln>
                <a:solidFill>
                  <a:schemeClr val="bg1"/>
                </a:solidFill>
                <a:effectLst>
                  <a:glow rad="101600">
                    <a:schemeClr val="tx1">
                      <a:alpha val="60000"/>
                    </a:schemeClr>
                  </a:glow>
                </a:effectLst>
                <a:latin typeface="Garamond" pitchFamily="18" charset="0"/>
                <a:cs typeface="+mn-cs"/>
              </a:rPr>
              <a:t>,c’est un 5 mats Conçu sur le modèle de l'ancien Preussen (1902-1910) ,il est le plus grand voilier navigant toujours. « Il est gréé en cinq-mâts carré ».</a:t>
            </a:r>
          </a:p>
        </p:txBody>
      </p:sp>
      <p:sp>
        <p:nvSpPr>
          <p:cNvPr id="5" name="ZoneTexte 4"/>
          <p:cNvSpPr txBox="1"/>
          <p:nvPr/>
        </p:nvSpPr>
        <p:spPr>
          <a:xfrm>
            <a:off x="467544" y="260648"/>
            <a:ext cx="8136904" cy="2016224"/>
          </a:xfrm>
          <a:prstGeom prst="rect">
            <a:avLst/>
          </a:prstGeom>
          <a:noFill/>
        </p:spPr>
        <p:txBody>
          <a:bodyPr>
            <a:prstTxWarp prst="textWave1">
              <a:avLst>
                <a:gd name="adj1" fmla="val 20000"/>
                <a:gd name="adj2" fmla="val 0"/>
              </a:avLst>
            </a:prstTxWarp>
            <a:spAutoFit/>
            <a:scene3d>
              <a:camera prst="perspectiveRelaxed"/>
              <a:lightRig rig="threePt" dir="t"/>
            </a:scene3d>
            <a:sp3d extrusionH="57150">
              <a:bevelT w="50800" h="38100" prst="riblet"/>
            </a:sp3d>
          </a:bodyPr>
          <a:lstStyle/>
          <a:p>
            <a:pPr fontAlgn="auto">
              <a:spcBef>
                <a:spcPts val="0"/>
              </a:spcBef>
              <a:spcAft>
                <a:spcPts val="0"/>
              </a:spcAft>
              <a:defRPr/>
            </a:pPr>
            <a:r>
              <a:rPr lang="fr-FR" sz="3200" b="1" i="1" dirty="0">
                <a:ln w="28575">
                  <a:solidFill>
                    <a:schemeClr val="accent6">
                      <a:lumMod val="75000"/>
                    </a:schemeClr>
                  </a:solidFill>
                </a:ln>
                <a:solidFill>
                  <a:srgbClr val="FFC000"/>
                </a:solidFill>
                <a:latin typeface="Georgia" pitchFamily="18" charset="0"/>
                <a:cs typeface="+mn-cs"/>
              </a:rPr>
              <a:t>GRANDS  VOILIERS  D’EXCEPTION</a:t>
            </a:r>
          </a:p>
        </p:txBody>
      </p:sp>
      <p:pic>
        <p:nvPicPr>
          <p:cNvPr id="7" name="NANA MOUSKOURI  VOCAL 3.wav">
            <a:hlinkClick r:id="" action="ppaction://media"/>
          </p:cNvPr>
          <p:cNvPicPr>
            <a:picLocks noRot="1" noChangeAspect="1"/>
          </p:cNvPicPr>
          <p:nvPr>
            <a:wavAudioFile r:embed="rId1" name="NANA MOUSKOURI  VOCAL 3.wav"/>
          </p:nvPr>
        </p:nvPicPr>
        <p:blipFill>
          <a:blip r:embed="rId3">
            <a:extLst>
              <a:ext uri="{28A0092B-C50C-407E-A947-70E740481C1C}">
                <a14:useLocalDpi xmlns:a14="http://schemas.microsoft.com/office/drawing/2010/main" val="0"/>
              </a:ext>
            </a:extLst>
          </a:blip>
          <a:srcRect/>
          <a:stretch>
            <a:fillRect/>
          </a:stretch>
        </p:blipFill>
        <p:spPr bwMode="auto">
          <a:xfrm>
            <a:off x="8820150" y="6453188"/>
            <a:ext cx="2032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C:\Users\jack\Documents\z Powerpoint travail en court\inde a faire\cadre inde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2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ipe(left)">
                                      <p:cBhvr>
                                        <p:cTn id="9" dur="5000"/>
                                        <p:tgtEl>
                                          <p:spTgt spid="5"/>
                                        </p:tgtEl>
                                      </p:cBhvr>
                                    </p:animEffect>
                                  </p:childTnLst>
                                </p:cTn>
                              </p:par>
                            </p:childTnLst>
                          </p:cTn>
                        </p:par>
                        <p:par>
                          <p:cTn id="10" fill="hold" nodeType="afterGroup">
                            <p:stCondLst>
                              <p:cond delay="5000"/>
                            </p:stCondLst>
                            <p:childTnLst>
                              <p:par>
                                <p:cTn id="11" presetID="1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Bottom)">
                                      <p:cBhvr>
                                        <p:cTn id="13" dur="5000"/>
                                        <p:tgtEl>
                                          <p:spTgt spid="4"/>
                                        </p:tgtEl>
                                      </p:cBhvr>
                                    </p:animEffect>
                                  </p:childTnLst>
                                </p:cTn>
                              </p:par>
                            </p:childTnLst>
                          </p:cTn>
                        </p:par>
                        <p:par>
                          <p:cTn id="14" fill="hold" nodeType="afterGroup">
                            <p:stCondLst>
                              <p:cond delay="10000"/>
                            </p:stCondLst>
                            <p:childTnLst>
                              <p:par>
                                <p:cTn id="15" presetID="21" presetClass="entr" presetSubtype="4" fill="hold" nodeType="afterEffect">
                                  <p:stCondLst>
                                    <p:cond delay="0"/>
                                  </p:stCondLst>
                                  <p:childTnLst>
                                    <p:set>
                                      <p:cBhvr>
                                        <p:cTn id="16" dur="1" fill="hold">
                                          <p:stCondLst>
                                            <p:cond delay="0"/>
                                          </p:stCondLst>
                                        </p:cTn>
                                        <p:tgtEl>
                                          <p:spTgt spid="2053"/>
                                        </p:tgtEl>
                                        <p:attrNameLst>
                                          <p:attrName>style.visibility</p:attrName>
                                        </p:attrNameLst>
                                      </p:cBhvr>
                                      <p:to>
                                        <p:strVal val="visible"/>
                                      </p:to>
                                    </p:set>
                                    <p:animEffect transition="in" filter="wheel(4)">
                                      <p:cBhvr>
                                        <p:cTn id="17" dur="5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8" repeatCount="indefinite"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2" descr="800px-Royal Clipper (ship, 2000).jpg"/>
          <p:cNvPicPr>
            <a:picLocks noChangeAspect="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0"/>
            <a:ext cx="9540875" cy="715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2" descr="800px-Royal Clipper (ship, 2000).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0" y="-247650"/>
            <a:ext cx="9540875" cy="741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1520" y="188640"/>
            <a:ext cx="8640960" cy="1200329"/>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Royal Clipper :  est armé par la compagnie monégasque Star Clippers qui affirme qu'il s'agit du plus grand « véritable voilier » jamais construit, avec ses 5 000 tonneaux de jauge brute ; il est en tout cas le plus grand voilier navigant toujours.Il est gréé en cinq-mâts carré.</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7"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0"/>
                                        <p:tgtEl>
                                          <p:spTgt spid="13314"/>
                                        </p:tgtEl>
                                      </p:cBhvr>
                                    </p:animEffect>
                                  </p:childTnLst>
                                </p:cTn>
                              </p:par>
                            </p:childTnLst>
                          </p:cTn>
                        </p:par>
                        <p:par>
                          <p:cTn id="8" fill="hold" nodeType="afterGroup">
                            <p:stCondLst>
                              <p:cond delay="5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childTnLst>
                                </p:cTn>
                              </p:par>
                            </p:childTnLst>
                          </p:cTn>
                        </p:par>
                        <p:par>
                          <p:cTn id="12" fill="hold" nodeType="afterGroup">
                            <p:stCondLst>
                              <p:cond delay="10000"/>
                            </p:stCondLst>
                            <p:childTnLst>
                              <p:par>
                                <p:cTn id="13" presetID="1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Bottom)">
                                      <p:cBhvr>
                                        <p:cTn id="15" dur="5000"/>
                                        <p:tgtEl>
                                          <p:spTgt spid="5"/>
                                        </p:tgtEl>
                                      </p:cBhvr>
                                    </p:animEffect>
                                  </p:childTnLst>
                                </p:cTn>
                              </p:par>
                            </p:childTnLst>
                          </p:cTn>
                        </p:par>
                        <p:par>
                          <p:cTn id="16" fill="hold" nodeType="afterGroup">
                            <p:stCondLst>
                              <p:cond delay="15000"/>
                            </p:stCondLst>
                            <p:childTnLst>
                              <p:par>
                                <p:cTn id="17" presetID="21"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4)">
                                      <p:cBhvr>
                                        <p:cTn id="1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765px-Dewaruci_2000.jpg"/>
          <p:cNvPicPr>
            <a:picLocks noChangeAspect="1"/>
          </p:cNvPicPr>
          <p:nvPr/>
        </p:nvPicPr>
        <p:blipFill>
          <a:blip r:embed="rId2">
            <a:lum bright="-10000" contrast="20000"/>
            <a:extLst>
              <a:ext uri="{28A0092B-C50C-407E-A947-70E740481C1C}">
                <a14:useLocalDpi xmlns:a14="http://schemas.microsoft.com/office/drawing/2010/main" val="0"/>
              </a:ext>
            </a:extLst>
          </a:blip>
          <a:srcRect/>
          <a:stretch>
            <a:fillRect/>
          </a:stretch>
        </p:blipFill>
        <p:spPr bwMode="auto">
          <a:xfrm>
            <a:off x="0" y="0"/>
            <a:ext cx="9324975" cy="690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6021289"/>
            <a:ext cx="8640960" cy="646331"/>
          </a:xfrm>
          <a:prstGeom prst="rect">
            <a:avLst/>
          </a:prstGeom>
        </p:spPr>
        <p:txBody>
          <a:bodyPr>
            <a:spAutoFit/>
          </a:bodyPr>
          <a:lstStyle/>
          <a:p>
            <a:pPr fontAlgn="auto">
              <a:spcBef>
                <a:spcPts val="0"/>
              </a:spcBef>
              <a:spcAft>
                <a:spcPts val="0"/>
              </a:spcAft>
              <a:defRPr/>
            </a:pPr>
            <a:r>
              <a:rPr lang="fr-FR" b="1" i="1" dirty="0">
                <a:ln>
                  <a:solidFill>
                    <a:srgbClr val="FFC000"/>
                  </a:solidFill>
                </a:ln>
                <a:solidFill>
                  <a:schemeClr val="bg1"/>
                </a:solidFill>
                <a:effectLst>
                  <a:glow rad="101600">
                    <a:schemeClr val="tx1">
                      <a:alpha val="60000"/>
                    </a:schemeClr>
                  </a:glow>
                </a:effectLst>
                <a:latin typeface="Garamond" pitchFamily="18" charset="0"/>
                <a:cs typeface="+mn-cs"/>
              </a:rPr>
              <a:t>Le Dewaruci est un trois-mâts goélette à coque acier construit à Hambourg. C'est le navire-école de la Marine indonésienne.</a:t>
            </a:r>
          </a:p>
        </p:txBody>
      </p:sp>
      <p:sp>
        <p:nvSpPr>
          <p:cNvPr id="4" name="Rectangle 3"/>
          <p:cNvSpPr/>
          <p:nvPr/>
        </p:nvSpPr>
        <p:spPr>
          <a:xfrm>
            <a:off x="107504" y="188640"/>
            <a:ext cx="8928992" cy="923330"/>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rPr>
              <a:t>La construction du Dewaruci a commencé en 1932, mais a été suspendue en raison de l'éclatement de la Seconde Guerre mondiale, qui a causé de graves dommages au chantier naval où il était en construction. Il a finalement été achevé en 1952 et lancé en 1953.</a:t>
            </a: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par>
                          <p:cTn id="8" fill="hold" nodeType="afterGroup">
                            <p:stCondLst>
                              <p:cond delay="50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0"/>
                                        <p:tgtEl>
                                          <p:spTgt spid="3"/>
                                        </p:tgtEl>
                                      </p:cBhvr>
                                    </p:animEffect>
                                  </p:childTnLst>
                                </p:cTn>
                              </p:par>
                            </p:childTnLst>
                          </p:cTn>
                        </p:par>
                        <p:par>
                          <p:cTn id="12" fill="hold" nodeType="afterGroup">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0"/>
                                        <p:tgtEl>
                                          <p:spTgt spid="4"/>
                                        </p:tgtEl>
                                      </p:cBhvr>
                                    </p:animEffect>
                                  </p:childTnLst>
                                </p:cTn>
                              </p:par>
                            </p:childTnLst>
                          </p:cTn>
                        </p:par>
                        <p:par>
                          <p:cTn id="16" fill="hold" nodeType="afterGroup">
                            <p:stCondLst>
                              <p:cond delay="15000"/>
                            </p:stCondLst>
                            <p:childTnLst>
                              <p:par>
                                <p:cTn id="17" presetID="21"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4)">
                                      <p:cBhvr>
                                        <p:cTn id="1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773px-La_Marité_à_Chausey.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9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8640960" cy="923330"/>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Arial" charset="0"/>
              </a:rPr>
              <a:t>Le Marité :  est un trois-mâts goélette. Il a été construit en 1921 à Fécamp, en Seine-Maritime et c'est aujourd'hui le dernier terre-neuvier français en état de navigation. Son port d’attache est actuellement a Granville dans la Manche.</a:t>
            </a:r>
            <a:endPar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endParaRP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ppt_x</p:attrName>
                                        </p:attrNameLst>
                                      </p:cBhvr>
                                      <p:tavLst>
                                        <p:tav tm="0">
                                          <p:val>
                                            <p:strVal val="#ppt_x-.2"/>
                                          </p:val>
                                        </p:tav>
                                        <p:tav tm="100000">
                                          <p:val>
                                            <p:strVal val="#ppt_x"/>
                                          </p:val>
                                        </p:tav>
                                      </p:tavLst>
                                    </p:anim>
                                    <p:anim calcmode="lin" valueType="num">
                                      <p:cBhvr>
                                        <p:cTn id="8" dur="5000" fill="hold"/>
                                        <p:tgtEl>
                                          <p:spTgt spid="4098"/>
                                        </p:tgtEl>
                                        <p:attrNameLst>
                                          <p:attrName>ppt_y</p:attrName>
                                        </p:attrNameLst>
                                      </p:cBhvr>
                                      <p:tavLst>
                                        <p:tav tm="0">
                                          <p:val>
                                            <p:strVal val="#ppt_y"/>
                                          </p:val>
                                        </p:tav>
                                        <p:tav tm="100000">
                                          <p:val>
                                            <p:strVal val="#ppt_y"/>
                                          </p:val>
                                        </p:tav>
                                      </p:tavLst>
                                    </p:anim>
                                    <p:animEffect transition="in" filter="wipe(right)" prLst="gradientSize: 0.1">
                                      <p:cBhvr>
                                        <p:cTn id="9" dur="5000"/>
                                        <p:tgtEl>
                                          <p:spTgt spid="4098"/>
                                        </p:tgtEl>
                                      </p:cBhvr>
                                    </p:animEffect>
                                  </p:childTnLst>
                                </p:cTn>
                              </p:par>
                            </p:childTnLst>
                          </p:cTn>
                        </p:par>
                        <p:par>
                          <p:cTn id="10" fill="hold" nodeType="afterGroup">
                            <p:stCondLst>
                              <p:cond delay="5000"/>
                            </p:stCondLst>
                            <p:childTnLst>
                              <p:par>
                                <p:cTn id="11" presetID="1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lide(fromBottom)">
                                      <p:cBhvr>
                                        <p:cTn id="13" dur="5000"/>
                                        <p:tgtEl>
                                          <p:spTgt spid="3"/>
                                        </p:tgtEl>
                                      </p:cBhvr>
                                    </p:animEffect>
                                  </p:childTnLst>
                                </p:cTn>
                              </p:par>
                            </p:childTnLst>
                          </p:cTn>
                        </p:par>
                        <p:par>
                          <p:cTn id="14" fill="hold" nodeType="afterGroup">
                            <p:stCondLst>
                              <p:cond delay="10000"/>
                            </p:stCondLst>
                            <p:childTnLst>
                              <p:par>
                                <p:cTn id="15" presetID="21"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4)">
                                      <p:cBhvr>
                                        <p:cTn id="1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800px-Alex_von_Humboldt_(ship)allemagne2.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8640960" cy="1754326"/>
          </a:xfrm>
          <a:prstGeom prst="rect">
            <a:avLst/>
          </a:prstGeom>
        </p:spPr>
        <p:txBody>
          <a:bodyPr>
            <a:spAutoFit/>
          </a:bodyPr>
          <a:lstStyle/>
          <a:p>
            <a:pPr>
              <a:defRPr/>
            </a:pPr>
            <a:r>
              <a:rPr lang="fr-FR" b="1" i="1" dirty="0">
                <a:ln>
                  <a:solidFill>
                    <a:srgbClr val="006600"/>
                  </a:solidFill>
                </a:ln>
                <a:solidFill>
                  <a:schemeClr val="accent3">
                    <a:lumMod val="60000"/>
                    <a:lumOff val="40000"/>
                  </a:schemeClr>
                </a:solidFill>
                <a:effectLst>
                  <a:glow rad="101600">
                    <a:schemeClr val="bg1">
                      <a:alpha val="60000"/>
                    </a:schemeClr>
                  </a:glow>
                </a:effectLst>
                <a:latin typeface="Garamond" pitchFamily="18" charset="0"/>
                <a:cs typeface="Arial" charset="0"/>
              </a:rPr>
              <a:t>Le voilier Alexander Von Humboldt est un trois-mâts barque allemand qui a été construit en 1906, sous le nom de Sonderburg.Il devint bateau-phare sous le nom de Kiel.En 1986, il fut racheté par la Sail Training Association of Germany  pour être reconditionné en trois-mâts.Il est baptisé Alexander Von Humboldt en 1988 du nom du célèbre naturaliste et globe-trotter allemand,         co-fondateur de l'Université de Berlin.Il sert aujourd'hui de bateau-école ouvert    au grand public.</a:t>
            </a: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4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strips(upLeft)">
                                      <p:cBhvr>
                                        <p:cTn id="7" dur="5000"/>
                                        <p:tgtEl>
                                          <p:spTgt spid="5122"/>
                                        </p:tgtEl>
                                      </p:cBhvr>
                                    </p:animEffect>
                                  </p:childTnLst>
                                </p:cTn>
                              </p:par>
                              <p:par>
                                <p:cTn id="8" presetID="30" presetClass="entr" presetSubtype="0"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fade">
                                      <p:cBhvr>
                                        <p:cTn id="10" dur="4000" decel="100000"/>
                                        <p:tgtEl>
                                          <p:spTgt spid="5122"/>
                                        </p:tgtEl>
                                      </p:cBhvr>
                                    </p:animEffect>
                                    <p:anim calcmode="lin" valueType="num">
                                      <p:cBhvr>
                                        <p:cTn id="11" dur="4000" decel="100000" fill="hold"/>
                                        <p:tgtEl>
                                          <p:spTgt spid="5122"/>
                                        </p:tgtEl>
                                        <p:attrNameLst>
                                          <p:attrName>style.rotation</p:attrName>
                                        </p:attrNameLst>
                                      </p:cBhvr>
                                      <p:tavLst>
                                        <p:tav tm="0">
                                          <p:val>
                                            <p:fltVal val="-90"/>
                                          </p:val>
                                        </p:tav>
                                        <p:tav tm="100000">
                                          <p:val>
                                            <p:fltVal val="0"/>
                                          </p:val>
                                        </p:tav>
                                      </p:tavLst>
                                    </p:anim>
                                    <p:anim calcmode="lin" valueType="num">
                                      <p:cBhvr>
                                        <p:cTn id="12" dur="4000" decel="100000" fill="hold"/>
                                        <p:tgtEl>
                                          <p:spTgt spid="5122"/>
                                        </p:tgtEl>
                                        <p:attrNameLst>
                                          <p:attrName>ppt_x</p:attrName>
                                        </p:attrNameLst>
                                      </p:cBhvr>
                                      <p:tavLst>
                                        <p:tav tm="0">
                                          <p:val>
                                            <p:strVal val="#ppt_x+0.4"/>
                                          </p:val>
                                        </p:tav>
                                        <p:tav tm="100000">
                                          <p:val>
                                            <p:strVal val="#ppt_x-0.05"/>
                                          </p:val>
                                        </p:tav>
                                      </p:tavLst>
                                    </p:anim>
                                    <p:anim calcmode="lin" valueType="num">
                                      <p:cBhvr>
                                        <p:cTn id="13" dur="4000" decel="100000" fill="hold"/>
                                        <p:tgtEl>
                                          <p:spTgt spid="5122"/>
                                        </p:tgtEl>
                                        <p:attrNameLst>
                                          <p:attrName>ppt_y</p:attrName>
                                        </p:attrNameLst>
                                      </p:cBhvr>
                                      <p:tavLst>
                                        <p:tav tm="0">
                                          <p:val>
                                            <p:strVal val="#ppt_y-0.4"/>
                                          </p:val>
                                        </p:tav>
                                        <p:tav tm="100000">
                                          <p:val>
                                            <p:strVal val="#ppt_y+0.1"/>
                                          </p:val>
                                        </p:tav>
                                      </p:tavLst>
                                    </p:anim>
                                    <p:anim calcmode="lin" valueType="num">
                                      <p:cBhvr>
                                        <p:cTn id="14" dur="1000" accel="100000" fill="hold">
                                          <p:stCondLst>
                                            <p:cond delay="4000"/>
                                          </p:stCondLst>
                                        </p:cTn>
                                        <p:tgtEl>
                                          <p:spTgt spid="5122"/>
                                        </p:tgtEl>
                                        <p:attrNameLst>
                                          <p:attrName>ppt_x</p:attrName>
                                        </p:attrNameLst>
                                      </p:cBhvr>
                                      <p:tavLst>
                                        <p:tav tm="0">
                                          <p:val>
                                            <p:strVal val="#ppt_x-0.05"/>
                                          </p:val>
                                        </p:tav>
                                        <p:tav tm="100000">
                                          <p:val>
                                            <p:strVal val="#ppt_x"/>
                                          </p:val>
                                        </p:tav>
                                      </p:tavLst>
                                    </p:anim>
                                    <p:anim calcmode="lin" valueType="num">
                                      <p:cBhvr>
                                        <p:cTn id="15" dur="1000" accel="100000" fill="hold">
                                          <p:stCondLst>
                                            <p:cond delay="4000"/>
                                          </p:stCondLst>
                                        </p:cTn>
                                        <p:tgtEl>
                                          <p:spTgt spid="5122"/>
                                        </p:tgtEl>
                                        <p:attrNameLst>
                                          <p:attrName>ppt_y</p:attrName>
                                        </p:attrNameLst>
                                      </p:cBhvr>
                                      <p:tavLst>
                                        <p:tav tm="0">
                                          <p:val>
                                            <p:strVal val="#ppt_y+0.1"/>
                                          </p:val>
                                        </p:tav>
                                        <p:tav tm="100000">
                                          <p:val>
                                            <p:strVal val="#ppt_y"/>
                                          </p:val>
                                        </p:tav>
                                      </p:tavLst>
                                    </p:anim>
                                  </p:childTnLst>
                                </p:cTn>
                              </p:par>
                            </p:childTnLst>
                          </p:cTn>
                        </p:par>
                        <p:par>
                          <p:cTn id="16" fill="hold" nodeType="afterGroup">
                            <p:stCondLst>
                              <p:cond delay="5000"/>
                            </p:stCondLst>
                            <p:childTnLst>
                              <p:par>
                                <p:cTn id="17" presetID="1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lide(fromBottom)">
                                      <p:cBhvr>
                                        <p:cTn id="19" dur="5000"/>
                                        <p:tgtEl>
                                          <p:spTgt spid="3"/>
                                        </p:tgtEl>
                                      </p:cBhvr>
                                    </p:animEffect>
                                  </p:childTnLst>
                                </p:cTn>
                              </p:par>
                            </p:childTnLst>
                          </p:cTn>
                        </p:par>
                        <p:par>
                          <p:cTn id="20" fill="hold" nodeType="afterGroup">
                            <p:stCondLst>
                              <p:cond delay="10000"/>
                            </p:stCondLst>
                            <p:childTnLst>
                              <p:par>
                                <p:cTn id="21" presetID="21"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heel(4)">
                                      <p:cBhvr>
                                        <p:cTn id="2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800px-Asgard_II_Tall ships of Ireland4.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5517232"/>
            <a:ext cx="8640960" cy="1200329"/>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L’Asgard II est un brick-goélette à coque bois et peint en vert, construit en 1981 en Irlande, pour servir de navire-école à l'association Coiste an Asgard. L’Asgard II a sombré le jeudi 11 septembre 2008 un peu avant 5 heures du matin au large de Belle-Île-en-Mer (Morbihan).</a:t>
            </a: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0" fill="hold"/>
                                        <p:tgtEl>
                                          <p:spTgt spid="6146"/>
                                        </p:tgtEl>
                                        <p:attrNameLst>
                                          <p:attrName>ppt_w</p:attrName>
                                        </p:attrNameLst>
                                      </p:cBhvr>
                                      <p:tavLst>
                                        <p:tav tm="0">
                                          <p:val>
                                            <p:strVal val="#ppt_w+.3"/>
                                          </p:val>
                                        </p:tav>
                                        <p:tav tm="100000">
                                          <p:val>
                                            <p:strVal val="#ppt_w"/>
                                          </p:val>
                                        </p:tav>
                                      </p:tavLst>
                                    </p:anim>
                                    <p:anim calcmode="lin" valueType="num">
                                      <p:cBhvr>
                                        <p:cTn id="8" dur="5000" fill="hold"/>
                                        <p:tgtEl>
                                          <p:spTgt spid="6146"/>
                                        </p:tgtEl>
                                        <p:attrNameLst>
                                          <p:attrName>ppt_h</p:attrName>
                                        </p:attrNameLst>
                                      </p:cBhvr>
                                      <p:tavLst>
                                        <p:tav tm="0">
                                          <p:val>
                                            <p:strVal val="#ppt_h"/>
                                          </p:val>
                                        </p:tav>
                                        <p:tav tm="100000">
                                          <p:val>
                                            <p:strVal val="#ppt_h"/>
                                          </p:val>
                                        </p:tav>
                                      </p:tavLst>
                                    </p:anim>
                                    <p:animEffect transition="in" filter="fade">
                                      <p:cBhvr>
                                        <p:cTn id="9" dur="5000"/>
                                        <p:tgtEl>
                                          <p:spTgt spid="6146"/>
                                        </p:tgtEl>
                                      </p:cBhvr>
                                    </p:animEffect>
                                  </p:childTnLst>
                                </p:cTn>
                              </p:par>
                            </p:childTnLst>
                          </p:cTn>
                        </p:par>
                        <p:par>
                          <p:cTn id="10" fill="hold" nodeType="afterGroup">
                            <p:stCondLst>
                              <p:cond delay="5000"/>
                            </p:stCondLst>
                            <p:childTnLst>
                              <p:par>
                                <p:cTn id="11" presetID="1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Bottom)">
                                      <p:cBhvr>
                                        <p:cTn id="13" dur="5000"/>
                                        <p:tgtEl>
                                          <p:spTgt spid="4"/>
                                        </p:tgtEl>
                                      </p:cBhvr>
                                    </p:animEffect>
                                  </p:childTnLst>
                                </p:cTn>
                              </p:par>
                            </p:childTnLst>
                          </p:cTn>
                        </p:par>
                        <p:par>
                          <p:cTn id="14" fill="hold" nodeType="afterGroup">
                            <p:stCondLst>
                              <p:cond delay="10000"/>
                            </p:stCondLst>
                            <p:childTnLst>
                              <p:par>
                                <p:cTn id="15" presetID="21"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4)">
                                      <p:cBhvr>
                                        <p:cTn id="17"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800px-Belem_rochelle.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8064896" cy="1200329"/>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Arial" charset="0"/>
              </a:rPr>
              <a:t>Le Belém  à  la  Rochelle :</a:t>
            </a:r>
            <a:r>
              <a:rPr lang="fr-FR" dirty="0">
                <a:latin typeface="Arial" charset="0"/>
                <a:cs typeface="Arial" charset="0"/>
              </a:rPr>
              <a:t> </a:t>
            </a:r>
            <a:r>
              <a:rPr lang="fr-FR" b="1" i="1" dirty="0">
                <a:ln>
                  <a:solidFill>
                    <a:schemeClr val="accent2">
                      <a:lumMod val="50000"/>
                    </a:schemeClr>
                  </a:solidFill>
                </a:ln>
                <a:solidFill>
                  <a:schemeClr val="accent6">
                    <a:lumMod val="75000"/>
                  </a:schemeClr>
                </a:solidFill>
                <a:latin typeface="Garamond" pitchFamily="18" charset="0"/>
                <a:cs typeface="Arial" charset="0"/>
              </a:rPr>
              <a:t>Il est à noter que le Trois-mâts Belém est le plus ancien navire au monde inscrit sur les registres du Bureau Veritas. Construit par les chantiers Dubigeon à Chantenay sur Loire, il est mis à l'eau le 10 juin 1896. </a:t>
            </a:r>
          </a:p>
          <a:p>
            <a:pPr fontAlgn="auto">
              <a:spcBef>
                <a:spcPts val="0"/>
              </a:spcBef>
              <a:spcAft>
                <a:spcPts val="0"/>
              </a:spcAft>
              <a:defRPr/>
            </a:pPr>
            <a:endPar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childTnLst>
                          </p:cTn>
                        </p:par>
                        <p:par>
                          <p:cTn id="8" fill="hold" nodeType="afterGroup">
                            <p:stCondLst>
                              <p:cond delay="30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0"/>
                                        <p:tgtEl>
                                          <p:spTgt spid="3"/>
                                        </p:tgtEl>
                                      </p:cBhvr>
                                    </p:animEffect>
                                  </p:childTnLst>
                                </p:cTn>
                              </p:par>
                            </p:childTnLst>
                          </p:cTn>
                        </p:par>
                        <p:par>
                          <p:cTn id="12" fill="hold" nodeType="afterGroup">
                            <p:stCondLst>
                              <p:cond delay="8000"/>
                            </p:stCondLst>
                            <p:childTnLst>
                              <p:par>
                                <p:cTn id="13" presetID="21"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4)">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800px-Gorchfock-untersegeln-kielerfoerde2006.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8640960" cy="1477328"/>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Arial" charset="0"/>
              </a:rPr>
              <a:t>Le Gorch Fock II est un voilier-école de la marine allemande (Deutsche Marine). Il est le deuxième navire à porter ce nom et est un navire-jumeau du Gorch Fock I construit en 1933, devenu le Tovarishch russe après la Seconde Guerre mondiale. Le Gorch Fock II, trois-mâts barque à coque d'acier, a été construit en 1958 dans les chantiers de Blohm &amp; Voss de Hambourg, Son port d'attache est Kiel.</a:t>
            </a:r>
            <a:endPar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8194"/>
                                        </p:tgtEl>
                                        <p:attrNameLst>
                                          <p:attrName>style.visibility</p:attrName>
                                        </p:attrNameLst>
                                      </p:cBhvr>
                                      <p:to>
                                        <p:strVal val="visible"/>
                                      </p:to>
                                    </p:set>
                                    <p:anim calcmode="lin" valueType="num">
                                      <p:cBhvr>
                                        <p:cTn id="7" dur="5000" fill="hold"/>
                                        <p:tgtEl>
                                          <p:spTgt spid="8194"/>
                                        </p:tgtEl>
                                        <p:attrNameLst>
                                          <p:attrName>ppt_w</p:attrName>
                                        </p:attrNameLst>
                                      </p:cBhvr>
                                      <p:tavLst>
                                        <p:tav tm="0">
                                          <p:val>
                                            <p:fltVal val="0"/>
                                          </p:val>
                                        </p:tav>
                                        <p:tav tm="100000">
                                          <p:val>
                                            <p:strVal val="#ppt_w"/>
                                          </p:val>
                                        </p:tav>
                                      </p:tavLst>
                                    </p:anim>
                                    <p:anim calcmode="lin" valueType="num">
                                      <p:cBhvr>
                                        <p:cTn id="8" dur="5000" fill="hold"/>
                                        <p:tgtEl>
                                          <p:spTgt spid="8194"/>
                                        </p:tgtEl>
                                        <p:attrNameLst>
                                          <p:attrName>ppt_h</p:attrName>
                                        </p:attrNameLst>
                                      </p:cBhvr>
                                      <p:tavLst>
                                        <p:tav tm="0">
                                          <p:val>
                                            <p:fltVal val="0"/>
                                          </p:val>
                                        </p:tav>
                                        <p:tav tm="100000">
                                          <p:val>
                                            <p:strVal val="#ppt_h"/>
                                          </p:val>
                                        </p:tav>
                                      </p:tavLst>
                                    </p:anim>
                                    <p:anim calcmode="lin" valueType="num">
                                      <p:cBhvr>
                                        <p:cTn id="9" dur="5000" fill="hold"/>
                                        <p:tgtEl>
                                          <p:spTgt spid="8194"/>
                                        </p:tgtEl>
                                        <p:attrNameLst>
                                          <p:attrName>style.rotation</p:attrName>
                                        </p:attrNameLst>
                                      </p:cBhvr>
                                      <p:tavLst>
                                        <p:tav tm="0">
                                          <p:val>
                                            <p:fltVal val="90"/>
                                          </p:val>
                                        </p:tav>
                                        <p:tav tm="100000">
                                          <p:val>
                                            <p:fltVal val="0"/>
                                          </p:val>
                                        </p:tav>
                                      </p:tavLst>
                                    </p:anim>
                                    <p:animEffect transition="in" filter="fade">
                                      <p:cBhvr>
                                        <p:cTn id="10" dur="5000"/>
                                        <p:tgtEl>
                                          <p:spTgt spid="8194"/>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lide(fromBottom)">
                                      <p:cBhvr>
                                        <p:cTn id="14" dur="5000"/>
                                        <p:tgtEl>
                                          <p:spTgt spid="3"/>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800px-Irving_Johnson_(ship,_2002)_at_the_San_Diego_Bay_02.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851920" y="188640"/>
            <a:ext cx="5112568" cy="1200329"/>
          </a:xfrm>
          <a:prstGeom prst="rect">
            <a:avLst/>
          </a:prstGeom>
        </p:spPr>
        <p:txBody>
          <a:bodyPr>
            <a:spAutoFit/>
          </a:bodyPr>
          <a:lstStyle/>
          <a:p>
            <a:pPr fontAlgn="auto">
              <a:spcBef>
                <a:spcPts val="0"/>
              </a:spcBef>
              <a:spcAft>
                <a:spcPts val="0"/>
              </a:spcAft>
              <a:defRPr/>
            </a:pPr>
            <a:r>
              <a:rPr lang="fr-FR" b="1" i="1" dirty="0">
                <a:ln>
                  <a:solidFill>
                    <a:srgbClr val="FFC000"/>
                  </a:solidFill>
                </a:ln>
                <a:solidFill>
                  <a:schemeClr val="bg1"/>
                </a:solidFill>
                <a:effectLst>
                  <a:glow rad="101600">
                    <a:schemeClr val="tx1">
                      <a:alpha val="60000"/>
                    </a:schemeClr>
                  </a:glow>
                </a:effectLst>
                <a:latin typeface="Garamond" pitchFamily="18" charset="0"/>
                <a:cs typeface="Arial" charset="0"/>
              </a:rPr>
              <a:t>L’Irving Johnson : est le navire amiral de l'Institut maritime de Los Angeles. C'est un brick-goélette (deux-mâts) construit en bois en 2002 au Musée maritime de Los Angeles</a:t>
            </a:r>
            <a:endParaRPr lang="fr-FR" b="1" i="1" dirty="0">
              <a:ln>
                <a:solidFill>
                  <a:srgbClr val="FFC000"/>
                </a:solidFill>
              </a:ln>
              <a:solidFill>
                <a:schemeClr val="bg1"/>
              </a:solidFill>
              <a:effectLst>
                <a:glow rad="101600">
                  <a:schemeClr val="tx1">
                    <a:alpha val="60000"/>
                  </a:schemeClr>
                </a:glow>
              </a:effectLst>
              <a:latin typeface="Garamond" pitchFamily="18" charset="0"/>
              <a:cs typeface="+mn-cs"/>
            </a:endParaRPr>
          </a:p>
        </p:txBody>
      </p:sp>
      <p:pic>
        <p:nvPicPr>
          <p:cNvPr id="9220" name="Picture 4" descr="http://upload.wikimedia.org/wikipedia/commons/thumb/b/be/Irving_Johnson_aground.jpg/300px-Irving_Johnson_agroun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3500438"/>
            <a:ext cx="1905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499992" y="1988840"/>
            <a:ext cx="4464496" cy="1477328"/>
          </a:xfrm>
          <a:prstGeom prst="rect">
            <a:avLst/>
          </a:prstGeom>
        </p:spPr>
        <p:txBody>
          <a:bodyPr>
            <a:spAutoFit/>
          </a:bodyPr>
          <a:lstStyle/>
          <a:p>
            <a:pPr>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21 mars 2005, l’Irving Johnson s'est échoué sur un banc de sable à l'extérieur de l'entrée du Channel Islands de Californie, après une</a:t>
            </a:r>
            <a:r>
              <a:rPr lang="fr-FR" dirty="0">
                <a:ln>
                  <a:solidFill>
                    <a:srgbClr val="00B0F0"/>
                  </a:solidFill>
                </a:ln>
                <a:effectLst>
                  <a:glow rad="101600">
                    <a:schemeClr val="tx1">
                      <a:alpha val="60000"/>
                    </a:schemeClr>
                  </a:glow>
                </a:effectLst>
                <a:latin typeface="Arial" charset="0"/>
                <a:cs typeface="Arial" charset="0"/>
              </a:rPr>
              <a:t> </a:t>
            </a: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vaste restauration ,il a été remis en service au début de l'année 2006..</a:t>
            </a:r>
          </a:p>
        </p:txBody>
      </p:sp>
      <p:pic>
        <p:nvPicPr>
          <p:cNvPr id="8" name="Picture 5" descr="C:\Users\jack\Documents\z Powerpoint travail en court\inde a faire\cadre inde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3500438"/>
            <a:ext cx="1908175" cy="288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Users\jack\Documents\z Powerpoint travail en court\inde a faire\cadre inde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0"/>
                                        <p:tgtEl>
                                          <p:spTgt spid="9218"/>
                                        </p:tgtEl>
                                      </p:cBhvr>
                                    </p:animEffect>
                                  </p:childTnLst>
                                </p:cTn>
                              </p:par>
                              <p:par>
                                <p:cTn id="8" presetID="23" presetClass="entr" presetSubtype="52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5000" fill="hold"/>
                                        <p:tgtEl>
                                          <p:spTgt spid="9218"/>
                                        </p:tgtEl>
                                        <p:attrNameLst>
                                          <p:attrName>ppt_w</p:attrName>
                                        </p:attrNameLst>
                                      </p:cBhvr>
                                      <p:tavLst>
                                        <p:tav tm="0">
                                          <p:val>
                                            <p:fltVal val="0"/>
                                          </p:val>
                                        </p:tav>
                                        <p:tav tm="100000">
                                          <p:val>
                                            <p:strVal val="#ppt_w"/>
                                          </p:val>
                                        </p:tav>
                                      </p:tavLst>
                                    </p:anim>
                                    <p:anim calcmode="lin" valueType="num">
                                      <p:cBhvr>
                                        <p:cTn id="11" dur="5000" fill="hold"/>
                                        <p:tgtEl>
                                          <p:spTgt spid="9218"/>
                                        </p:tgtEl>
                                        <p:attrNameLst>
                                          <p:attrName>ppt_h</p:attrName>
                                        </p:attrNameLst>
                                      </p:cBhvr>
                                      <p:tavLst>
                                        <p:tav tm="0">
                                          <p:val>
                                            <p:fltVal val="0"/>
                                          </p:val>
                                        </p:tav>
                                        <p:tav tm="100000">
                                          <p:val>
                                            <p:strVal val="#ppt_h"/>
                                          </p:val>
                                        </p:tav>
                                      </p:tavLst>
                                    </p:anim>
                                    <p:anim calcmode="lin" valueType="num">
                                      <p:cBhvr>
                                        <p:cTn id="12" dur="5000" fill="hold"/>
                                        <p:tgtEl>
                                          <p:spTgt spid="9218"/>
                                        </p:tgtEl>
                                        <p:attrNameLst>
                                          <p:attrName>ppt_x</p:attrName>
                                        </p:attrNameLst>
                                      </p:cBhvr>
                                      <p:tavLst>
                                        <p:tav tm="0">
                                          <p:val>
                                            <p:fltVal val="0.5"/>
                                          </p:val>
                                        </p:tav>
                                        <p:tav tm="100000">
                                          <p:val>
                                            <p:strVal val="#ppt_x"/>
                                          </p:val>
                                        </p:tav>
                                      </p:tavLst>
                                    </p:anim>
                                    <p:anim calcmode="lin" valueType="num">
                                      <p:cBhvr>
                                        <p:cTn id="13" dur="5000" fill="hold"/>
                                        <p:tgtEl>
                                          <p:spTgt spid="9218"/>
                                        </p:tgtEl>
                                        <p:attrNameLst>
                                          <p:attrName>ppt_y</p:attrName>
                                        </p:attrNameLst>
                                      </p:cBhvr>
                                      <p:tavLst>
                                        <p:tav tm="0">
                                          <p:val>
                                            <p:fltVal val="0.5"/>
                                          </p:val>
                                        </p:tav>
                                        <p:tav tm="100000">
                                          <p:val>
                                            <p:strVal val="#ppt_y"/>
                                          </p:val>
                                        </p:tav>
                                      </p:tavLst>
                                    </p:anim>
                                  </p:childTnLst>
                                </p:cTn>
                              </p:par>
                            </p:childTnLst>
                          </p:cTn>
                        </p:par>
                        <p:par>
                          <p:cTn id="14" fill="hold" nodeType="afterGroup">
                            <p:stCondLst>
                              <p:cond delay="5000"/>
                            </p:stCondLst>
                            <p:childTnLst>
                              <p:par>
                                <p:cTn id="15" presetID="1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lide(fromBottom)">
                                      <p:cBhvr>
                                        <p:cTn id="17" dur="5000"/>
                                        <p:tgtEl>
                                          <p:spTgt spid="3"/>
                                        </p:tgtEl>
                                      </p:cBhvr>
                                    </p:animEffect>
                                  </p:childTnLst>
                                </p:cTn>
                              </p:par>
                            </p:childTnLst>
                          </p:cTn>
                        </p:par>
                        <p:par>
                          <p:cTn id="18" fill="hold" nodeType="afterGroup">
                            <p:stCondLst>
                              <p:cond delay="10000"/>
                            </p:stCondLst>
                            <p:childTnLst>
                              <p:par>
                                <p:cTn id="19" presetID="31" presetClass="entr" presetSubtype="0" fill="hold" nodeType="afterEffect">
                                  <p:stCondLst>
                                    <p:cond delay="0"/>
                                  </p:stCondLst>
                                  <p:iterate type="lt">
                                    <p:tmPct val="5000"/>
                                  </p:iterate>
                                  <p:childTnLst>
                                    <p:set>
                                      <p:cBhvr>
                                        <p:cTn id="20" dur="1" fill="hold">
                                          <p:stCondLst>
                                            <p:cond delay="0"/>
                                          </p:stCondLst>
                                        </p:cTn>
                                        <p:tgtEl>
                                          <p:spTgt spid="9220"/>
                                        </p:tgtEl>
                                        <p:attrNameLst>
                                          <p:attrName>style.visibility</p:attrName>
                                        </p:attrNameLst>
                                      </p:cBhvr>
                                      <p:to>
                                        <p:strVal val="visible"/>
                                      </p:to>
                                    </p:set>
                                    <p:anim calcmode="lin" valueType="num">
                                      <p:cBhvr>
                                        <p:cTn id="21" dur="2000" fill="hold"/>
                                        <p:tgtEl>
                                          <p:spTgt spid="9220"/>
                                        </p:tgtEl>
                                        <p:attrNameLst>
                                          <p:attrName>ppt_w</p:attrName>
                                        </p:attrNameLst>
                                      </p:cBhvr>
                                      <p:tavLst>
                                        <p:tav tm="0">
                                          <p:val>
                                            <p:fltVal val="0"/>
                                          </p:val>
                                        </p:tav>
                                        <p:tav tm="100000">
                                          <p:val>
                                            <p:strVal val="#ppt_w"/>
                                          </p:val>
                                        </p:tav>
                                      </p:tavLst>
                                    </p:anim>
                                    <p:anim calcmode="lin" valueType="num">
                                      <p:cBhvr>
                                        <p:cTn id="22" dur="2000" fill="hold"/>
                                        <p:tgtEl>
                                          <p:spTgt spid="9220"/>
                                        </p:tgtEl>
                                        <p:attrNameLst>
                                          <p:attrName>ppt_h</p:attrName>
                                        </p:attrNameLst>
                                      </p:cBhvr>
                                      <p:tavLst>
                                        <p:tav tm="0">
                                          <p:val>
                                            <p:fltVal val="0"/>
                                          </p:val>
                                        </p:tav>
                                        <p:tav tm="100000">
                                          <p:val>
                                            <p:strVal val="#ppt_h"/>
                                          </p:val>
                                        </p:tav>
                                      </p:tavLst>
                                    </p:anim>
                                    <p:anim calcmode="lin" valueType="num">
                                      <p:cBhvr>
                                        <p:cTn id="23" dur="2000" fill="hold"/>
                                        <p:tgtEl>
                                          <p:spTgt spid="9220"/>
                                        </p:tgtEl>
                                        <p:attrNameLst>
                                          <p:attrName>style.rotation</p:attrName>
                                        </p:attrNameLst>
                                      </p:cBhvr>
                                      <p:tavLst>
                                        <p:tav tm="0">
                                          <p:val>
                                            <p:fltVal val="90"/>
                                          </p:val>
                                        </p:tav>
                                        <p:tav tm="100000">
                                          <p:val>
                                            <p:fltVal val="0"/>
                                          </p:val>
                                        </p:tav>
                                      </p:tavLst>
                                    </p:anim>
                                    <p:animEffect transition="in" filter="fade">
                                      <p:cBhvr>
                                        <p:cTn id="24" dur="2000"/>
                                        <p:tgtEl>
                                          <p:spTgt spid="9220"/>
                                        </p:tgtEl>
                                      </p:cBhvr>
                                    </p:animEffect>
                                  </p:childTnLst>
                                </p:cTn>
                              </p:par>
                            </p:childTnLst>
                          </p:cTn>
                        </p:par>
                        <p:par>
                          <p:cTn id="25" fill="hold" nodeType="afterGroup">
                            <p:stCondLst>
                              <p:cond delay="12000"/>
                            </p:stCondLst>
                            <p:childTnLst>
                              <p:par>
                                <p:cTn id="26" presetID="12" presetClass="entr" presetSubtype="4"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slide(fromBottom)">
                                      <p:cBhvr>
                                        <p:cTn id="28" dur="5000"/>
                                        <p:tgtEl>
                                          <p:spTgt spid="5"/>
                                        </p:tgtEl>
                                      </p:cBhvr>
                                    </p:animEffect>
                                  </p:childTnLst>
                                </p:cTn>
                              </p:par>
                            </p:childTnLst>
                          </p:cTn>
                        </p:par>
                        <p:par>
                          <p:cTn id="29" fill="hold" nodeType="afterGroup">
                            <p:stCondLst>
                              <p:cond delay="17000"/>
                            </p:stCondLst>
                            <p:childTnLst>
                              <p:par>
                                <p:cTn id="30" presetID="21" presetClass="entr" presetSubtype="4"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heel(4)">
                                      <p:cBhvr>
                                        <p:cTn id="32" dur="5000"/>
                                        <p:tgtEl>
                                          <p:spTgt spid="8"/>
                                        </p:tgtEl>
                                      </p:cBhvr>
                                    </p:animEffect>
                                  </p:childTnLst>
                                </p:cTn>
                              </p:par>
                            </p:childTnLst>
                          </p:cTn>
                        </p:par>
                        <p:par>
                          <p:cTn id="33" fill="hold" nodeType="afterGroup">
                            <p:stCondLst>
                              <p:cond delay="22000"/>
                            </p:stCondLst>
                            <p:childTnLst>
                              <p:par>
                                <p:cTn id="34" presetID="21" presetClass="entr" presetSubtype="4"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heel(4)">
                                      <p:cBhvr>
                                        <p:cTn id="36"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800px-Kaiomaru_japon3.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800px-Kaiomaru_japon3.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79512" y="5661248"/>
            <a:ext cx="8784976" cy="92333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Kaiwo Maru II (ou T.S. Kaiwo Maru II) a été construit en 1989 sur le chantier naval Sumitomo Heavy Industries, au Japon. Ce quatre-mâts barque remplace le Kaiwo Maru construit en 1930 ,et aujourd’hui  navire musée visible au Kaiwo Maru Park de Tokyo.</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edge">
                                      <p:cBhvr>
                                        <p:cTn id="7" dur="5000"/>
                                        <p:tgtEl>
                                          <p:spTgt spid="10242"/>
                                        </p:tgtEl>
                                      </p:cBhvr>
                                    </p:animEffec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5000"/>
                                        <p:tgtEl>
                                          <p:spTgt spid="3"/>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0"/>
                                        <p:tgtEl>
                                          <p:spTgt spid="4"/>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4)">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800px-Mir,_Gdynia,_20090705,_2.jpg"/>
          <p:cNvPicPr>
            <a:picLocks noChangeAspect="1"/>
          </p:cNvPicPr>
          <p:nvPr/>
        </p:nvPicPr>
        <p:blipFill>
          <a:blip r:embed="rId2">
            <a:lum bright="10000"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5805264"/>
            <a:ext cx="8712968" cy="92333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Mir (paix » en russe) est un voilier de type trois-mâts carré en acier battant pavillon russe. Son port d'attache est Saint-Pétersbourg  ,c’est l'un des plus longs voiliers du monde. Il a été  construit en 1987, au chantier naval Lénine de Gdańsk en Pologne.</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heel(1)">
                                      <p:cBhvr>
                                        <p:cTn id="7" dur="5000"/>
                                        <p:tgtEl>
                                          <p:spTgt spid="11266"/>
                                        </p:tgtEl>
                                      </p:cBhvr>
                                    </p:animEffect>
                                  </p:childTnLst>
                                </p:cTn>
                              </p:par>
                            </p:childTnLst>
                          </p:cTn>
                        </p:par>
                        <p:par>
                          <p:cTn id="8" fill="hold" nodeType="afterGroup">
                            <p:stCondLst>
                              <p:cond delay="50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0"/>
                                        <p:tgtEl>
                                          <p:spTgt spid="3"/>
                                        </p:tgtEl>
                                      </p:cBhvr>
                                    </p:animEffect>
                                  </p:childTnLst>
                                </p:cTn>
                              </p:par>
                            </p:childTnLst>
                          </p:cTn>
                        </p:par>
                        <p:par>
                          <p:cTn id="12" fill="hold" nodeType="afterGroup">
                            <p:stCondLst>
                              <p:cond delay="10000"/>
                            </p:stCondLst>
                            <p:childTnLst>
                              <p:par>
                                <p:cTn id="13" presetID="21"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4)">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800px-Oosterschelde_Kieler_Foerde pays b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800px-Oosterschelde_Kieler_Foerde pays b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67544" y="5733256"/>
            <a:ext cx="8424936" cy="92333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L’Oosterschelde est une goélette à trois mâts et hunier néerlandaise qui mesure 50 mètres hors-tout. Elle a été construite en 1918 aux Pays-Bas et navigue sous le drapeau allemand.</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afterEffect">
                                  <p:stCondLst>
                                    <p:cond delay="0"/>
                                  </p:stCondLst>
                                  <p:childTnLst>
                                    <p:anim calcmode="lin" valueType="num">
                                      <p:cBhvr>
                                        <p:cTn id="6" dur="5000"/>
                                        <p:tgtEl>
                                          <p:spTgt spid="12290"/>
                                        </p:tgtEl>
                                        <p:attrNameLst>
                                          <p:attrName>ppt_x</p:attrName>
                                        </p:attrNameLst>
                                      </p:cBhvr>
                                      <p:tavLst>
                                        <p:tav tm="0">
                                          <p:val>
                                            <p:strVal val="ppt_x"/>
                                          </p:val>
                                        </p:tav>
                                        <p:tav tm="100000">
                                          <p:val>
                                            <p:strVal val="ppt_x+ppt_w/2"/>
                                          </p:val>
                                        </p:tav>
                                      </p:tavLst>
                                    </p:anim>
                                    <p:anim calcmode="lin" valueType="num">
                                      <p:cBhvr>
                                        <p:cTn id="7" dur="5000"/>
                                        <p:tgtEl>
                                          <p:spTgt spid="12290"/>
                                        </p:tgtEl>
                                        <p:attrNameLst>
                                          <p:attrName>ppt_y</p:attrName>
                                        </p:attrNameLst>
                                      </p:cBhvr>
                                      <p:tavLst>
                                        <p:tav tm="0">
                                          <p:val>
                                            <p:strVal val="ppt_y"/>
                                          </p:val>
                                        </p:tav>
                                        <p:tav tm="100000">
                                          <p:val>
                                            <p:strVal val="ppt_y"/>
                                          </p:val>
                                        </p:tav>
                                      </p:tavLst>
                                    </p:anim>
                                    <p:anim calcmode="lin" valueType="num">
                                      <p:cBhvr>
                                        <p:cTn id="8" dur="5000"/>
                                        <p:tgtEl>
                                          <p:spTgt spid="12290"/>
                                        </p:tgtEl>
                                        <p:attrNameLst>
                                          <p:attrName>ppt_w</p:attrName>
                                        </p:attrNameLst>
                                      </p:cBhvr>
                                      <p:tavLst>
                                        <p:tav tm="0">
                                          <p:val>
                                            <p:strVal val="ppt_w"/>
                                          </p:val>
                                        </p:tav>
                                        <p:tav tm="100000">
                                          <p:val>
                                            <p:fltVal val="0"/>
                                          </p:val>
                                        </p:tav>
                                      </p:tavLst>
                                    </p:anim>
                                    <p:anim calcmode="lin" valueType="num">
                                      <p:cBhvr>
                                        <p:cTn id="9" dur="5000"/>
                                        <p:tgtEl>
                                          <p:spTgt spid="12290"/>
                                        </p:tgtEl>
                                        <p:attrNameLst>
                                          <p:attrName>ppt_h</p:attrName>
                                        </p:attrNameLst>
                                      </p:cBhvr>
                                      <p:tavLst>
                                        <p:tav tm="0">
                                          <p:val>
                                            <p:strVal val="ppt_h"/>
                                          </p:val>
                                        </p:tav>
                                        <p:tav tm="100000">
                                          <p:val>
                                            <p:strVal val="ppt_h"/>
                                          </p:val>
                                        </p:tav>
                                      </p:tavLst>
                                    </p:anim>
                                    <p:set>
                                      <p:cBhvr>
                                        <p:cTn id="10" dur="1" fill="hold">
                                          <p:stCondLst>
                                            <p:cond delay="4999"/>
                                          </p:stCondLst>
                                        </p:cTn>
                                        <p:tgtEl>
                                          <p:spTgt spid="12290"/>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ppt_x</p:attrName>
                                        </p:attrNameLst>
                                      </p:cBhvr>
                                      <p:tavLst>
                                        <p:tav tm="0">
                                          <p:val>
                                            <p:strVal val="#ppt_x-#ppt_w/2"/>
                                          </p:val>
                                        </p:tav>
                                        <p:tav tm="100000">
                                          <p:val>
                                            <p:strVal val="#ppt_x"/>
                                          </p:val>
                                        </p:tav>
                                      </p:tavLst>
                                    </p:anim>
                                    <p:anim calcmode="lin" valueType="num">
                                      <p:cBhvr>
                                        <p:cTn id="14" dur="5000" fill="hold"/>
                                        <p:tgtEl>
                                          <p:spTgt spid="3"/>
                                        </p:tgtEl>
                                        <p:attrNameLst>
                                          <p:attrName>ppt_y</p:attrName>
                                        </p:attrNameLst>
                                      </p:cBhvr>
                                      <p:tavLst>
                                        <p:tav tm="0">
                                          <p:val>
                                            <p:strVal val="#ppt_y"/>
                                          </p:val>
                                        </p:tav>
                                        <p:tav tm="100000">
                                          <p:val>
                                            <p:strVal val="#ppt_y"/>
                                          </p:val>
                                        </p:tav>
                                      </p:tavLst>
                                    </p:anim>
                                    <p:anim calcmode="lin" valueType="num">
                                      <p:cBhvr>
                                        <p:cTn id="15" dur="5000" fill="hold"/>
                                        <p:tgtEl>
                                          <p:spTgt spid="3"/>
                                        </p:tgtEl>
                                        <p:attrNameLst>
                                          <p:attrName>ppt_w</p:attrName>
                                        </p:attrNameLst>
                                      </p:cBhvr>
                                      <p:tavLst>
                                        <p:tav tm="0">
                                          <p:val>
                                            <p:fltVal val="0"/>
                                          </p:val>
                                        </p:tav>
                                        <p:tav tm="100000">
                                          <p:val>
                                            <p:strVal val="#ppt_w"/>
                                          </p:val>
                                        </p:tav>
                                      </p:tavLst>
                                    </p:anim>
                                    <p:anim calcmode="lin" valueType="num">
                                      <p:cBhvr>
                                        <p:cTn id="16" dur="5000" fill="hold"/>
                                        <p:tgtEl>
                                          <p:spTgt spid="3"/>
                                        </p:tgtEl>
                                        <p:attrNameLst>
                                          <p:attrName>ppt_h</p:attrName>
                                        </p:attrNameLst>
                                      </p:cBhvr>
                                      <p:tavLst>
                                        <p:tav tm="0">
                                          <p:val>
                                            <p:strVal val="#ppt_h"/>
                                          </p:val>
                                        </p:tav>
                                        <p:tav tm="100000">
                                          <p:val>
                                            <p:strVal val="#ppt_h"/>
                                          </p:val>
                                        </p:tav>
                                      </p:tavLst>
                                    </p:anim>
                                  </p:childTnLst>
                                </p:cTn>
                              </p:par>
                            </p:childTnLst>
                          </p:cTn>
                        </p:par>
                        <p:par>
                          <p:cTn id="17" fill="hold" nodeType="afterGroup">
                            <p:stCondLst>
                              <p:cond delay="5000"/>
                            </p:stCondLst>
                            <p:childTnLst>
                              <p:par>
                                <p:cTn id="18" presetID="1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lide(fromBottom)">
                                      <p:cBhvr>
                                        <p:cTn id="20" dur="5000"/>
                                        <p:tgtEl>
                                          <p:spTgt spid="4"/>
                                        </p:tgtEl>
                                      </p:cBhvr>
                                    </p:animEffect>
                                  </p:childTnLst>
                                </p:cTn>
                              </p:par>
                            </p:childTnLst>
                          </p:cTn>
                        </p:par>
                        <p:par>
                          <p:cTn id="21" fill="hold" nodeType="afterGroup">
                            <p:stCondLst>
                              <p:cond delay="10000"/>
                            </p:stCondLst>
                            <p:childTnLst>
                              <p:par>
                                <p:cTn id="22" presetID="21" presetClass="entr" presetSubtype="4"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4)">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800px-Sailing_ship_„Astrid“,_Brest_2008_a.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800px-Sailing_ship_„Astrid“,_Brest_2008_a.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188640"/>
            <a:ext cx="3888432" cy="1477328"/>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latin typeface="Garamond" pitchFamily="18" charset="0"/>
                <a:cs typeface="Arial" charset="0"/>
              </a:rPr>
              <a:t>L’Astrid</a:t>
            </a:r>
            <a:r>
              <a:rPr lang="fr-FR" b="1" i="1" dirty="0">
                <a:ln>
                  <a:solidFill>
                    <a:schemeClr val="accent2">
                      <a:lumMod val="50000"/>
                    </a:schemeClr>
                  </a:solidFill>
                </a:ln>
                <a:solidFill>
                  <a:schemeClr val="bg1"/>
                </a:solidFill>
                <a:latin typeface="Garamond" pitchFamily="18" charset="0"/>
                <a:cs typeface="Arial" charset="0"/>
              </a:rPr>
              <a:t> </a:t>
            </a:r>
            <a:r>
              <a:rPr lang="fr-FR" b="1" i="1" dirty="0">
                <a:ln>
                  <a:solidFill>
                    <a:schemeClr val="accent2">
                      <a:lumMod val="50000"/>
                    </a:schemeClr>
                  </a:solidFill>
                </a:ln>
                <a:solidFill>
                  <a:schemeClr val="accent6">
                    <a:lumMod val="75000"/>
                  </a:schemeClr>
                </a:solidFill>
                <a:latin typeface="Garamond" pitchFamily="18" charset="0"/>
                <a:cs typeface="Arial" charset="0"/>
              </a:rPr>
              <a:t>est un brigantin traditionnel (ou brick), à coque acier blanc, construit en 1918 aux Pays-Bas dans les chantiers navals Greg Van Leewin de Scheveningen.</a:t>
            </a:r>
            <a:endPar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endParaRPr>
          </a:p>
        </p:txBody>
      </p:sp>
      <p:sp>
        <p:nvSpPr>
          <p:cNvPr id="5" name="Rectangle 4"/>
          <p:cNvSpPr/>
          <p:nvPr/>
        </p:nvSpPr>
        <p:spPr>
          <a:xfrm>
            <a:off x="5508104" y="188640"/>
            <a:ext cx="3456384" cy="2031325"/>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latin typeface="Garamond" pitchFamily="18" charset="0"/>
                <a:cs typeface="Arial" charset="0"/>
              </a:rPr>
              <a:t>Le 24 juillet 2013, il fait naufrage sur les côtes de Cork en Irlande. proche du port de Kinsale. Les 30 naufragés ont pu être récupérés par les services de secours irlandais et la goélette irlandaise Spirit of Oysterhaven.</a:t>
            </a:r>
            <a:endPar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endParaRP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edge">
                                      <p:cBhvr>
                                        <p:cTn id="7" dur="5000"/>
                                        <p:tgtEl>
                                          <p:spTgt spid="14338"/>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5000"/>
                                        <p:tgtEl>
                                          <p:spTgt spid="3"/>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0"/>
                                        <p:tgtEl>
                                          <p:spTgt spid="4"/>
                                        </p:tgtEl>
                                      </p:cBhvr>
                                    </p:animEffect>
                                  </p:childTnLst>
                                </p:cTn>
                              </p:par>
                            </p:childTnLst>
                          </p:cTn>
                        </p:par>
                        <p:par>
                          <p:cTn id="15" fill="hold" nodeType="afterGroup">
                            <p:stCondLst>
                              <p:cond delay="100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0"/>
                                        <p:tgtEl>
                                          <p:spTgt spid="5"/>
                                        </p:tgtEl>
                                      </p:cBhvr>
                                    </p:animEffect>
                                  </p:childTnLst>
                                </p:cTn>
                              </p:par>
                            </p:childTnLst>
                          </p:cTn>
                        </p:par>
                        <p:par>
                          <p:cTn id="19" fill="hold" nodeType="afterGroup">
                            <p:stCondLst>
                              <p:cond delay="15000"/>
                            </p:stCondLst>
                            <p:childTnLst>
                              <p:par>
                                <p:cTn id="20" presetID="21"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4)">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800px-Shtandart_i_Asgard_II_2.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800px-Shtandart_i_Asgard_II_2.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5229200"/>
            <a:ext cx="4176464" cy="1477328"/>
          </a:xfrm>
          <a:prstGeom prst="rect">
            <a:avLst/>
          </a:prstGeom>
        </p:spPr>
        <p:txBody>
          <a:bodyPr>
            <a:spAutoFit/>
          </a:bodyPr>
          <a:lstStyle/>
          <a:p>
            <a:pPr>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Shtandart (« Étendard » en russe) est la réplique d'une frégate russe du XVIII</a:t>
            </a:r>
            <a:r>
              <a:rPr lang="fr-FR" b="1" i="1" baseline="30000" dirty="0">
                <a:ln>
                  <a:solidFill>
                    <a:srgbClr val="00B0F0"/>
                  </a:solidFill>
                </a:ln>
                <a:solidFill>
                  <a:schemeClr val="bg1"/>
                </a:solidFill>
                <a:effectLst>
                  <a:glow rad="101600">
                    <a:schemeClr val="tx1">
                      <a:alpha val="60000"/>
                    </a:schemeClr>
                  </a:glow>
                </a:effectLst>
                <a:latin typeface="Garamond" pitchFamily="18" charset="0"/>
                <a:cs typeface="Arial" charset="0"/>
              </a:rPr>
              <a:t>e</a:t>
            </a: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 siècle, navire amiral du Tsar Pierre le Grand.Il est la propriété du Shtandart Project de Saint-Pétersbourg.</a:t>
            </a:r>
          </a:p>
        </p:txBody>
      </p:sp>
      <p:sp>
        <p:nvSpPr>
          <p:cNvPr id="5" name="Rectangle 4"/>
          <p:cNvSpPr/>
          <p:nvPr/>
        </p:nvSpPr>
        <p:spPr>
          <a:xfrm>
            <a:off x="4499992" y="4941168"/>
            <a:ext cx="4536504" cy="1754326"/>
          </a:xfrm>
          <a:prstGeom prst="rect">
            <a:avLst/>
          </a:prstGeom>
        </p:spPr>
        <p:txBody>
          <a:bodyPr>
            <a:spAutoFit/>
          </a:bodyPr>
          <a:lstStyle/>
          <a:p>
            <a:pPr>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Le brigantin  Irlandais Asgard II est dessiné par Jack Tyrell spécialement pour la formation maritime de jeunes de plus de 16 ans. Sa figure de proue est une sculpture représentant Granuaile (Grace O'Malley), la célèbre reine-pirate du XVI</a:t>
            </a:r>
            <a:r>
              <a:rPr lang="fr-FR" b="1" i="1" baseline="30000" dirty="0">
                <a:ln>
                  <a:solidFill>
                    <a:srgbClr val="00B050"/>
                  </a:solidFill>
                </a:ln>
                <a:solidFill>
                  <a:schemeClr val="bg1"/>
                </a:solidFill>
                <a:effectLst>
                  <a:glow rad="101600">
                    <a:schemeClr val="tx1">
                      <a:alpha val="60000"/>
                    </a:schemeClr>
                  </a:glow>
                </a:effectLst>
                <a:latin typeface="Garamond" pitchFamily="18" charset="0"/>
                <a:cs typeface="Arial" charset="0"/>
              </a:rPr>
              <a:t>e</a:t>
            </a: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 siècle</a:t>
            </a:r>
            <a:r>
              <a:rPr lang="fr-FR" b="1" i="1" dirty="0">
                <a:ln>
                  <a:solidFill>
                    <a:srgbClr val="00B050"/>
                  </a:solidFill>
                </a:ln>
                <a:solidFill>
                  <a:schemeClr val="bg1"/>
                </a:solidFill>
                <a:latin typeface="Garamond" pitchFamily="18" charset="0"/>
                <a:cs typeface="Arial" charset="0"/>
              </a:rPr>
              <a:t>.</a:t>
            </a:r>
            <a:endPar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endParaRP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5000" fill="hold"/>
                                        <p:tgtEl>
                                          <p:spTgt spid="15362"/>
                                        </p:tgtEl>
                                        <p:attrNameLst>
                                          <p:attrName>ppt_w</p:attrName>
                                        </p:attrNameLst>
                                      </p:cBhvr>
                                      <p:tavLst>
                                        <p:tav tm="0">
                                          <p:val>
                                            <p:fltVal val="0"/>
                                          </p:val>
                                        </p:tav>
                                        <p:tav tm="100000">
                                          <p:val>
                                            <p:strVal val="#ppt_w"/>
                                          </p:val>
                                        </p:tav>
                                      </p:tavLst>
                                    </p:anim>
                                    <p:anim calcmode="lin" valueType="num">
                                      <p:cBhvr>
                                        <p:cTn id="8" dur="5000" fill="hold"/>
                                        <p:tgtEl>
                                          <p:spTgt spid="15362"/>
                                        </p:tgtEl>
                                        <p:attrNameLst>
                                          <p:attrName>ppt_h</p:attrName>
                                        </p:attrNameLst>
                                      </p:cBhvr>
                                      <p:tavLst>
                                        <p:tav tm="0">
                                          <p:val>
                                            <p:strVal val="#ppt_h"/>
                                          </p:val>
                                        </p:tav>
                                        <p:tav tm="100000">
                                          <p:val>
                                            <p:strVal val="#ppt_h"/>
                                          </p:val>
                                        </p:tav>
                                      </p:tavLst>
                                    </p:anim>
                                  </p:childTnLst>
                                </p:cTn>
                              </p:par>
                              <p:par>
                                <p:cTn id="9" presetID="25"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2" dur="2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3" dur="2500" accel="50000" fill="hold">
                                          <p:stCondLst>
                                            <p:cond delay="2500"/>
                                          </p:stCondLst>
                                        </p:cTn>
                                        <p:tgtEl>
                                          <p:spTgt spid="3"/>
                                        </p:tgtEl>
                                        <p:attrNameLst>
                                          <p:attrName>ppt_w</p:attrName>
                                        </p:attrNameLst>
                                      </p:cBhvr>
                                      <p:tavLst>
                                        <p:tav tm="0">
                                          <p:val>
                                            <p:strVal val="#ppt_w*.05"/>
                                          </p:val>
                                        </p:tav>
                                        <p:tav tm="100000">
                                          <p:val>
                                            <p:strVal val="#ppt_w"/>
                                          </p:val>
                                        </p:tav>
                                      </p:tavLst>
                                    </p:anim>
                                    <p:anim calcmode="lin" valueType="num">
                                      <p:cBhvr>
                                        <p:cTn id="14" dur="5000" fill="hold"/>
                                        <p:tgtEl>
                                          <p:spTgt spid="3"/>
                                        </p:tgtEl>
                                        <p:attrNameLst>
                                          <p:attrName>ppt_h</p:attrName>
                                        </p:attrNameLst>
                                      </p:cBhvr>
                                      <p:tavLst>
                                        <p:tav tm="0">
                                          <p:val>
                                            <p:strVal val="#ppt_h"/>
                                          </p:val>
                                        </p:tav>
                                        <p:tav tm="100000">
                                          <p:val>
                                            <p:strVal val="#ppt_h"/>
                                          </p:val>
                                        </p:tav>
                                      </p:tavLst>
                                    </p:anim>
                                    <p:anim calcmode="lin" valueType="num">
                                      <p:cBhvr>
                                        <p:cTn id="15" dur="2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6" dur="2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7" dur="2500" accel="50000" fill="hold">
                                          <p:stCondLst>
                                            <p:cond delay="2500"/>
                                          </p:stCondLst>
                                        </p:cTn>
                                        <p:tgtEl>
                                          <p:spTgt spid="3"/>
                                        </p:tgtEl>
                                        <p:attrNameLst>
                                          <p:attrName>ppt_y</p:attrName>
                                        </p:attrNameLst>
                                      </p:cBhvr>
                                      <p:tavLst>
                                        <p:tav tm="0">
                                          <p:val>
                                            <p:strVal val="#ppt_y+.1"/>
                                          </p:val>
                                        </p:tav>
                                        <p:tav tm="100000">
                                          <p:val>
                                            <p:strVal val="#ppt_y"/>
                                          </p:val>
                                        </p:tav>
                                      </p:tavLst>
                                    </p:anim>
                                    <p:animEffect transition="in" filter="fade">
                                      <p:cBhvr>
                                        <p:cTn id="18" dur="5000" decel="50000">
                                          <p:stCondLst>
                                            <p:cond delay="0"/>
                                          </p:stCondLst>
                                        </p:cTn>
                                        <p:tgtEl>
                                          <p:spTgt spid="3"/>
                                        </p:tgtEl>
                                      </p:cBhvr>
                                    </p:animEffect>
                                  </p:childTnLst>
                                </p:cTn>
                              </p:par>
                            </p:childTnLst>
                          </p:cTn>
                        </p:par>
                        <p:par>
                          <p:cTn id="19" fill="hold" nodeType="afterGroup">
                            <p:stCondLst>
                              <p:cond delay="5000"/>
                            </p:stCondLst>
                            <p:childTnLst>
                              <p:par>
                                <p:cTn id="20" presetID="1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lide(fromBottom)">
                                      <p:cBhvr>
                                        <p:cTn id="22" dur="5000"/>
                                        <p:tgtEl>
                                          <p:spTgt spid="4"/>
                                        </p:tgtEl>
                                      </p:cBhvr>
                                    </p:animEffect>
                                  </p:childTnLst>
                                </p:cTn>
                              </p:par>
                            </p:childTnLst>
                          </p:cTn>
                        </p:par>
                        <p:par>
                          <p:cTn id="23" fill="hold" nodeType="afterGroup">
                            <p:stCondLst>
                              <p:cond delay="10000"/>
                            </p:stCondLst>
                            <p:childTnLst>
                              <p:par>
                                <p:cTn id="24" presetID="1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slide(fromBottom)">
                                      <p:cBhvr>
                                        <p:cTn id="26" dur="5000"/>
                                        <p:tgtEl>
                                          <p:spTgt spid="5"/>
                                        </p:tgtEl>
                                      </p:cBhvr>
                                    </p:animEffect>
                                  </p:childTnLst>
                                </p:cTn>
                              </p:par>
                            </p:childTnLst>
                          </p:cTn>
                        </p:par>
                        <p:par>
                          <p:cTn id="27" fill="hold" nodeType="afterGroup">
                            <p:stCondLst>
                              <p:cond delay="15000"/>
                            </p:stCondLst>
                            <p:childTnLst>
                              <p:par>
                                <p:cTn id="28" presetID="21" presetClass="entr" presetSubtype="4"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heel(4)">
                                      <p:cBhvr>
                                        <p:cTn id="3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800px-Stad_Amsterdam_17c.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9512" y="188640"/>
            <a:ext cx="8712968" cy="646331"/>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Stad Amsterdam est un clipper   trois-mâts, à coque métallique, construit à Amsterdam , de 1997 à 2000. Il est      le plus jeune de la flotte dans cette catégorie.</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5000" fill="hold"/>
                                        <p:tgtEl>
                                          <p:spTgt spid="16386"/>
                                        </p:tgtEl>
                                        <p:attrNameLst>
                                          <p:attrName>ppt_w</p:attrName>
                                        </p:attrNameLst>
                                      </p:cBhvr>
                                      <p:tavLst>
                                        <p:tav tm="0">
                                          <p:val>
                                            <p:fltVal val="0"/>
                                          </p:val>
                                        </p:tav>
                                        <p:tav tm="100000">
                                          <p:val>
                                            <p:strVal val="#ppt_w"/>
                                          </p:val>
                                        </p:tav>
                                      </p:tavLst>
                                    </p:anim>
                                    <p:anim calcmode="lin" valueType="num">
                                      <p:cBhvr>
                                        <p:cTn id="8" dur="5000" fill="hold"/>
                                        <p:tgtEl>
                                          <p:spTgt spid="16386"/>
                                        </p:tgtEl>
                                        <p:attrNameLst>
                                          <p:attrName>ppt_h</p:attrName>
                                        </p:attrNameLst>
                                      </p:cBhvr>
                                      <p:tavLst>
                                        <p:tav tm="0">
                                          <p:val>
                                            <p:fltVal val="0"/>
                                          </p:val>
                                        </p:tav>
                                        <p:tav tm="100000">
                                          <p:val>
                                            <p:strVal val="#ppt_h"/>
                                          </p:val>
                                        </p:tav>
                                      </p:tavLst>
                                    </p:anim>
                                    <p:anim calcmode="lin" valueType="num">
                                      <p:cBhvr>
                                        <p:cTn id="9" dur="5000" fill="hold"/>
                                        <p:tgtEl>
                                          <p:spTgt spid="16386"/>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16386"/>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lide(fromBottom)">
                                      <p:cBhvr>
                                        <p:cTn id="14" dur="5000"/>
                                        <p:tgtEl>
                                          <p:spTgt spid="3"/>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800px-Star_of_India_Makes_Historic_'Voyage'_for_Dry_Dock_Maintenance_-b.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67544" y="5229200"/>
            <a:ext cx="8208912" cy="1477328"/>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Star of India est un trois-mâts barque à coque acier, construit en 1863 dans un chantier naval de Ramsey, sur l'île de Man. Le Star of India a été restauré en 1962 et est en état de navigabilité. En tant que bateau-musée, il est amarré au quai du Musée maritime de San Diego en Californie. « Photo du Voyage' historique vers le Dock d’entretien à sec ».</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3000" fill="hold"/>
                                        <p:tgtEl>
                                          <p:spTgt spid="17410"/>
                                        </p:tgtEl>
                                        <p:attrNameLst>
                                          <p:attrName>ppt_h</p:attrName>
                                        </p:attrNameLst>
                                      </p:cBhvr>
                                      <p:tavLst>
                                        <p:tav tm="0">
                                          <p:val>
                                            <p:strVal val="#ppt_h/20"/>
                                          </p:val>
                                        </p:tav>
                                        <p:tav tm="50000">
                                          <p:val>
                                            <p:strVal val="#ppt_h/20"/>
                                          </p:val>
                                        </p:tav>
                                        <p:tav tm="100000">
                                          <p:val>
                                            <p:strVal val="#ppt_h"/>
                                          </p:val>
                                        </p:tav>
                                      </p:tavLst>
                                    </p:anim>
                                    <p:anim calcmode="lin" valueType="num">
                                      <p:cBhvr>
                                        <p:cTn id="8" dur="3000" fill="hold"/>
                                        <p:tgtEl>
                                          <p:spTgt spid="17410"/>
                                        </p:tgtEl>
                                        <p:attrNameLst>
                                          <p:attrName>ppt_w</p:attrName>
                                        </p:attrNameLst>
                                      </p:cBhvr>
                                      <p:tavLst>
                                        <p:tav tm="0">
                                          <p:val>
                                            <p:strVal val="#ppt_w+.3"/>
                                          </p:val>
                                        </p:tav>
                                        <p:tav tm="50000">
                                          <p:val>
                                            <p:strVal val="#ppt_w+.3"/>
                                          </p:val>
                                        </p:tav>
                                        <p:tav tm="100000">
                                          <p:val>
                                            <p:strVal val="#ppt_w"/>
                                          </p:val>
                                        </p:tav>
                                      </p:tavLst>
                                    </p:anim>
                                    <p:anim calcmode="lin" valueType="num">
                                      <p:cBhvr>
                                        <p:cTn id="9" dur="3000" fill="hold"/>
                                        <p:tgtEl>
                                          <p:spTgt spid="17410"/>
                                        </p:tgtEl>
                                        <p:attrNameLst>
                                          <p:attrName>ppt_x</p:attrName>
                                        </p:attrNameLst>
                                      </p:cBhvr>
                                      <p:tavLst>
                                        <p:tav tm="0">
                                          <p:val>
                                            <p:strVal val="#ppt_x-.3"/>
                                          </p:val>
                                        </p:tav>
                                        <p:tav tm="50000">
                                          <p:val>
                                            <p:strVal val="#ppt_x"/>
                                          </p:val>
                                        </p:tav>
                                        <p:tav tm="100000">
                                          <p:val>
                                            <p:strVal val="#ppt_x"/>
                                          </p:val>
                                        </p:tav>
                                      </p:tavLst>
                                    </p:anim>
                                    <p:anim calcmode="lin" valueType="num">
                                      <p:cBhvr>
                                        <p:cTn id="10" dur="3000" fill="hold"/>
                                        <p:tgtEl>
                                          <p:spTgt spid="17410"/>
                                        </p:tgtEl>
                                        <p:attrNameLst>
                                          <p:attrName>ppt_y</p:attrName>
                                        </p:attrNameLst>
                                      </p:cBhvr>
                                      <p:tavLst>
                                        <p:tav tm="0">
                                          <p:val>
                                            <p:strVal val="#ppt_y"/>
                                          </p:val>
                                        </p:tav>
                                        <p:tav tm="100000">
                                          <p:val>
                                            <p:strVal val="#ppt_y"/>
                                          </p:val>
                                        </p:tav>
                                      </p:tavLst>
                                    </p:anim>
                                  </p:childTnLst>
                                </p:cTn>
                              </p:par>
                            </p:childTnLst>
                          </p:cTn>
                        </p:par>
                        <p:par>
                          <p:cTn id="11" fill="hold" nodeType="afterGroup">
                            <p:stCondLst>
                              <p:cond delay="3000"/>
                            </p:stCondLst>
                            <p:childTnLst>
                              <p:par>
                                <p:cTn id="12" presetID="1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lide(fromBottom)">
                                      <p:cBhvr>
                                        <p:cTn id="14" dur="5000"/>
                                        <p:tgtEl>
                                          <p:spTgt spid="3"/>
                                        </p:tgtEl>
                                      </p:cBhvr>
                                    </p:animEffect>
                                  </p:childTnLst>
                                </p:cTn>
                              </p:par>
                            </p:childTnLst>
                          </p:cTn>
                        </p:par>
                        <p:par>
                          <p:cTn id="15" fill="hold" nodeType="afterGroup">
                            <p:stCondLst>
                              <p:cond delay="8000"/>
                            </p:stCondLst>
                            <p:childTnLst>
                              <p:par>
                                <p:cTn id="16" presetID="21" presetClass="entr" presetSubtype="4"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800px-SV_Europa_barque_2007-0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800px-SV_Europa_barque_2007-0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79512" y="188640"/>
            <a:ext cx="8712968" cy="92333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L'Europa est un trois-mâts barque hollandais, à coque acier, construit en 1911 dans les chantiers Stucken à Hambourg. Il appartient actuellement à la Rederij Bark Europa ,société néerlandaise de croisière au large.  </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randombar(horizontal)">
                                      <p:cBhvr>
                                        <p:cTn id="7" dur="5000"/>
                                        <p:tgtEl>
                                          <p:spTgt spid="18434"/>
                                        </p:tgtEl>
                                      </p:cBhvr>
                                    </p:animEffect>
                                  </p:childTnLst>
                                </p:cTn>
                              </p:par>
                              <p:par>
                                <p:cTn id="8" presetID="13"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out)">
                                      <p:cBhvr>
                                        <p:cTn id="10" dur="5000"/>
                                        <p:tgtEl>
                                          <p:spTgt spid="3"/>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0"/>
                                        <p:tgtEl>
                                          <p:spTgt spid="4"/>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4)">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800px-The_Tall_Ships’_Races_2009_in_Turku.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59632" y="188640"/>
            <a:ext cx="7632848" cy="1200329"/>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Les courses de la Tall Ships 2009 a Turku : « les tall ships race sont des courses internationales de voiliers écoles ». (Turku est une ville de Finlande)  située dans le Sud-Ouest du pays à l’embouchure de la rivière Aura. C’est la 5e ville du pays après Helsinki</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3000" fill="hold"/>
                                        <p:tgtEl>
                                          <p:spTgt spid="19458"/>
                                        </p:tgtEl>
                                        <p:attrNameLst>
                                          <p:attrName>ppt_w</p:attrName>
                                        </p:attrNameLst>
                                      </p:cBhvr>
                                      <p:tavLst>
                                        <p:tav tm="0">
                                          <p:val>
                                            <p:strVal val="4/3*#ppt_w"/>
                                          </p:val>
                                        </p:tav>
                                        <p:tav tm="100000">
                                          <p:val>
                                            <p:strVal val="#ppt_w"/>
                                          </p:val>
                                        </p:tav>
                                      </p:tavLst>
                                    </p:anim>
                                    <p:anim calcmode="lin" valueType="num">
                                      <p:cBhvr>
                                        <p:cTn id="8" dur="3000" fill="hold"/>
                                        <p:tgtEl>
                                          <p:spTgt spid="19458"/>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3000"/>
                            </p:stCondLst>
                            <p:childTnLst>
                              <p:par>
                                <p:cTn id="10" presetID="1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lide(fromBottom)">
                                      <p:cBhvr>
                                        <p:cTn id="12" dur="5000"/>
                                        <p:tgtEl>
                                          <p:spTgt spid="3"/>
                                        </p:tgtEl>
                                      </p:cBhvr>
                                    </p:animEffect>
                                  </p:childTnLst>
                                </p:cTn>
                              </p:par>
                            </p:childTnLst>
                          </p:cTn>
                        </p:par>
                        <p:par>
                          <p:cTn id="13" fill="hold" nodeType="afterGroup">
                            <p:stCondLst>
                              <p:cond delay="8000"/>
                            </p:stCondLst>
                            <p:childTnLst>
                              <p:par>
                                <p:cTn id="14" presetID="21"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4)">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800px-Tonnerres_de_Brest_2012_-_le Götheborg_-_005.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3888432" cy="341632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Götheborg est une réplique, construite entre 1995 et 2003 et baptisée par la reine de Suède le 3 septembre 2004, d'un navire du XVIII</a:t>
            </a:r>
            <a:r>
              <a:rPr lang="fr-FR" b="1" i="1" baseline="30000" dirty="0">
                <a:ln>
                  <a:solidFill>
                    <a:srgbClr val="00B0F0"/>
                  </a:solidFill>
                </a:ln>
                <a:solidFill>
                  <a:schemeClr val="bg1"/>
                </a:solidFill>
                <a:effectLst>
                  <a:glow rad="101600">
                    <a:schemeClr val="tx1">
                      <a:alpha val="60000"/>
                    </a:schemeClr>
                  </a:glow>
                </a:effectLst>
                <a:latin typeface="Garamond" pitchFamily="18" charset="0"/>
                <a:cs typeface="Arial" charset="0"/>
              </a:rPr>
              <a:t>e</a:t>
            </a: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 siècle de la Compagnie suédoise des Indes orientales. La réplique du Götheborg a refait, après son inauguration, le même voyage que le Götheborg original. Ce dernier avait coulé dans le port de Göteborg le 12 septembre 1745 en revenant de Chine , chargé de porcelaine. </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ppt_x</p:attrName>
                                        </p:attrNameLst>
                                      </p:cBhvr>
                                      <p:tavLst>
                                        <p:tav tm="0">
                                          <p:val>
                                            <p:strVal val="#ppt_x+#ppt_w/2"/>
                                          </p:val>
                                        </p:tav>
                                        <p:tav tm="100000">
                                          <p:val>
                                            <p:strVal val="#ppt_x"/>
                                          </p:val>
                                        </p:tav>
                                      </p:tavLst>
                                    </p:anim>
                                    <p:anim calcmode="lin" valueType="num">
                                      <p:cBhvr>
                                        <p:cTn id="8" dur="3000" fill="hold"/>
                                        <p:tgtEl>
                                          <p:spTgt spid="20482"/>
                                        </p:tgtEl>
                                        <p:attrNameLst>
                                          <p:attrName>ppt_y</p:attrName>
                                        </p:attrNameLst>
                                      </p:cBhvr>
                                      <p:tavLst>
                                        <p:tav tm="0">
                                          <p:val>
                                            <p:strVal val="#ppt_y"/>
                                          </p:val>
                                        </p:tav>
                                        <p:tav tm="100000">
                                          <p:val>
                                            <p:strVal val="#ppt_y"/>
                                          </p:val>
                                        </p:tav>
                                      </p:tavLst>
                                    </p:anim>
                                    <p:anim calcmode="lin" valueType="num">
                                      <p:cBhvr>
                                        <p:cTn id="9" dur="3000" fill="hold"/>
                                        <p:tgtEl>
                                          <p:spTgt spid="20482"/>
                                        </p:tgtEl>
                                        <p:attrNameLst>
                                          <p:attrName>ppt_w</p:attrName>
                                        </p:attrNameLst>
                                      </p:cBhvr>
                                      <p:tavLst>
                                        <p:tav tm="0">
                                          <p:val>
                                            <p:fltVal val="0"/>
                                          </p:val>
                                        </p:tav>
                                        <p:tav tm="100000">
                                          <p:val>
                                            <p:strVal val="#ppt_w"/>
                                          </p:val>
                                        </p:tav>
                                      </p:tavLst>
                                    </p:anim>
                                    <p:anim calcmode="lin" valueType="num">
                                      <p:cBhvr>
                                        <p:cTn id="10" dur="3000" fill="hold"/>
                                        <p:tgtEl>
                                          <p:spTgt spid="20482"/>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20482"/>
                                        </p:tgtEl>
                                        <p:attrNameLst>
                                          <p:attrName>style.visibility</p:attrName>
                                        </p:attrNameLst>
                                      </p:cBhvr>
                                      <p:to>
                                        <p:strVal val="visible"/>
                                      </p:to>
                                    </p:set>
                                    <p:animEffect transition="in" filter="diamond(out)">
                                      <p:cBhvr>
                                        <p:cTn id="13" dur="5000"/>
                                        <p:tgtEl>
                                          <p:spTgt spid="20482"/>
                                        </p:tgtEl>
                                      </p:cBhvr>
                                    </p:animEffect>
                                  </p:childTnLst>
                                </p:cTn>
                              </p:par>
                            </p:childTnLst>
                          </p:cTn>
                        </p:par>
                        <p:par>
                          <p:cTn id="14" fill="hold" nodeType="afterGroup">
                            <p:stCondLst>
                              <p:cond delay="5000"/>
                            </p:stCondLst>
                            <p:childTnLst>
                              <p:par>
                                <p:cTn id="15" presetID="1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lide(fromBottom)">
                                      <p:cBhvr>
                                        <p:cTn id="17" dur="5000"/>
                                        <p:tgtEl>
                                          <p:spTgt spid="3"/>
                                        </p:tgtEl>
                                      </p:cBhvr>
                                    </p:animEffect>
                                  </p:childTnLst>
                                </p:cTn>
                              </p:par>
                            </p:childTnLst>
                          </p:cTn>
                        </p:par>
                        <p:par>
                          <p:cTn id="18" fill="hold" nodeType="afterGroup">
                            <p:stCondLst>
                              <p:cond delay="10000"/>
                            </p:stCondLst>
                            <p:childTnLst>
                              <p:par>
                                <p:cTn id="19" presetID="21" presetClass="entr" presetSubtype="4"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Amerigo Vespucci (Italia), Dar Mlodziezy (Polonia) y Danmark (Dinamarca) atracados en el puerto de A Coruña (Galicia, España).jpg"/>
          <p:cNvPicPr>
            <a:picLocks noChangeAspect="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Amerigo Vespucci (Italia), Dar Mlodziezy (Polonia) y Danmark (Dinamarca) atracados en el puerto de A Coruña (Galicia, España).jpg"/>
          <p:cNvPicPr>
            <a:picLocks noChangeAspect="1"/>
          </p:cNvPicPr>
          <p:nvPr/>
        </p:nvPicPr>
        <p:blipFill>
          <a:blip r:embed="rId2">
            <a:lum bright="-10000"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355976" y="332656"/>
            <a:ext cx="4608512" cy="1477328"/>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sym typeface="Wingdings" pitchFamily="2" charset="2"/>
              </a:rPr>
              <a:t></a:t>
            </a: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L’Amerigo Vespucci :  est un voilier-école italien</a:t>
            </a:r>
            <a:r>
              <a:rPr lang="fr-FR" dirty="0">
                <a:ln>
                  <a:solidFill>
                    <a:srgbClr val="00B0F0"/>
                  </a:solidFill>
                </a:ln>
                <a:solidFill>
                  <a:schemeClr val="bg1"/>
                </a:solidFill>
                <a:effectLst>
                  <a:glow rad="101600">
                    <a:schemeClr val="tx1">
                      <a:alpha val="60000"/>
                    </a:schemeClr>
                  </a:glow>
                </a:effectLst>
                <a:latin typeface="Arial" charset="0"/>
                <a:cs typeface="Arial" charset="0"/>
              </a:rPr>
              <a:t>,</a:t>
            </a:r>
            <a:r>
              <a:rPr lang="fr-FR" dirty="0">
                <a:ln>
                  <a:solidFill>
                    <a:srgbClr val="00B0F0"/>
                  </a:solidFill>
                </a:ln>
                <a:effectLst>
                  <a:glow rad="101600">
                    <a:schemeClr val="tx1">
                      <a:alpha val="60000"/>
                    </a:schemeClr>
                  </a:glow>
                </a:effectLst>
                <a:latin typeface="Arial" charset="0"/>
                <a:cs typeface="Arial" charset="0"/>
              </a:rPr>
              <a:t> </a:t>
            </a: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Il est actuellement l'un des plus ancien trois-mâts carré à naviguer. Le voilier porte le nom du célèbre navigateur  italien Amerigo Vespucci. Il est basé à Gênes.</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sp>
        <p:nvSpPr>
          <p:cNvPr id="5" name="Rectangle 4"/>
          <p:cNvSpPr/>
          <p:nvPr/>
        </p:nvSpPr>
        <p:spPr>
          <a:xfrm>
            <a:off x="4499992" y="5517232"/>
            <a:ext cx="4464496" cy="1200329"/>
          </a:xfrm>
          <a:prstGeom prst="rect">
            <a:avLst/>
          </a:prstGeom>
        </p:spPr>
        <p:txBody>
          <a:bodyPr>
            <a:spAutoFit/>
          </a:bodyPr>
          <a:lstStyle/>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Le</a:t>
            </a:r>
            <a:r>
              <a:rPr lang="fr-FR" dirty="0">
                <a:ln>
                  <a:solidFill>
                    <a:srgbClr val="00B050"/>
                  </a:solidFill>
                </a:ln>
                <a:effectLst>
                  <a:glow rad="101600">
                    <a:schemeClr val="tx1">
                      <a:alpha val="60000"/>
                    </a:schemeClr>
                  </a:glow>
                </a:effectLst>
                <a:latin typeface="Arial" charset="0"/>
                <a:cs typeface="Arial" charset="0"/>
              </a:rPr>
              <a:t> </a:t>
            </a: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Dar Młodzieży (« don de la jeunesse » en polonais) est un voilier de type trois-mâts carré en acier battant pavillon polonais. Son port d'attache est Gdynia.</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5000"/>
                                        <p:tgtEl>
                                          <p:spTgt spid="21506"/>
                                        </p:tgtEl>
                                      </p:cBhvr>
                                    </p:animEffect>
                                  </p:childTnLst>
                                </p:cTn>
                              </p:par>
                            </p:childTnLst>
                          </p:cTn>
                        </p:par>
                        <p:par>
                          <p:cTn id="8" fill="hold" nodeType="afterGroup">
                            <p:stCondLst>
                              <p:cond delay="5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0"/>
                                        <p:tgtEl>
                                          <p:spTgt spid="3"/>
                                        </p:tgtEl>
                                      </p:cBhvr>
                                    </p:animEffect>
                                  </p:childTnLst>
                                </p:cTn>
                              </p:par>
                            </p:childTnLst>
                          </p:cTn>
                        </p:par>
                        <p:par>
                          <p:cTn id="12" fill="hold" nodeType="afterGroup">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0"/>
                                        <p:tgtEl>
                                          <p:spTgt spid="4"/>
                                        </p:tgtEl>
                                      </p:cBhvr>
                                    </p:animEffect>
                                  </p:childTnLst>
                                </p:cTn>
                              </p:par>
                            </p:childTnLst>
                          </p:cTn>
                        </p:par>
                        <p:par>
                          <p:cTn id="16" fill="hold" nodeType="afterGroup">
                            <p:stCondLst>
                              <p:cond delay="15000"/>
                            </p:stCondLst>
                            <p:childTnLst>
                              <p:par>
                                <p:cTn id="17" presetID="12" presetClass="entr" presetSubtype="4"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Bottom)">
                                      <p:cBhvr>
                                        <p:cTn id="19" dur="5000"/>
                                        <p:tgtEl>
                                          <p:spTgt spid="5"/>
                                        </p:tgtEl>
                                      </p:cBhvr>
                                    </p:animEffect>
                                  </p:childTnLst>
                                </p:cTn>
                              </p:par>
                            </p:childTnLst>
                          </p:cTn>
                        </p:par>
                        <p:par>
                          <p:cTn id="20" fill="hold" nodeType="afterGroup">
                            <p:stCondLst>
                              <p:cond delay="20000"/>
                            </p:stCondLst>
                            <p:childTnLst>
                              <p:par>
                                <p:cTn id="21" presetID="21"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4)">
                                      <p:cBhvr>
                                        <p:cTn id="23"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At the left Polish Pogoria (behind her, the Dutch three-master Eendracht (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At the left Polish Pogoria (behind her, the Dutch three-master Eendracht (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188640"/>
            <a:ext cx="4104456" cy="92333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 Le Pogoria est un trois-mâts goélette polonais construit en 1980 au chantier naval de Gdansk</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sp>
        <p:nvSpPr>
          <p:cNvPr id="5" name="Rectangle 4"/>
          <p:cNvSpPr/>
          <p:nvPr/>
        </p:nvSpPr>
        <p:spPr>
          <a:xfrm>
            <a:off x="3851920" y="5517232"/>
            <a:ext cx="5112568" cy="1200329"/>
          </a:xfrm>
          <a:prstGeom prst="rect">
            <a:avLst/>
          </a:prstGeom>
        </p:spPr>
        <p:txBody>
          <a:bodyPr>
            <a:spAutoFit/>
          </a:bodyPr>
          <a:lstStyle/>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L’Eendracht est une goélette à trois mâts des Pays-Bas, construite en 1989. Sa conception a pour but de permettre à tous ses occupants, quel que soit leur âge, de naviguer sur un grand bateau.</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checkerboard(across)">
                                      <p:cBhvr>
                                        <p:cTn id="7" dur="5000"/>
                                        <p:tgtEl>
                                          <p:spTgt spid="22530"/>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strVal val="#ppt_h"/>
                                          </p:val>
                                        </p:tav>
                                        <p:tav tm="100000">
                                          <p:val>
                                            <p:strVal val="#ppt_h"/>
                                          </p:val>
                                        </p:tav>
                                      </p:tavLst>
                                    </p:anim>
                                  </p:childTnLst>
                                </p:cTn>
                              </p:par>
                            </p:childTnLst>
                          </p:cTn>
                        </p:par>
                        <p:par>
                          <p:cTn id="12" fill="hold" nodeType="afterGroup">
                            <p:stCondLst>
                              <p:cond delay="5000"/>
                            </p:stCondLst>
                            <p:childTnLst>
                              <p:par>
                                <p:cTn id="13" presetID="1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0"/>
                                        <p:tgtEl>
                                          <p:spTgt spid="4"/>
                                        </p:tgtEl>
                                      </p:cBhvr>
                                    </p:animEffect>
                                  </p:childTnLst>
                                </p:cTn>
                              </p:par>
                            </p:childTnLst>
                          </p:cTn>
                        </p:par>
                        <p:par>
                          <p:cTn id="16" fill="hold" nodeType="afterGroup">
                            <p:stCondLst>
                              <p:cond delay="10000"/>
                            </p:stCondLst>
                            <p:childTnLst>
                              <p:par>
                                <p:cTn id="17" presetID="12" presetClass="entr" presetSubtype="4"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Bottom)">
                                      <p:cBhvr>
                                        <p:cTn id="19" dur="5000"/>
                                        <p:tgtEl>
                                          <p:spTgt spid="5"/>
                                        </p:tgtEl>
                                      </p:cBhvr>
                                    </p:animEffect>
                                  </p:childTnLst>
                                </p:cTn>
                              </p:par>
                            </p:childTnLst>
                          </p:cTn>
                        </p:par>
                        <p:par>
                          <p:cTn id="20" fill="hold" nodeType="afterGroup">
                            <p:stCondLst>
                              <p:cond delay="15000"/>
                            </p:stCondLst>
                            <p:childTnLst>
                              <p:par>
                                <p:cTn id="21" presetID="21"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4)">
                                      <p:cBhvr>
                                        <p:cTn id="23"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Denmark-Skoleskibet GEORG STAGE ankret op i en norsk fjord..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Denmark-Skoleskibet GEORG STAGE ankret op i en norsk fjord..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188640"/>
            <a:ext cx="8280920" cy="923330"/>
          </a:xfrm>
          <a:prstGeom prst="rect">
            <a:avLst/>
          </a:prstGeom>
        </p:spPr>
        <p:txBody>
          <a:bodyPr>
            <a:spAutoFit/>
          </a:bodyPr>
          <a:lstStyle/>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Le Georg Stage II est un trois-mâts carré, à coque acier, construit en 1934-35 à Frederikshavn  . Le Georg Stage II ne navigua pas durant la Deuxième Guerre mondiale. Il resta au fond d'un fjord d'une île danoise.    </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strips(upLeft)">
                                      <p:cBhvr>
                                        <p:cTn id="7" dur="5000"/>
                                        <p:tgtEl>
                                          <p:spTgt spid="23554"/>
                                        </p:tgtEl>
                                      </p:cBhvr>
                                    </p:animEffec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5000"/>
                                        <p:tgtEl>
                                          <p:spTgt spid="3"/>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0"/>
                                        <p:tgtEl>
                                          <p:spTgt spid="4"/>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4)">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Impressionen_von_der_22._Hansesail_Star Flyer (ship, 1991)).jpg"/>
          <p:cNvPicPr>
            <a:picLocks noChangeAspect="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Impressionen_von_der_22._Hansesail_Star Flyer (ship, 1991)).jpg"/>
          <p:cNvPicPr>
            <a:picLocks noChangeAspect="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188640"/>
            <a:ext cx="8640960" cy="1200329"/>
          </a:xfrm>
          <a:prstGeom prst="rect">
            <a:avLst/>
          </a:prstGeom>
        </p:spPr>
        <p:txBody>
          <a:bodyPr>
            <a:spAutoFit/>
          </a:bodyPr>
          <a:lstStyle/>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Le Star Flyer est un quatre-mâts goélette (ou four-masted barkentine en anglais) à coque d'acier, construit en 1991. C'est un luxueux voilier de croisière, battant pavillon du Luxembourg et naviguant habituellement en mer Méditerranée. Il possède 85 cabines. Il propose en hiver des croisières vers Tahiti et la Polynésie française</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sp>
        <p:nvSpPr>
          <p:cNvPr id="35844" name="Rectangle 4"/>
          <p:cNvSpPr>
            <a:spLocks noChangeArrowheads="1"/>
          </p:cNvSpPr>
          <p:nvPr/>
        </p:nvSpPr>
        <p:spPr bwMode="auto">
          <a:xfrm>
            <a:off x="2286000" y="2967038"/>
            <a:ext cx="457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fr-FR" altLang="fr-FR"/>
              <a:t> </a:t>
            </a: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0"/>
                                        <p:tgtEl>
                                          <p:spTgt spid="24578"/>
                                        </p:tgtEl>
                                      </p:cBhvr>
                                    </p:animEffect>
                                  </p:childTnLst>
                                </p:cTn>
                              </p:par>
                            </p:childTnLst>
                          </p:cTn>
                        </p:par>
                        <p:par>
                          <p:cTn id="8" fill="hold" nodeType="afterGroup">
                            <p:stCondLst>
                              <p:cond delay="5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0"/>
                                        <p:tgtEl>
                                          <p:spTgt spid="3"/>
                                        </p:tgtEl>
                                      </p:cBhvr>
                                    </p:animEffect>
                                  </p:childTnLst>
                                </p:cTn>
                              </p:par>
                            </p:childTnLst>
                          </p:cTn>
                        </p:par>
                        <p:par>
                          <p:cTn id="12" fill="hold" nodeType="afterGroup">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0"/>
                                        <p:tgtEl>
                                          <p:spTgt spid="4"/>
                                        </p:tgtEl>
                                      </p:cBhvr>
                                    </p:animEffect>
                                  </p:childTnLst>
                                </p:cTn>
                              </p:par>
                            </p:childTnLst>
                          </p:cTn>
                        </p:par>
                        <p:par>
                          <p:cTn id="16" fill="hold" nodeType="afterGroup">
                            <p:stCondLst>
                              <p:cond delay="15000"/>
                            </p:stCondLst>
                            <p:childTnLst>
                              <p:par>
                                <p:cTn id="17" presetID="21"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4)">
                                      <p:cBhvr>
                                        <p:cTn id="1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Kruzenshtern (ship, 192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4941168"/>
            <a:ext cx="8640960" cy="1477328"/>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Krusenstern  :  est un quatre-mâts barque russe construit en 1926 à Bremerhaven-Wesermünde, en Allemagne, sous le nom de Padua (du nom de la ville italienne de Padoue).</a:t>
            </a:r>
            <a:b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b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Il a été donné à l'URSS en 1946 au titre des dommages de guerre et rebaptisé du nom de l'explorateur du début du XIX</a:t>
            </a:r>
            <a:r>
              <a:rPr lang="fr-FR" b="1" i="1" baseline="30000" dirty="0">
                <a:ln>
                  <a:solidFill>
                    <a:srgbClr val="00B0F0"/>
                  </a:solidFill>
                </a:ln>
                <a:solidFill>
                  <a:schemeClr val="bg1"/>
                </a:solidFill>
                <a:effectLst>
                  <a:glow rad="101600">
                    <a:schemeClr val="tx1">
                      <a:alpha val="60000"/>
                    </a:schemeClr>
                  </a:glow>
                </a:effectLst>
                <a:latin typeface="Garamond" pitchFamily="18" charset="0"/>
                <a:cs typeface="Arial" charset="0"/>
              </a:rPr>
              <a:t>e</a:t>
            </a: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 siècle, Adam Johann von Krusenstern (1770-1846)..</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4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diamond(out)">
                                      <p:cBhvr>
                                        <p:cTn id="7" dur="5000"/>
                                        <p:tgtEl>
                                          <p:spTgt spid="26626"/>
                                        </p:tgtEl>
                                      </p:cBhvr>
                                    </p:animEffect>
                                  </p:childTnLst>
                                </p:cTn>
                              </p:par>
                              <p:par>
                                <p:cTn id="8" presetID="2" presetClass="entr" presetSubtype="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additive="base">
                                        <p:cTn id="10" dur="3000" fill="hold"/>
                                        <p:tgtEl>
                                          <p:spTgt spid="26626"/>
                                        </p:tgtEl>
                                        <p:attrNameLst>
                                          <p:attrName>ppt_x</p:attrName>
                                        </p:attrNameLst>
                                      </p:cBhvr>
                                      <p:tavLst>
                                        <p:tav tm="0">
                                          <p:val>
                                            <p:strVal val="1+#ppt_w/2"/>
                                          </p:val>
                                        </p:tav>
                                        <p:tav tm="100000">
                                          <p:val>
                                            <p:strVal val="#ppt_x"/>
                                          </p:val>
                                        </p:tav>
                                      </p:tavLst>
                                    </p:anim>
                                    <p:anim calcmode="lin" valueType="num">
                                      <p:cBhvr additive="base">
                                        <p:cTn id="11" dur="3000" fill="hold"/>
                                        <p:tgtEl>
                                          <p:spTgt spid="26626"/>
                                        </p:tgtEl>
                                        <p:attrNameLst>
                                          <p:attrName>ppt_y</p:attrName>
                                        </p:attrNameLst>
                                      </p:cBhvr>
                                      <p:tavLst>
                                        <p:tav tm="0">
                                          <p:val>
                                            <p:strVal val="#ppt_y"/>
                                          </p:val>
                                        </p:tav>
                                        <p:tav tm="100000">
                                          <p:val>
                                            <p:strVal val="#ppt_y"/>
                                          </p:val>
                                        </p:tav>
                                      </p:tavLst>
                                    </p:anim>
                                  </p:childTnLst>
                                </p:cTn>
                              </p:par>
                            </p:childTnLst>
                          </p:cTn>
                        </p:par>
                        <p:par>
                          <p:cTn id="12" fill="hold" nodeType="afterGroup">
                            <p:stCondLst>
                              <p:cond delay="5000"/>
                            </p:stCondLst>
                            <p:childTnLst>
                              <p:par>
                                <p:cTn id="13" presetID="1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lide(fromBottom)">
                                      <p:cBhvr>
                                        <p:cTn id="15" dur="5000"/>
                                        <p:tgtEl>
                                          <p:spTgt spid="3"/>
                                        </p:tgtEl>
                                      </p:cBhvr>
                                    </p:animEffect>
                                  </p:childTnLst>
                                </p:cTn>
                              </p:par>
                            </p:childTnLst>
                          </p:cTn>
                        </p:par>
                        <p:par>
                          <p:cTn id="16" fill="hold" nodeType="afterGroup">
                            <p:stCondLst>
                              <p:cond delay="10000"/>
                            </p:stCondLst>
                            <p:childTnLst>
                              <p:par>
                                <p:cTn id="17" presetID="21"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4)">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Mexico ship cuauhtemoc arriving to Szczecin- Poland on tall ship race 2007.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Mexico ship cuauhtemoc arriving to Szczecin- Poland on tall ship race 2007.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5733256"/>
            <a:ext cx="8640960" cy="923330"/>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Cuauhtémoc l'aigle qui descend sur sa proie » en nahuatl), du nom du dernier empereur aztèque, est un voilier de type trois-mâts barque , construit à Bilbao en 1982, il est la propriété de la Marine mexicain .Son port d'attache est Acapulco.</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pic>
        <p:nvPicPr>
          <p:cNvPr id="5"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checkerboard(down)">
                                      <p:cBhvr>
                                        <p:cTn id="7" dur="5000"/>
                                        <p:tgtEl>
                                          <p:spTgt spid="27650"/>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0"/>
                                        <p:tgtEl>
                                          <p:spTgt spid="3"/>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0"/>
                                        <p:tgtEl>
                                          <p:spTgt spid="4"/>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4)">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N.R.P._Sagres,_navio-escola._Forças_Armadas_Marinha_Portuguesa..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2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N.R.P._Sagres,_navio-escola._Forças_Armadas_Marinha_Portuguesa..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31750"/>
            <a:ext cx="9144000" cy="682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188640"/>
            <a:ext cx="8640960" cy="646331"/>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Sagres II est un trois-mâts barque qui est devenu, en 1962, navire-école pour les cadets de l'École Navale portugaise</a:t>
            </a:r>
            <a:r>
              <a:rPr lang="fr-FR" dirty="0">
                <a:ln>
                  <a:solidFill>
                    <a:srgbClr val="00B0F0"/>
                  </a:solidFill>
                </a:ln>
                <a:solidFill>
                  <a:schemeClr val="bg1"/>
                </a:solidFill>
                <a:effectLst>
                  <a:glow rad="101600">
                    <a:schemeClr val="tx1">
                      <a:alpha val="60000"/>
                    </a:schemeClr>
                  </a:glow>
                </a:effectLst>
                <a:latin typeface="Garamond" pitchFamily="18" charset="0"/>
                <a:cs typeface="Arial" charset="0"/>
              </a:rPr>
              <a:t>. </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sp>
        <p:nvSpPr>
          <p:cNvPr id="5" name="Rectangle 4"/>
          <p:cNvSpPr/>
          <p:nvPr/>
        </p:nvSpPr>
        <p:spPr>
          <a:xfrm>
            <a:off x="539552" y="5949280"/>
            <a:ext cx="8352928" cy="646331"/>
          </a:xfrm>
          <a:prstGeom prst="rect">
            <a:avLst/>
          </a:prstGeom>
        </p:spPr>
        <p:txBody>
          <a:bodyPr>
            <a:spAutoFit/>
          </a:bodyPr>
          <a:lstStyle/>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Il a été construit en Allemagne, de 1937 à 1938, à Hambourg.</a:t>
            </a:r>
          </a:p>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Il s'appelait alors Albert Leo Schlageter et servait de navire école à la Kriegsmarine.</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afterEffect">
                                  <p:stCondLst>
                                    <p:cond delay="0"/>
                                  </p:stCondLst>
                                  <p:childTnLst>
                                    <p:anim calcmode="lin" valueType="num">
                                      <p:cBhvr>
                                        <p:cTn id="6" dur="5000"/>
                                        <p:tgtEl>
                                          <p:spTgt spid="28674"/>
                                        </p:tgtEl>
                                        <p:attrNameLst>
                                          <p:attrName>ppt_x</p:attrName>
                                        </p:attrNameLst>
                                      </p:cBhvr>
                                      <p:tavLst>
                                        <p:tav tm="0">
                                          <p:val>
                                            <p:strVal val="ppt_x"/>
                                          </p:val>
                                        </p:tav>
                                        <p:tav tm="100000">
                                          <p:val>
                                            <p:strVal val="ppt_x-ppt_w/2"/>
                                          </p:val>
                                        </p:tav>
                                      </p:tavLst>
                                    </p:anim>
                                    <p:anim calcmode="lin" valueType="num">
                                      <p:cBhvr>
                                        <p:cTn id="7" dur="5000"/>
                                        <p:tgtEl>
                                          <p:spTgt spid="28674"/>
                                        </p:tgtEl>
                                        <p:attrNameLst>
                                          <p:attrName>ppt_y</p:attrName>
                                        </p:attrNameLst>
                                      </p:cBhvr>
                                      <p:tavLst>
                                        <p:tav tm="0">
                                          <p:val>
                                            <p:strVal val="ppt_y"/>
                                          </p:val>
                                        </p:tav>
                                        <p:tav tm="100000">
                                          <p:val>
                                            <p:strVal val="ppt_y"/>
                                          </p:val>
                                        </p:tav>
                                      </p:tavLst>
                                    </p:anim>
                                    <p:anim calcmode="lin" valueType="num">
                                      <p:cBhvr>
                                        <p:cTn id="8" dur="5000"/>
                                        <p:tgtEl>
                                          <p:spTgt spid="28674"/>
                                        </p:tgtEl>
                                        <p:attrNameLst>
                                          <p:attrName>ppt_w</p:attrName>
                                        </p:attrNameLst>
                                      </p:cBhvr>
                                      <p:tavLst>
                                        <p:tav tm="0">
                                          <p:val>
                                            <p:strVal val="ppt_w"/>
                                          </p:val>
                                        </p:tav>
                                        <p:tav tm="100000">
                                          <p:val>
                                            <p:fltVal val="0"/>
                                          </p:val>
                                        </p:tav>
                                      </p:tavLst>
                                    </p:anim>
                                    <p:anim calcmode="lin" valueType="num">
                                      <p:cBhvr>
                                        <p:cTn id="9" dur="5000"/>
                                        <p:tgtEl>
                                          <p:spTgt spid="28674"/>
                                        </p:tgtEl>
                                        <p:attrNameLst>
                                          <p:attrName>ppt_h</p:attrName>
                                        </p:attrNameLst>
                                      </p:cBhvr>
                                      <p:tavLst>
                                        <p:tav tm="0">
                                          <p:val>
                                            <p:strVal val="ppt_h"/>
                                          </p:val>
                                        </p:tav>
                                        <p:tav tm="100000">
                                          <p:val>
                                            <p:strVal val="ppt_h"/>
                                          </p:val>
                                        </p:tav>
                                      </p:tavLst>
                                    </p:anim>
                                    <p:set>
                                      <p:cBhvr>
                                        <p:cTn id="10" dur="1" fill="hold">
                                          <p:stCondLst>
                                            <p:cond delay="4999"/>
                                          </p:stCondLst>
                                        </p:cTn>
                                        <p:tgtEl>
                                          <p:spTgt spid="28674"/>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ppt_x</p:attrName>
                                        </p:attrNameLst>
                                      </p:cBhvr>
                                      <p:tavLst>
                                        <p:tav tm="0">
                                          <p:val>
                                            <p:strVal val="#ppt_x+#ppt_w/2"/>
                                          </p:val>
                                        </p:tav>
                                        <p:tav tm="100000">
                                          <p:val>
                                            <p:strVal val="#ppt_x"/>
                                          </p:val>
                                        </p:tav>
                                      </p:tavLst>
                                    </p:anim>
                                    <p:anim calcmode="lin" valueType="num">
                                      <p:cBhvr>
                                        <p:cTn id="14" dur="5000" fill="hold"/>
                                        <p:tgtEl>
                                          <p:spTgt spid="3"/>
                                        </p:tgtEl>
                                        <p:attrNameLst>
                                          <p:attrName>ppt_y</p:attrName>
                                        </p:attrNameLst>
                                      </p:cBhvr>
                                      <p:tavLst>
                                        <p:tav tm="0">
                                          <p:val>
                                            <p:strVal val="#ppt_y"/>
                                          </p:val>
                                        </p:tav>
                                        <p:tav tm="100000">
                                          <p:val>
                                            <p:strVal val="#ppt_y"/>
                                          </p:val>
                                        </p:tav>
                                      </p:tavLst>
                                    </p:anim>
                                    <p:anim calcmode="lin" valueType="num">
                                      <p:cBhvr>
                                        <p:cTn id="15" dur="5000" fill="hold"/>
                                        <p:tgtEl>
                                          <p:spTgt spid="3"/>
                                        </p:tgtEl>
                                        <p:attrNameLst>
                                          <p:attrName>ppt_w</p:attrName>
                                        </p:attrNameLst>
                                      </p:cBhvr>
                                      <p:tavLst>
                                        <p:tav tm="0">
                                          <p:val>
                                            <p:fltVal val="0"/>
                                          </p:val>
                                        </p:tav>
                                        <p:tav tm="100000">
                                          <p:val>
                                            <p:strVal val="#ppt_w"/>
                                          </p:val>
                                        </p:tav>
                                      </p:tavLst>
                                    </p:anim>
                                    <p:anim calcmode="lin" valueType="num">
                                      <p:cBhvr>
                                        <p:cTn id="16" dur="5000" fill="hold"/>
                                        <p:tgtEl>
                                          <p:spTgt spid="3"/>
                                        </p:tgtEl>
                                        <p:attrNameLst>
                                          <p:attrName>ppt_h</p:attrName>
                                        </p:attrNameLst>
                                      </p:cBhvr>
                                      <p:tavLst>
                                        <p:tav tm="0">
                                          <p:val>
                                            <p:strVal val="#ppt_h"/>
                                          </p:val>
                                        </p:tav>
                                        <p:tav tm="100000">
                                          <p:val>
                                            <p:strVal val="#ppt_h"/>
                                          </p:val>
                                        </p:tav>
                                      </p:tavLst>
                                    </p:anim>
                                  </p:childTnLst>
                                </p:cTn>
                              </p:par>
                            </p:childTnLst>
                          </p:cTn>
                        </p:par>
                        <p:par>
                          <p:cTn id="17" fill="hold" nodeType="afterGroup">
                            <p:stCondLst>
                              <p:cond delay="5000"/>
                            </p:stCondLst>
                            <p:childTnLst>
                              <p:par>
                                <p:cTn id="18" presetID="1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lide(fromBottom)">
                                      <p:cBhvr>
                                        <p:cTn id="20" dur="5000"/>
                                        <p:tgtEl>
                                          <p:spTgt spid="4"/>
                                        </p:tgtEl>
                                      </p:cBhvr>
                                    </p:animEffect>
                                  </p:childTnLst>
                                </p:cTn>
                              </p:par>
                            </p:childTnLst>
                          </p:cTn>
                        </p:par>
                        <p:par>
                          <p:cTn id="21" fill="hold" nodeType="afterGroup">
                            <p:stCondLst>
                              <p:cond delay="10000"/>
                            </p:stCondLst>
                            <p:childTnLst>
                              <p:par>
                                <p:cTn id="22" presetID="12" presetClass="entr" presetSubtype="4"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slide(fromBottom)">
                                      <p:cBhvr>
                                        <p:cTn id="24" dur="5000"/>
                                        <p:tgtEl>
                                          <p:spTgt spid="5"/>
                                        </p:tgtEl>
                                      </p:cBhvr>
                                    </p:animEffect>
                                  </p:childTnLst>
                                </p:cTn>
                              </p:par>
                            </p:childTnLst>
                          </p:cTn>
                        </p:par>
                        <p:par>
                          <p:cTn id="25" fill="hold" nodeType="afterGroup">
                            <p:stCondLst>
                              <p:cond delay="15000"/>
                            </p:stCondLst>
                            <p:childTnLst>
                              <p:par>
                                <p:cTn id="26" presetID="21" presetClass="entr" presetSubtype="4"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4)">
                                      <p:cBhvr>
                                        <p:cTn id="2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Pride of Baltimore II (ship, 1988).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107950" y="0"/>
            <a:ext cx="9251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1" descr="Pride of Baltimore II (ship, 1988).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107950" y="0"/>
            <a:ext cx="9251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1520" y="188640"/>
            <a:ext cx="8640960" cy="646331"/>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Le Pride of Baltimore II est un deux-mâts goélette à hunier en bois construit en 1988 sur un chantier naval de Baltimore.  </a:t>
            </a:r>
            <a:endParaRPr lang="fr-FR" b="1" i="1" dirty="0">
              <a:ln>
                <a:solidFill>
                  <a:srgbClr val="00B0F0"/>
                </a:solidFill>
              </a:ln>
              <a:solidFill>
                <a:schemeClr val="bg1"/>
              </a:solidFill>
              <a:effectLst>
                <a:glow rad="101600">
                  <a:schemeClr val="tx1">
                    <a:alpha val="60000"/>
                  </a:schemeClr>
                </a:glow>
              </a:effectLst>
              <a:latin typeface="Garamond" pitchFamily="18" charset="0"/>
              <a:cs typeface="+mn-cs"/>
            </a:endParaRPr>
          </a:p>
        </p:txBody>
      </p:sp>
      <p:sp>
        <p:nvSpPr>
          <p:cNvPr id="5" name="Rectangle 4"/>
          <p:cNvSpPr/>
          <p:nvPr/>
        </p:nvSpPr>
        <p:spPr>
          <a:xfrm>
            <a:off x="107504" y="6021288"/>
            <a:ext cx="8784976" cy="646331"/>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effectLst>
                  <a:glow rad="101600">
                    <a:schemeClr val="tx1">
                      <a:alpha val="60000"/>
                    </a:schemeClr>
                  </a:glow>
                </a:effectLst>
                <a:latin typeface="Garamond" pitchFamily="18" charset="0"/>
                <a:cs typeface="Arial" charset="0"/>
              </a:rPr>
              <a:t> </a:t>
            </a: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Conçu par Thomas C. Gillmer, comme son prédécesseur, c'est une goélette à hunier traditionnelle mais bénéficiant des nouveautés techniques pour la manœuvre des voiles.</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pic>
        <p:nvPicPr>
          <p:cNvPr id="6"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randombar(horizontal)">
                                      <p:cBhvr>
                                        <p:cTn id="7" dur="5000"/>
                                        <p:tgtEl>
                                          <p:spTgt spid="29698"/>
                                        </p:tgtEl>
                                      </p:cBhvr>
                                    </p:animEffect>
                                  </p:childTnLst>
                                </p:cTn>
                              </p:par>
                              <p:par>
                                <p:cTn id="8" presetID="14"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vertical)">
                                      <p:cBhvr>
                                        <p:cTn id="10" dur="5000"/>
                                        <p:tgtEl>
                                          <p:spTgt spid="3"/>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0"/>
                                        <p:tgtEl>
                                          <p:spTgt spid="4"/>
                                        </p:tgtEl>
                                      </p:cBhvr>
                                    </p:animEffect>
                                  </p:childTnLst>
                                </p:cTn>
                              </p:par>
                            </p:childTnLst>
                          </p:cTn>
                        </p:par>
                        <p:par>
                          <p:cTn id="15" fill="hold" nodeType="afterGroup">
                            <p:stCondLst>
                              <p:cond delay="100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0"/>
                                        <p:tgtEl>
                                          <p:spTgt spid="5"/>
                                        </p:tgtEl>
                                      </p:cBhvr>
                                    </p:animEffect>
                                  </p:childTnLst>
                                </p:cTn>
                              </p:par>
                            </p:childTnLst>
                          </p:cTn>
                        </p:par>
                        <p:par>
                          <p:cTn id="19" fill="hold" nodeType="afterGroup">
                            <p:stCondLst>
                              <p:cond delay="15000"/>
                            </p:stCondLst>
                            <p:childTnLst>
                              <p:par>
                                <p:cTn id="20" presetID="21"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4)">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Stad Amsterdam,Start w regatach Kristiansand - Operacja Żagiel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8640960" cy="646331"/>
          </a:xfrm>
          <a:prstGeom prst="rect">
            <a:avLst/>
          </a:prstGeom>
        </p:spPr>
        <p:txBody>
          <a:bodyPr>
            <a:spAutoFit/>
          </a:bodyPr>
          <a:lstStyle/>
          <a:p>
            <a:pPr fontAlgn="auto">
              <a:spcBef>
                <a:spcPts val="0"/>
              </a:spcBef>
              <a:spcAft>
                <a:spcPts val="0"/>
              </a:spcAft>
              <a:defRPr/>
            </a:pPr>
            <a:r>
              <a:rPr lang="fr-FR" b="1" i="1" dirty="0">
                <a:ln>
                  <a:solidFill>
                    <a:srgbClr val="00B0F0"/>
                  </a:solidFill>
                </a:ln>
                <a:solidFill>
                  <a:schemeClr val="bg1"/>
                </a:solidFill>
                <a:latin typeface="Garamond" pitchFamily="18" charset="0"/>
                <a:cs typeface="Arial" charset="0"/>
              </a:rPr>
              <a:t>Le Stad Amsterdam, régate dans Les Talls Ships' Races   ( courses internationales de voiliers écoles  ).   </a:t>
            </a:r>
            <a:endParaRPr lang="fr-FR" b="1" i="1" dirty="0">
              <a:ln>
                <a:solidFill>
                  <a:srgbClr val="00B0F0"/>
                </a:solidFill>
              </a:ln>
              <a:solidFill>
                <a:schemeClr val="bg1"/>
              </a:solidFill>
              <a:effectLst>
                <a:glow rad="101600">
                  <a:schemeClr val="bg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5000" fill="hold"/>
                                        <p:tgtEl>
                                          <p:spTgt spid="30722"/>
                                        </p:tgtEl>
                                        <p:attrNameLst>
                                          <p:attrName>ppt_w</p:attrName>
                                        </p:attrNameLst>
                                      </p:cBhvr>
                                      <p:tavLst>
                                        <p:tav tm="0">
                                          <p:val>
                                            <p:strVal val="#ppt_w+.3"/>
                                          </p:val>
                                        </p:tav>
                                        <p:tav tm="100000">
                                          <p:val>
                                            <p:strVal val="#ppt_w"/>
                                          </p:val>
                                        </p:tav>
                                      </p:tavLst>
                                    </p:anim>
                                    <p:anim calcmode="lin" valueType="num">
                                      <p:cBhvr>
                                        <p:cTn id="8" dur="5000" fill="hold"/>
                                        <p:tgtEl>
                                          <p:spTgt spid="30722"/>
                                        </p:tgtEl>
                                        <p:attrNameLst>
                                          <p:attrName>ppt_h</p:attrName>
                                        </p:attrNameLst>
                                      </p:cBhvr>
                                      <p:tavLst>
                                        <p:tav tm="0">
                                          <p:val>
                                            <p:strVal val="#ppt_h"/>
                                          </p:val>
                                        </p:tav>
                                        <p:tav tm="100000">
                                          <p:val>
                                            <p:strVal val="#ppt_h"/>
                                          </p:val>
                                        </p:tav>
                                      </p:tavLst>
                                    </p:anim>
                                    <p:animEffect transition="in" filter="fade">
                                      <p:cBhvr>
                                        <p:cTn id="9" dur="5000"/>
                                        <p:tgtEl>
                                          <p:spTgt spid="30722"/>
                                        </p:tgtEl>
                                      </p:cBhvr>
                                    </p:animEffect>
                                  </p:childTnLst>
                                </p:cTn>
                              </p:par>
                            </p:childTnLst>
                          </p:cTn>
                        </p:par>
                        <p:par>
                          <p:cTn id="10" fill="hold" nodeType="afterGroup">
                            <p:stCondLst>
                              <p:cond delay="5000"/>
                            </p:stCondLst>
                            <p:childTnLst>
                              <p:par>
                                <p:cTn id="11" presetID="1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lide(fromBottom)">
                                      <p:cBhvr>
                                        <p:cTn id="13" dur="5000"/>
                                        <p:tgtEl>
                                          <p:spTgt spid="3"/>
                                        </p:tgtEl>
                                      </p:cBhvr>
                                    </p:animEffect>
                                  </p:childTnLst>
                                </p:cTn>
                              </p:par>
                            </p:childTnLst>
                          </p:cTn>
                        </p:par>
                        <p:par>
                          <p:cTn id="14" fill="hold" nodeType="afterGroup">
                            <p:stCondLst>
                              <p:cond delay="10000"/>
                            </p:stCondLst>
                            <p:childTnLst>
                              <p:par>
                                <p:cTn id="15" presetID="21"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Stockholm_Old_Town_Af Chapman (ship, 1888.jpg"/>
          <p:cNvPicPr>
            <a:picLocks noChangeAspect="1"/>
          </p:cNvPicPr>
          <p:nvPr/>
        </p:nvPicPr>
        <p:blipFill>
          <a:blip r:embed="rId2">
            <a:lum bright="10000"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5472608" cy="1477328"/>
          </a:xfrm>
          <a:prstGeom prst="rect">
            <a:avLst/>
          </a:prstGeom>
        </p:spPr>
        <p:txBody>
          <a:bodyPr>
            <a:spAutoFit/>
          </a:bodyPr>
          <a:lstStyle/>
          <a:p>
            <a:pPr fontAlgn="auto">
              <a:spcBef>
                <a:spcPts val="0"/>
              </a:spcBef>
              <a:spcAft>
                <a:spcPts val="0"/>
              </a:spcAft>
              <a:defRPr/>
            </a:pPr>
            <a:r>
              <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Arial" charset="0"/>
              </a:rPr>
              <a:t>L’Af Chapman est un trois-mâts carré en fer, amarré sur la rive ouest de l'île de Skeppsholmen, au centre de Stockholm, servant d' auberge de jeunesse. C'est le troisième du nom après les deux frégates construites en 1803 et 1830..</a:t>
            </a:r>
            <a:endParaRPr lang="fr-FR" b="1" i="1" dirty="0">
              <a:ln>
                <a:solidFill>
                  <a:schemeClr val="accent2">
                    <a:lumMod val="50000"/>
                  </a:schemeClr>
                </a:solidFill>
              </a:ln>
              <a:solidFill>
                <a:schemeClr val="accent6">
                  <a:lumMod val="75000"/>
                </a:schemeClr>
              </a:solidFill>
              <a:effectLst>
                <a:glow rad="101600">
                  <a:schemeClr val="bg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31746"/>
                                        </p:tgtEl>
                                        <p:attrNameLst>
                                          <p:attrName>style.visibility</p:attrName>
                                        </p:attrNameLst>
                                      </p:cBhvr>
                                      <p:to>
                                        <p:strVal val="visible"/>
                                      </p:to>
                                    </p:set>
                                    <p:anim calcmode="lin" valueType="num">
                                      <p:cBhvr>
                                        <p:cTn id="7" dur="5000" fill="hold"/>
                                        <p:tgtEl>
                                          <p:spTgt spid="31746"/>
                                        </p:tgtEl>
                                        <p:attrNameLst>
                                          <p:attrName>ppt_w</p:attrName>
                                        </p:attrNameLst>
                                      </p:cBhvr>
                                      <p:tavLst>
                                        <p:tav tm="0">
                                          <p:val>
                                            <p:fltVal val="0"/>
                                          </p:val>
                                        </p:tav>
                                        <p:tav tm="100000">
                                          <p:val>
                                            <p:strVal val="#ppt_w"/>
                                          </p:val>
                                        </p:tav>
                                      </p:tavLst>
                                    </p:anim>
                                    <p:anim calcmode="lin" valueType="num">
                                      <p:cBhvr>
                                        <p:cTn id="8" dur="5000" fill="hold"/>
                                        <p:tgtEl>
                                          <p:spTgt spid="31746"/>
                                        </p:tgtEl>
                                        <p:attrNameLst>
                                          <p:attrName>ppt_h</p:attrName>
                                        </p:attrNameLst>
                                      </p:cBhvr>
                                      <p:tavLst>
                                        <p:tav tm="0">
                                          <p:val>
                                            <p:fltVal val="0"/>
                                          </p:val>
                                        </p:tav>
                                        <p:tav tm="100000">
                                          <p:val>
                                            <p:strVal val="#ppt_h"/>
                                          </p:val>
                                        </p:tav>
                                      </p:tavLst>
                                    </p:anim>
                                    <p:anim calcmode="lin" valueType="num">
                                      <p:cBhvr>
                                        <p:cTn id="9" dur="5000" fill="hold"/>
                                        <p:tgtEl>
                                          <p:spTgt spid="31746"/>
                                        </p:tgtEl>
                                        <p:attrNameLst>
                                          <p:attrName>style.rotation</p:attrName>
                                        </p:attrNameLst>
                                      </p:cBhvr>
                                      <p:tavLst>
                                        <p:tav tm="0">
                                          <p:val>
                                            <p:fltVal val="90"/>
                                          </p:val>
                                        </p:tav>
                                        <p:tav tm="100000">
                                          <p:val>
                                            <p:fltVal val="0"/>
                                          </p:val>
                                        </p:tav>
                                      </p:tavLst>
                                    </p:anim>
                                    <p:animEffect transition="in" filter="fade">
                                      <p:cBhvr>
                                        <p:cTn id="10" dur="5000"/>
                                        <p:tgtEl>
                                          <p:spTgt spid="31746"/>
                                        </p:tgtEl>
                                      </p:cBhvr>
                                    </p:animEffect>
                                  </p:childTnLst>
                                </p:cTn>
                              </p:par>
                            </p:childTnLst>
                          </p:cTn>
                        </p:par>
                        <p:par>
                          <p:cTn id="11" fill="hold" nodeType="afterGroup">
                            <p:stCondLst>
                              <p:cond delay="5000"/>
                            </p:stCondLst>
                            <p:childTnLst>
                              <p:par>
                                <p:cTn id="12" presetID="1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lide(fromBottom)">
                                      <p:cBhvr>
                                        <p:cTn id="14" dur="5000"/>
                                        <p:tgtEl>
                                          <p:spTgt spid="3"/>
                                        </p:tgtEl>
                                      </p:cBhvr>
                                    </p:animEffect>
                                  </p:childTnLst>
                                </p:cTn>
                              </p:par>
                            </p:childTnLst>
                          </p:cTn>
                        </p:par>
                        <p:par>
                          <p:cTn id="15" fill="hold" nodeType="afterGroup">
                            <p:stCondLst>
                              <p:cond delay="10000"/>
                            </p:stCondLst>
                            <p:childTnLst>
                              <p:par>
                                <p:cTn id="16" presetID="21" presetClass="entr" presetSubtype="4"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The crew aboard U. S. Coast Guard Cutter Eagle takes in the ship's sails en route to Corpus Christi, Texas, July 2, 2010..jpg"/>
          <p:cNvPicPr>
            <a:picLocks noChangeAspect="1"/>
          </p:cNvPicPr>
          <p:nvPr/>
        </p:nvPicPr>
        <p:blipFill>
          <a:blip r:embed="rId2">
            <a:lum contrast="2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188640"/>
            <a:ext cx="8640960" cy="1477328"/>
          </a:xfrm>
          <a:prstGeom prst="rect">
            <a:avLst/>
          </a:prstGeom>
        </p:spPr>
        <p:txBody>
          <a:bodyPr>
            <a:spAutoFit/>
          </a:bodyPr>
          <a:lstStyle/>
          <a:p>
            <a:pPr fontAlgn="auto">
              <a:spcBef>
                <a:spcPts val="0"/>
              </a:spcBef>
              <a:spcAft>
                <a:spcPts val="0"/>
              </a:spcAft>
              <a:defRPr/>
            </a:pPr>
            <a:r>
              <a:rPr lang="fr-FR" b="1" i="1" dirty="0">
                <a:ln>
                  <a:solidFill>
                    <a:srgbClr val="00B050"/>
                  </a:solidFill>
                </a:ln>
                <a:solidFill>
                  <a:schemeClr val="bg1"/>
                </a:solidFill>
                <a:effectLst>
                  <a:glow rad="101600">
                    <a:schemeClr val="tx1">
                      <a:alpha val="60000"/>
                    </a:schemeClr>
                  </a:glow>
                </a:effectLst>
                <a:latin typeface="Garamond" pitchFamily="18" charset="0"/>
                <a:cs typeface="Arial" charset="0"/>
              </a:rPr>
              <a:t>Le USCGC Aigle (WIX-327 : est un voilier barque  de 295 pieds (90 m) utilisée pour la formation des futurs officiers de la Garde côtière des États-Unis - Mise en service: 20 Septembre 1936 en Allemagne , puis donné  au titre de dommages de guerre aux états unis et mis en service: le 15 mai 1946( son </a:t>
            </a:r>
            <a:r>
              <a:rPr lang="en-US" b="1" i="1" dirty="0">
                <a:ln>
                  <a:solidFill>
                    <a:srgbClr val="00B050"/>
                  </a:solidFill>
                </a:ln>
                <a:solidFill>
                  <a:schemeClr val="bg1"/>
                </a:solidFill>
                <a:effectLst>
                  <a:glow rad="101600">
                    <a:schemeClr val="tx1">
                      <a:alpha val="60000"/>
                    </a:schemeClr>
                  </a:glow>
                </a:effectLst>
                <a:latin typeface="Garamond" pitchFamily="18" charset="0"/>
                <a:cs typeface="Arial" charset="0"/>
              </a:rPr>
              <a:t>Port d'attache est : United States Coast Guard Academy ( New London , Connecticut )</a:t>
            </a:r>
            <a:endParaRPr lang="fr-FR" b="1" i="1" dirty="0">
              <a:ln>
                <a:solidFill>
                  <a:srgbClr val="00B050"/>
                </a:solidFill>
              </a:ln>
              <a:solidFill>
                <a:schemeClr val="bg1"/>
              </a:solidFill>
              <a:effectLst>
                <a:glow rad="101600">
                  <a:schemeClr val="tx1">
                    <a:alpha val="60000"/>
                  </a:schemeClr>
                </a:glow>
              </a:effectLst>
              <a:latin typeface="Garamond" pitchFamily="18" charset="0"/>
              <a:cs typeface="+mn-cs"/>
            </a:endParaRPr>
          </a:p>
        </p:txBody>
      </p:sp>
      <p:pic>
        <p:nvPicPr>
          <p:cNvPr id="4"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5000" fill="hold"/>
                                        <p:tgtEl>
                                          <p:spTgt spid="32770"/>
                                        </p:tgtEl>
                                        <p:attrNameLst>
                                          <p:attrName>ppt_w</p:attrName>
                                        </p:attrNameLst>
                                      </p:cBhvr>
                                      <p:tavLst>
                                        <p:tav tm="0">
                                          <p:val>
                                            <p:fltVal val="0"/>
                                          </p:val>
                                        </p:tav>
                                        <p:tav tm="100000">
                                          <p:val>
                                            <p:strVal val="#ppt_w"/>
                                          </p:val>
                                        </p:tav>
                                      </p:tavLst>
                                    </p:anim>
                                    <p:anim calcmode="lin" valueType="num">
                                      <p:cBhvr>
                                        <p:cTn id="8" dur="5000" fill="hold"/>
                                        <p:tgtEl>
                                          <p:spTgt spid="32770"/>
                                        </p:tgtEl>
                                        <p:attrNameLst>
                                          <p:attrName>ppt_h</p:attrName>
                                        </p:attrNameLst>
                                      </p:cBhvr>
                                      <p:tavLst>
                                        <p:tav tm="0">
                                          <p:val>
                                            <p:fltVal val="0"/>
                                          </p:val>
                                        </p:tav>
                                        <p:tav tm="100000">
                                          <p:val>
                                            <p:strVal val="#ppt_h"/>
                                          </p:val>
                                        </p:tav>
                                      </p:tavLst>
                                    </p:anim>
                                    <p:anim calcmode="lin" valueType="num">
                                      <p:cBhvr>
                                        <p:cTn id="9" dur="5000" fill="hold"/>
                                        <p:tgtEl>
                                          <p:spTgt spid="32770"/>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2770"/>
                                        </p:tgtEl>
                                        <p:attrNameLst>
                                          <p:attrName>ppt_y</p:attrName>
                                        </p:attrNameLst>
                                      </p:cBhvr>
                                      <p:tavLst>
                                        <p:tav tm="0" fmla="#ppt_y+(sin(-2*pi*(1-$))*-#ppt_x+cos(-2*pi*(1-$))*(1-#ppt_y))*(1-$)">
                                          <p:val>
                                            <p:fltVal val="0"/>
                                          </p:val>
                                        </p:tav>
                                        <p:tav tm="100000">
                                          <p:val>
                                            <p:fltVal val="1"/>
                                          </p:val>
                                        </p:tav>
                                      </p:tavLst>
                                    </p:anim>
                                  </p:childTnLst>
                                </p:cTn>
                              </p:par>
                              <p:par>
                                <p:cTn id="11" presetID="3" presetClass="entr" presetSubtype="5" fill="hold" nodeType="withEffect">
                                  <p:stCondLst>
                                    <p:cond delay="0"/>
                                  </p:stCondLst>
                                  <p:childTnLst>
                                    <p:set>
                                      <p:cBhvr>
                                        <p:cTn id="12" dur="1" fill="hold">
                                          <p:stCondLst>
                                            <p:cond delay="0"/>
                                          </p:stCondLst>
                                        </p:cTn>
                                        <p:tgtEl>
                                          <p:spTgt spid="32770"/>
                                        </p:tgtEl>
                                        <p:attrNameLst>
                                          <p:attrName>style.visibility</p:attrName>
                                        </p:attrNameLst>
                                      </p:cBhvr>
                                      <p:to>
                                        <p:strVal val="visible"/>
                                      </p:to>
                                    </p:set>
                                    <p:animEffect transition="in" filter="blinds(vertical)">
                                      <p:cBhvr>
                                        <p:cTn id="13" dur="5000"/>
                                        <p:tgtEl>
                                          <p:spTgt spid="32770"/>
                                        </p:tgtEl>
                                      </p:cBhvr>
                                    </p:animEffect>
                                  </p:childTnLst>
                                </p:cTn>
                              </p:par>
                            </p:childTnLst>
                          </p:cTn>
                        </p:par>
                        <p:par>
                          <p:cTn id="14" fill="hold" nodeType="afterGroup">
                            <p:stCondLst>
                              <p:cond delay="5000"/>
                            </p:stCondLst>
                            <p:childTnLst>
                              <p:par>
                                <p:cTn id="15" presetID="1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lide(fromBottom)">
                                      <p:cBhvr>
                                        <p:cTn id="17" dur="5000"/>
                                        <p:tgtEl>
                                          <p:spTgt spid="3"/>
                                        </p:tgtEl>
                                      </p:cBhvr>
                                    </p:animEffect>
                                  </p:childTnLst>
                                </p:cTn>
                              </p:par>
                            </p:childTnLst>
                          </p:cTn>
                        </p:par>
                        <p:par>
                          <p:cTn id="18" fill="hold" nodeType="afterGroup">
                            <p:stCondLst>
                              <p:cond delay="10000"/>
                            </p:stCondLst>
                            <p:childTnLst>
                              <p:par>
                                <p:cTn id="19" presetID="21" presetClass="entr" presetSubtype="4"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z800px-Vespucci_bari italie.jpg"/>
          <p:cNvPicPr>
            <a:picLocks noChangeAspect="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descr="z800px-Vespucci_bari italie.jpg"/>
          <p:cNvPicPr>
            <a:picLocks noChangeAspect="1"/>
          </p:cNvPicPr>
          <p:nvPr/>
        </p:nvPicPr>
        <p:blipFill>
          <a:blip r:embed="rId2">
            <a:lum bright="10000"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23528" y="260648"/>
            <a:ext cx="8496944" cy="1477328"/>
          </a:xfrm>
          <a:prstGeom prst="rect">
            <a:avLst/>
          </a:prstGeom>
        </p:spPr>
        <p:txBody>
          <a:bodyPr>
            <a:spAutoFit/>
          </a:bodyPr>
          <a:lstStyle/>
          <a:p>
            <a:pPr fontAlgn="auto">
              <a:spcBef>
                <a:spcPts val="0"/>
              </a:spcBef>
              <a:spcAft>
                <a:spcPts val="0"/>
              </a:spcAft>
              <a:defRPr/>
            </a:pPr>
            <a:r>
              <a:rPr lang="fr-FR" b="1" i="1" dirty="0">
                <a:ln>
                  <a:solidFill>
                    <a:srgbClr val="FFC000"/>
                  </a:solidFill>
                </a:ln>
                <a:solidFill>
                  <a:schemeClr val="bg1"/>
                </a:solidFill>
                <a:effectLst>
                  <a:glow rad="101600">
                    <a:schemeClr val="tx1">
                      <a:alpha val="60000"/>
                    </a:schemeClr>
                  </a:glow>
                </a:effectLst>
                <a:latin typeface="Garamond" pitchFamily="18" charset="0"/>
                <a:cs typeface="+mn-cs"/>
              </a:rPr>
              <a:t>L’</a:t>
            </a:r>
            <a:r>
              <a:rPr lang="fr-FR" b="1" i="1" dirty="0">
                <a:latin typeface="+mn-lt"/>
                <a:cs typeface="+mn-cs"/>
              </a:rPr>
              <a:t> </a:t>
            </a:r>
            <a:r>
              <a:rPr lang="fr-FR" b="1" i="1" dirty="0">
                <a:ln>
                  <a:solidFill>
                    <a:srgbClr val="FFC000"/>
                  </a:solidFill>
                </a:ln>
                <a:solidFill>
                  <a:schemeClr val="bg1"/>
                </a:solidFill>
                <a:latin typeface="Garamond" pitchFamily="18" charset="0"/>
                <a:cs typeface="+mn-cs"/>
              </a:rPr>
              <a:t>Amerigo Vespucci :</a:t>
            </a:r>
            <a:r>
              <a:rPr lang="fr-FR" b="1" i="1" dirty="0">
                <a:ln>
                  <a:solidFill>
                    <a:srgbClr val="FFC000"/>
                  </a:solidFill>
                </a:ln>
                <a:solidFill>
                  <a:schemeClr val="bg1"/>
                </a:solidFill>
                <a:effectLst>
                  <a:glow rad="101600">
                    <a:schemeClr val="tx1">
                      <a:alpha val="60000"/>
                    </a:schemeClr>
                  </a:glow>
                </a:effectLst>
                <a:latin typeface="Garamond" pitchFamily="18" charset="0"/>
                <a:cs typeface="+mn-cs"/>
              </a:rPr>
              <a:t>est un voilier-école italien. Il appartient à la  marine militaire italienne, il est utilisé à la formation des élèves officiers. Et est actuellement l'un des plus ancien trois-mâts carré à naviguer, le plus ancien navire-école de la marine italienne en service et un des plus grands voiliers école militaire du monde.Le voilier porte le nom du célèbre navigateur italien Amerigo Vespucci. Il est basé à Gênes.</a:t>
            </a:r>
          </a:p>
        </p:txBody>
      </p:sp>
      <p:pic>
        <p:nvPicPr>
          <p:cNvPr id="10" name="Picture 5" descr="C:\Users\jack\Documents\z Powerpoint travail en court\inde a faire\cadre in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8" descr="Perroquet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5734050"/>
            <a:ext cx="1385887" cy="784225"/>
          </a:xfrm>
          <a:prstGeom prst="rect">
            <a:avLst/>
          </a:prstGeom>
          <a:noFill/>
          <a:extLst>
            <a:ext uri="{909E8E84-426E-40DD-AFC4-6F175D3DCCD1}">
              <a14:hiddenFill xmlns:a14="http://schemas.microsoft.com/office/drawing/2010/main">
                <a:solidFill>
                  <a:srgbClr val="FFFFFF"/>
                </a:solidFill>
              </a14:hiddenFill>
            </a:ext>
          </a:extLst>
        </p:spPr>
      </p:pic>
      <p:pic>
        <p:nvPicPr>
          <p:cNvPr id="44041" name="Picture 9" descr="Bonne journée Anneau (2)"/>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1773238"/>
            <a:ext cx="2257425" cy="2257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nodeType="afterGroup">
                            <p:stCondLst>
                              <p:cond delay="5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childTnLst>
                                </p:cTn>
                              </p:par>
                            </p:childTnLst>
                          </p:cTn>
                        </p:par>
                        <p:par>
                          <p:cTn id="12" fill="hold" nodeType="afterGroup">
                            <p:stCondLst>
                              <p:cond delay="10000"/>
                            </p:stCondLst>
                            <p:childTnLst>
                              <p:par>
                                <p:cTn id="13" presetID="1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lide(fromBottom)">
                                      <p:cBhvr>
                                        <p:cTn id="15" dur="5000"/>
                                        <p:tgtEl>
                                          <p:spTgt spid="6"/>
                                        </p:tgtEl>
                                      </p:cBhvr>
                                    </p:animEffect>
                                  </p:childTnLst>
                                </p:cTn>
                              </p:par>
                            </p:childTnLst>
                          </p:cTn>
                        </p:par>
                        <p:par>
                          <p:cTn id="16" fill="hold" nodeType="afterGroup">
                            <p:stCondLst>
                              <p:cond delay="15000"/>
                            </p:stCondLst>
                            <p:childTnLst>
                              <p:par>
                                <p:cTn id="17" presetID="21"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heel(4)">
                                      <p:cBhvr>
                                        <p:cTn id="19"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1424</Words>
  <Application>Microsoft Office PowerPoint</Application>
  <PresentationFormat>Affichage à l'écran (4:3)</PresentationFormat>
  <Paragraphs>42</Paragraphs>
  <Slides>31</Slides>
  <Notes>0</Notes>
  <HiddenSlides>0</HiddenSlides>
  <MMClips>1</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31</vt:i4>
      </vt:variant>
    </vt:vector>
  </HeadingPairs>
  <TitlesOfParts>
    <vt:vector size="34"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Grands Voiliers d'exception</dc:title>
  <dc:creator/>
  <cp:lastModifiedBy/>
  <cp:revision>46</cp:revision>
  <dcterms:created xsi:type="dcterms:W3CDTF">2013-08-04T16:33:06Z</dcterms:created>
  <dcterms:modified xsi:type="dcterms:W3CDTF">2025-11-26T18:09:30Z</dcterms:modified>
</cp:coreProperties>
</file>