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91" r:id="rId3"/>
    <p:sldId id="263" r:id="rId4"/>
    <p:sldId id="264" r:id="rId5"/>
    <p:sldId id="262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60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20" autoAdjust="0"/>
    <p:restoredTop sz="94660"/>
  </p:normalViewPr>
  <p:slideViewPr>
    <p:cSldViewPr snapToGrid="0">
      <p:cViewPr varScale="1">
        <p:scale>
          <a:sx n="63" d="100"/>
          <a:sy n="63" d="100"/>
        </p:scale>
        <p:origin x="43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ciel, Vue plongeante&#10;&#10;Le contenu généré par l’IA peut être incorrect.">
            <a:extLst>
              <a:ext uri="{FF2B5EF4-FFF2-40B4-BE49-F238E27FC236}">
                <a16:creationId xmlns:a16="http://schemas.microsoft.com/office/drawing/2014/main" id="{DA70EC1E-65AB-0C3A-3449-1CF74A6509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6EA750-A471-DF42-FFAD-6C585DBBE396}"/>
              </a:ext>
            </a:extLst>
          </p:cNvPr>
          <p:cNvSpPr txBox="1"/>
          <p:nvPr/>
        </p:nvSpPr>
        <p:spPr>
          <a:xfrm>
            <a:off x="4266912" y="426720"/>
            <a:ext cx="5437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La Provence – N°1 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sndAc>
          <p:stSnd loop="1">
            <p:snd r:embed="rId2" name="Gilbert Bécaud - Les marchés de Provence - Paroles (Lyrics).wav"/>
          </p:stSnd>
        </p:sndAc>
      </p:transition>
    </mc:Choice>
    <mc:Fallback>
      <p:transition spd="slow" advClick="0" advTm="12000">
        <p:sndAc>
          <p:stSnd loop="1">
            <p:snd r:embed="rId2" name="Gilbert Bécaud - Les marchés de Provence - Paroles (Lyric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25C3FAD-1FD0-3312-60EB-27504810C9E4}"/>
              </a:ext>
            </a:extLst>
          </p:cNvPr>
          <p:cNvSpPr txBox="1"/>
          <p:nvPr/>
        </p:nvSpPr>
        <p:spPr>
          <a:xfrm>
            <a:off x="243840" y="305068"/>
            <a:ext cx="1180185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chemeClr val="bg1"/>
                </a:solidFill>
              </a:rPr>
              <a:t>La Provence (prononcé [pʁɔ.vɑ̃s] dans une large partie de la France, [pʁo.ˈvãⁿ.sə] en français de Provence ; Provença/Prouvènço [pʁu.ˈvɛⁿ.sɔ] en provençal, de l'ancien provençal Provensa, dérivant du latin provincia, « province ») est une région historique et culturelle ainsi qu'un ancien État indépendant puis associé à la France[4]. Elle correspond approximativement à l'actuelle région Provence-Alpes-Côte d'Azur privée du département des Hautes-Alpes.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196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atlas&#10;&#10;Le contenu généré par l’IA peut être incorrect.">
            <a:extLst>
              <a:ext uri="{FF2B5EF4-FFF2-40B4-BE49-F238E27FC236}">
                <a16:creationId xmlns:a16="http://schemas.microsoft.com/office/drawing/2014/main" id="{57BEEBE1-BF58-0FD0-284E-045BE9FE17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3845" y="279000"/>
            <a:ext cx="7269238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2E486872-8A8B-CC2B-B331-97641E692A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ellipse">
            <a:avLst/>
          </a:prstGeom>
          <a:ln w="63500" cap="rnd">
            <a:solidFill>
              <a:schemeClr val="bg1">
                <a:lumMod val="6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913FFB-9327-419C-E664-392C900EA1F5}"/>
              </a:ext>
            </a:extLst>
          </p:cNvPr>
          <p:cNvSpPr txBox="1"/>
          <p:nvPr/>
        </p:nvSpPr>
        <p:spPr>
          <a:xfrm>
            <a:off x="3041904" y="792480"/>
            <a:ext cx="6108192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la mer Méditerranée depuis Toulon.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ciel&#10;&#10;Le contenu généré par l’IA peut être incorrect.">
            <a:extLst>
              <a:ext uri="{FF2B5EF4-FFF2-40B4-BE49-F238E27FC236}">
                <a16:creationId xmlns:a16="http://schemas.microsoft.com/office/drawing/2014/main" id="{2D4B6538-1AC7-B9C0-F835-BC9EE6AC37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000" y="171000"/>
            <a:ext cx="11584000" cy="651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C0B10A-BB26-1C14-CF64-277506FED54F}"/>
              </a:ext>
            </a:extLst>
          </p:cNvPr>
          <p:cNvSpPr txBox="1"/>
          <p:nvPr/>
        </p:nvSpPr>
        <p:spPr>
          <a:xfrm>
            <a:off x="2706624" y="341376"/>
            <a:ext cx="6047232" cy="461665"/>
          </a:xfrm>
          <a:prstGeom prst="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 dirty="0"/>
              <a:t>Plaine au pied du massif des Alpilles.</a:t>
            </a: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4717E74F-7482-4FAF-EB4C-9FDC516845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5104" y="279000"/>
            <a:ext cx="8447301" cy="6300000"/>
          </a:xfrm>
          <a:prstGeom prst="rect">
            <a:avLst/>
          </a:prstGeom>
          <a:ln w="38100" cap="sq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C82CD3-7423-9968-743E-17AA2DC6183B}"/>
              </a:ext>
            </a:extLst>
          </p:cNvPr>
          <p:cNvSpPr txBox="1"/>
          <p:nvPr/>
        </p:nvSpPr>
        <p:spPr>
          <a:xfrm>
            <a:off x="3230880" y="279000"/>
            <a:ext cx="6449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 de plaine et de colline à Banon.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847AD4-26F7-4B7B-5D97-E50E93F0C4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616" y="297000"/>
            <a:ext cx="6424614" cy="6264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04D476-9ECD-AF1B-128D-4AE71116A20D}"/>
              </a:ext>
            </a:extLst>
          </p:cNvPr>
          <p:cNvSpPr txBox="1"/>
          <p:nvPr/>
        </p:nvSpPr>
        <p:spPr>
          <a:xfrm>
            <a:off x="9229344" y="3113502"/>
            <a:ext cx="2609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gorges du Verdon entre Alpes-de-Haute-Provence et Var.</a:t>
            </a: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nature&#10;&#10;Le contenu généré par l’IA peut être incorrect.">
            <a:extLst>
              <a:ext uri="{FF2B5EF4-FFF2-40B4-BE49-F238E27FC236}">
                <a16:creationId xmlns:a16="http://schemas.microsoft.com/office/drawing/2014/main" id="{CC066367-7B59-56CA-60DB-1E40B5BAD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9741FF-6306-A0EE-324A-9BDE62025562}"/>
              </a:ext>
            </a:extLst>
          </p:cNvPr>
          <p:cNvSpPr txBox="1"/>
          <p:nvPr/>
        </p:nvSpPr>
        <p:spPr>
          <a:xfrm>
            <a:off x="3340608" y="6117335"/>
            <a:ext cx="6425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Moustiers_Ste_Marie_Provence_France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BC7964DB-498C-9DBB-B36A-6F5466E49F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9E18F5-39F8-5701-AC9A-126FCCBB18DC}"/>
              </a:ext>
            </a:extLst>
          </p:cNvPr>
          <p:cNvSpPr txBox="1"/>
          <p:nvPr/>
        </p:nvSpPr>
        <p:spPr>
          <a:xfrm>
            <a:off x="2913888" y="414528"/>
            <a:ext cx="6803136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Plaine de vignobles à Seillons-Source-d'Argens.</a:t>
            </a: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ciel&#10;&#10;Le contenu généré par l’IA peut être incorrect.">
            <a:extLst>
              <a:ext uri="{FF2B5EF4-FFF2-40B4-BE49-F238E27FC236}">
                <a16:creationId xmlns:a16="http://schemas.microsoft.com/office/drawing/2014/main" id="{DED2E3D5-5D41-EEE1-F383-91E76C68B7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098" y="279000"/>
            <a:ext cx="4725000" cy="6300000"/>
          </a:xfrm>
          <a:prstGeom prst="rect">
            <a:avLst/>
          </a:prstGeom>
          <a:ln w="38100" cap="sq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0746BC-068D-F8B0-E956-7DD5C208CA16}"/>
              </a:ext>
            </a:extLst>
          </p:cNvPr>
          <p:cNvSpPr txBox="1"/>
          <p:nvPr/>
        </p:nvSpPr>
        <p:spPr>
          <a:xfrm>
            <a:off x="422748" y="5748003"/>
            <a:ext cx="472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Relief escarpé de la calanque de l'Oule à Marseille.</a:t>
            </a:r>
          </a:p>
        </p:txBody>
      </p:sp>
      <p:pic>
        <p:nvPicPr>
          <p:cNvPr id="6" name="Image 5" descr="Une image contenant plein air, ravin, nature, eau&#10;&#10;Le contenu généré par l’IA peut être incorrect.">
            <a:extLst>
              <a:ext uri="{FF2B5EF4-FFF2-40B4-BE49-F238E27FC236}">
                <a16:creationId xmlns:a16="http://schemas.microsoft.com/office/drawing/2014/main" id="{764CD984-B876-8C11-4560-A0374BCD73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3902" y="279000"/>
            <a:ext cx="4725000" cy="6300000"/>
          </a:xfrm>
          <a:prstGeom prst="rect">
            <a:avLst/>
          </a:prstGeom>
          <a:ln w="38100" cap="sq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6B63B84-1B8F-B72D-2D54-8394BB5A3122}"/>
              </a:ext>
            </a:extLst>
          </p:cNvPr>
          <p:cNvSpPr txBox="1"/>
          <p:nvPr/>
        </p:nvSpPr>
        <p:spPr>
          <a:xfrm>
            <a:off x="7563012" y="6039611"/>
            <a:ext cx="4206240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Daluis_gorges_du_var_03</a:t>
            </a: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Le contenu généré par l’IA peut être incorrect.">
            <a:extLst>
              <a:ext uri="{FF2B5EF4-FFF2-40B4-BE49-F238E27FC236}">
                <a16:creationId xmlns:a16="http://schemas.microsoft.com/office/drawing/2014/main" id="{264B6968-CD6C-F4A9-DB0E-CF523019BF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D0E1BE-FC6E-D6C0-30C0-CAF3EA3FAC9B}"/>
              </a:ext>
            </a:extLst>
          </p:cNvPr>
          <p:cNvSpPr txBox="1"/>
          <p:nvPr/>
        </p:nvSpPr>
        <p:spPr>
          <a:xfrm>
            <a:off x="3587280" y="5835288"/>
            <a:ext cx="635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Vallon de Mollières, parc national du Mercantour dans les Alpes-Maritimes.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ive&#10;&#10;Le contenu généré par l’IA peut être incorrect.">
            <a:extLst>
              <a:ext uri="{FF2B5EF4-FFF2-40B4-BE49-F238E27FC236}">
                <a16:creationId xmlns:a16="http://schemas.microsoft.com/office/drawing/2014/main" id="{DF05240D-D4F8-31B0-16FA-2317277CC4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709" y="1142327"/>
            <a:ext cx="11612582" cy="4356000"/>
          </a:xfrm>
          <a:prstGeom prst="rect">
            <a:avLst/>
          </a:prstGeom>
          <a:ln w="38100" cap="sq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E3E73E-3C17-10D7-8212-BD142521F8B4}"/>
              </a:ext>
            </a:extLst>
          </p:cNvPr>
          <p:cNvSpPr txBox="1"/>
          <p:nvPr/>
        </p:nvSpPr>
        <p:spPr>
          <a:xfrm>
            <a:off x="4157472" y="5572559"/>
            <a:ext cx="7046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fleuve Rhône à Avignon.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avin, montagne&#10;&#10;Le contenu généré par l’IA peut être incorrect.">
            <a:extLst>
              <a:ext uri="{FF2B5EF4-FFF2-40B4-BE49-F238E27FC236}">
                <a16:creationId xmlns:a16="http://schemas.microsoft.com/office/drawing/2014/main" id="{6B37FE11-0934-6C77-3692-5A32F6FDAA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158" y="279000"/>
            <a:ext cx="9473684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A63A06-AD16-7D0F-3295-8A9F21A85C58}"/>
              </a:ext>
            </a:extLst>
          </p:cNvPr>
          <p:cNvSpPr txBox="1"/>
          <p:nvPr/>
        </p:nvSpPr>
        <p:spPr>
          <a:xfrm>
            <a:off x="4949952" y="6117335"/>
            <a:ext cx="2621280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rivière Verdon.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sol&#10;&#10;Le contenu généré par l’IA peut être incorrect.">
            <a:extLst>
              <a:ext uri="{FF2B5EF4-FFF2-40B4-BE49-F238E27FC236}">
                <a16:creationId xmlns:a16="http://schemas.microsoft.com/office/drawing/2014/main" id="{D644F8C4-8019-C11A-A4E2-A1911FB1B4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3924" y="279000"/>
            <a:ext cx="9344152" cy="6300000"/>
          </a:xfrm>
          <a:prstGeom prst="rect">
            <a:avLst/>
          </a:prstGeom>
          <a:ln w="38100" cap="sq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FB87B6-85B0-B14C-6AF5-A5C3431D2319}"/>
              </a:ext>
            </a:extLst>
          </p:cNvPr>
          <p:cNvSpPr txBox="1"/>
          <p:nvPr/>
        </p:nvSpPr>
        <p:spPr>
          <a:xfrm>
            <a:off x="4730496" y="6117335"/>
            <a:ext cx="2974848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rivière Durance.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Le contenu généré par l’IA peut être incorrect.">
            <a:extLst>
              <a:ext uri="{FF2B5EF4-FFF2-40B4-BE49-F238E27FC236}">
                <a16:creationId xmlns:a16="http://schemas.microsoft.com/office/drawing/2014/main" id="{E4615FFF-A51B-F586-1EA7-9A0EE85D65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C8C5AF-B488-0743-59C0-71BC406A7C06}"/>
              </a:ext>
            </a:extLst>
          </p:cNvPr>
          <p:cNvSpPr txBox="1"/>
          <p:nvPr/>
        </p:nvSpPr>
        <p:spPr>
          <a:xfrm>
            <a:off x="4279392" y="6117335"/>
            <a:ext cx="4767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fleuve Argens dans le Var.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9BFEC11E-1D39-7841-9BD0-D58C9D2F2F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BD767F-6821-0715-683E-8A0473EBE668}"/>
              </a:ext>
            </a:extLst>
          </p:cNvPr>
          <p:cNvSpPr txBox="1"/>
          <p:nvPr/>
        </p:nvSpPr>
        <p:spPr>
          <a:xfrm>
            <a:off x="3852672" y="6217920"/>
            <a:ext cx="5108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L'étang de Vaccarès en Camargue.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Le contenu généré par l’IA peut être incorrect.">
            <a:extLst>
              <a:ext uri="{FF2B5EF4-FFF2-40B4-BE49-F238E27FC236}">
                <a16:creationId xmlns:a16="http://schemas.microsoft.com/office/drawing/2014/main" id="{5E6ADB5B-651D-4799-19FD-D7FB37D668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24" y="279000"/>
            <a:ext cx="8400000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2DFABF-D59F-8DB4-E855-3E063AC45334}"/>
              </a:ext>
            </a:extLst>
          </p:cNvPr>
          <p:cNvSpPr txBox="1"/>
          <p:nvPr/>
        </p:nvSpPr>
        <p:spPr>
          <a:xfrm>
            <a:off x="3529440" y="5832531"/>
            <a:ext cx="4925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de Sainte-Croix entre le Var et les Alpes-de-Haute-Provence.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eau&#10;&#10;Le contenu généré par l’IA peut être incorrect.">
            <a:extLst>
              <a:ext uri="{FF2B5EF4-FFF2-40B4-BE49-F238E27FC236}">
                <a16:creationId xmlns:a16="http://schemas.microsoft.com/office/drawing/2014/main" id="{7F4D73D6-3E1A-39A4-C49C-DDFD86CA20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4968D2-755B-DE8E-F61B-207F61F709B9}"/>
              </a:ext>
            </a:extLst>
          </p:cNvPr>
          <p:cNvSpPr txBox="1"/>
          <p:nvPr/>
        </p:nvSpPr>
        <p:spPr>
          <a:xfrm>
            <a:off x="3304032" y="6117335"/>
            <a:ext cx="5888736" cy="461665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lac du </a:t>
            </a:r>
            <a:r>
              <a:rPr lang="fr-FR" sz="2400" b="1" dirty="0" err="1">
                <a:solidFill>
                  <a:schemeClr val="bg1"/>
                </a:solidFill>
              </a:rPr>
              <a:t>Boréon</a:t>
            </a:r>
            <a:r>
              <a:rPr lang="fr-FR" sz="2400" b="1" dirty="0">
                <a:solidFill>
                  <a:schemeClr val="bg1"/>
                </a:solidFill>
              </a:rPr>
              <a:t> à Saint-Martin-Vésubie</a:t>
            </a: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eau&#10;&#10;Le contenu généré par l’IA peut être incorrect.">
            <a:extLst>
              <a:ext uri="{FF2B5EF4-FFF2-40B4-BE49-F238E27FC236}">
                <a16:creationId xmlns:a16="http://schemas.microsoft.com/office/drawing/2014/main" id="{FB1B29BF-8FFE-F55A-7FDD-A9CB1DF4EB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124" y="1239107"/>
            <a:ext cx="11433752" cy="4176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F08932-6933-F4C3-B327-691A24D484F1}"/>
              </a:ext>
            </a:extLst>
          </p:cNvPr>
          <p:cNvSpPr txBox="1"/>
          <p:nvPr/>
        </p:nvSpPr>
        <p:spPr>
          <a:xfrm>
            <a:off x="2609088" y="5415107"/>
            <a:ext cx="7546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de Serre-Ponçon entre les Alpes-de-Haute-Provence et les Hautes-Alpes.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453EB2CA-F0F8-6FEF-4C21-621F2BE32D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03E61C-3D52-CB4B-205B-9168455D248E}"/>
              </a:ext>
            </a:extLst>
          </p:cNvPr>
          <p:cNvSpPr txBox="1"/>
          <p:nvPr/>
        </p:nvSpPr>
        <p:spPr>
          <a:xfrm>
            <a:off x="658368" y="365760"/>
            <a:ext cx="6656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L’étang de Berre vu depuis Miramas-le-Vieux dans les Bouches-du-Rhône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journal, personne&#10;&#10;Le contenu généré par l’IA peut être incorrect.">
            <a:extLst>
              <a:ext uri="{FF2B5EF4-FFF2-40B4-BE49-F238E27FC236}">
                <a16:creationId xmlns:a16="http://schemas.microsoft.com/office/drawing/2014/main" id="{077E4860-1430-27D9-57BF-E81F02DC9B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555" y="279000"/>
            <a:ext cx="833919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D7A365-872A-6643-AC33-D69B59AC2A67}"/>
              </a:ext>
            </a:extLst>
          </p:cNvPr>
          <p:cNvSpPr txBox="1"/>
          <p:nvPr/>
        </p:nvSpPr>
        <p:spPr>
          <a:xfrm>
            <a:off x="10152326" y="3877056"/>
            <a:ext cx="1816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Au Soleil de Provence.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herbe&#10;&#10;Le contenu généré par l’IA peut être incorrect.">
            <a:extLst>
              <a:ext uri="{FF2B5EF4-FFF2-40B4-BE49-F238E27FC236}">
                <a16:creationId xmlns:a16="http://schemas.microsoft.com/office/drawing/2014/main" id="{DD1F87E4-339F-924D-CF88-05649747DB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9072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A73231-FEE6-C473-FE27-89E7EAC95F1C}"/>
              </a:ext>
            </a:extLst>
          </p:cNvPr>
          <p:cNvSpPr txBox="1"/>
          <p:nvPr/>
        </p:nvSpPr>
        <p:spPr>
          <a:xfrm>
            <a:off x="2072928" y="6117335"/>
            <a:ext cx="8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Vallée_du_Rhône_Haies_de_cyprès_contre_le_mistral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1">
                <a:lumMod val="5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montagne&#10;&#10;Le contenu généré par l’IA peut être incorrect.">
            <a:extLst>
              <a:ext uri="{FF2B5EF4-FFF2-40B4-BE49-F238E27FC236}">
                <a16:creationId xmlns:a16="http://schemas.microsoft.com/office/drawing/2014/main" id="{D97CB360-7E31-5917-3FCF-BABEC81820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474120"/>
            <a:ext cx="10944000" cy="590976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A83051-81A9-D855-67B4-FA398F2327FB}"/>
              </a:ext>
            </a:extLst>
          </p:cNvPr>
          <p:cNvSpPr txBox="1"/>
          <p:nvPr/>
        </p:nvSpPr>
        <p:spPr>
          <a:xfrm>
            <a:off x="4622976" y="5922215"/>
            <a:ext cx="4277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Champ de lavande.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tourisme&#10;&#10;Le contenu généré par l’IA peut être incorrect.">
            <a:extLst>
              <a:ext uri="{FF2B5EF4-FFF2-40B4-BE49-F238E27FC236}">
                <a16:creationId xmlns:a16="http://schemas.microsoft.com/office/drawing/2014/main" id="{16E2651E-0BCE-1163-E749-911C23CF78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185" y="279000"/>
            <a:ext cx="8382528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64C125-7E32-54AA-BD8F-659BA6C27A00}"/>
              </a:ext>
            </a:extLst>
          </p:cNvPr>
          <p:cNvSpPr txBox="1"/>
          <p:nvPr/>
        </p:nvSpPr>
        <p:spPr>
          <a:xfrm>
            <a:off x="3222625" y="279000"/>
            <a:ext cx="7181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plages de Cannes en période estivale.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ive, arbre&#10;&#10;Le contenu généré par l’IA peut être incorrect.">
            <a:extLst>
              <a:ext uri="{FF2B5EF4-FFF2-40B4-BE49-F238E27FC236}">
                <a16:creationId xmlns:a16="http://schemas.microsoft.com/office/drawing/2014/main" id="{135AA80B-A86E-1D4F-EDF0-F1E30BD647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080" y="279000"/>
            <a:ext cx="8633839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AFA343-F4A5-1F53-6716-85C3CACA1241}"/>
              </a:ext>
            </a:extLst>
          </p:cNvPr>
          <p:cNvSpPr txBox="1"/>
          <p:nvPr/>
        </p:nvSpPr>
        <p:spPr>
          <a:xfrm>
            <a:off x="2059496" y="5967459"/>
            <a:ext cx="863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de la </a:t>
            </a:r>
            <a:r>
              <a:rPr lang="fr-FR" sz="2400" b="1" dirty="0" err="1">
                <a:solidFill>
                  <a:schemeClr val="bg1"/>
                </a:solidFill>
              </a:rPr>
              <a:t>Courtade</a:t>
            </a:r>
            <a:r>
              <a:rPr lang="fr-FR" sz="2400" b="1" dirty="0">
                <a:solidFill>
                  <a:schemeClr val="bg1"/>
                </a:solidFill>
              </a:rPr>
              <a:t>, sur l'île de Porquerolles à Hyères.</a:t>
            </a:r>
          </a:p>
        </p:txBody>
      </p:sp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Ruines&#10;&#10;Le contenu généré par l’IA peut être incorrect.">
            <a:extLst>
              <a:ext uri="{FF2B5EF4-FFF2-40B4-BE49-F238E27FC236}">
                <a16:creationId xmlns:a16="http://schemas.microsoft.com/office/drawing/2014/main" id="{D6C9BB60-A6C0-919C-ED52-D3D3148808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4416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FE8237-24BF-949A-3FA3-A27082A52EAA}"/>
              </a:ext>
            </a:extLst>
          </p:cNvPr>
          <p:cNvSpPr txBox="1"/>
          <p:nvPr/>
        </p:nvSpPr>
        <p:spPr>
          <a:xfrm>
            <a:off x="1987584" y="279000"/>
            <a:ext cx="524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Jardin des Vestiges à Marseille.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2">
                <a:lumMod val="75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DC394EB5-28B2-008E-559D-ED36DB786F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36A4E0-2494-B707-D5C6-6AEB32DC6515}"/>
              </a:ext>
            </a:extLst>
          </p:cNvPr>
          <p:cNvSpPr txBox="1"/>
          <p:nvPr/>
        </p:nvSpPr>
        <p:spPr>
          <a:xfrm>
            <a:off x="3950208" y="6108192"/>
            <a:ext cx="5425440" cy="470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arènes de Cimiez à Nice.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AA307BEB-FC2B-B134-F0C1-5D5D8EF509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7027B0-3FEA-9D67-D427-E96EE2595A0E}"/>
              </a:ext>
            </a:extLst>
          </p:cNvPr>
          <p:cNvSpPr txBox="1"/>
          <p:nvPr/>
        </p:nvSpPr>
        <p:spPr>
          <a:xfrm>
            <a:off x="4962144" y="6117335"/>
            <a:ext cx="4508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Trémaïé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ffichage, magasin, collection, Vitrine&#10;&#10;Le contenu généré par l’IA peut être incorrect.">
            <a:extLst>
              <a:ext uri="{FF2B5EF4-FFF2-40B4-BE49-F238E27FC236}">
                <a16:creationId xmlns:a16="http://schemas.microsoft.com/office/drawing/2014/main" id="{052E15A7-1EB3-EA32-3DBC-F6DEF5ECD4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448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5E7F7A-8E29-ED6E-E69A-B2C9611728E9}"/>
              </a:ext>
            </a:extLst>
          </p:cNvPr>
          <p:cNvSpPr txBox="1"/>
          <p:nvPr/>
        </p:nvSpPr>
        <p:spPr>
          <a:xfrm>
            <a:off x="109728" y="3267456"/>
            <a:ext cx="18044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santon est un des symboles de la Provence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statue, Visage humain, figurine&#10;&#10;Le contenu généré par l’IA peut être incorrect.">
            <a:extLst>
              <a:ext uri="{FF2B5EF4-FFF2-40B4-BE49-F238E27FC236}">
                <a16:creationId xmlns:a16="http://schemas.microsoft.com/office/drawing/2014/main" id="{2FE431BB-939C-9C3D-BFD9-F2813B8A41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3" cy="6300000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FC0652-F3CD-8BF5-5055-ECC0896FECBC}"/>
              </a:ext>
            </a:extLst>
          </p:cNvPr>
          <p:cNvSpPr txBox="1"/>
          <p:nvPr/>
        </p:nvSpPr>
        <p:spPr>
          <a:xfrm>
            <a:off x="1369148" y="279000"/>
            <a:ext cx="3718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Santons religieux représentant les trois Rois mages</a:t>
            </a:r>
          </a:p>
        </p:txBody>
      </p:sp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53CB02F6-3E69-4140-AFA9-7DC97DF61C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F0F1A11-3151-388D-2D97-075CFD216C38}"/>
              </a:ext>
            </a:extLst>
          </p:cNvPr>
          <p:cNvSpPr txBox="1"/>
          <p:nvPr/>
        </p:nvSpPr>
        <p:spPr>
          <a:xfrm>
            <a:off x="3832479" y="1072896"/>
            <a:ext cx="76523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Provence N°1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336</Words>
  <Application>Microsoft Office PowerPoint</Application>
  <PresentationFormat>Grand écran</PresentationFormat>
  <Paragraphs>39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19</cp:revision>
  <dcterms:created xsi:type="dcterms:W3CDTF">2025-10-19T02:10:19Z</dcterms:created>
  <dcterms:modified xsi:type="dcterms:W3CDTF">2025-11-25T05:33:13Z</dcterms:modified>
</cp:coreProperties>
</file>