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63" r:id="rId4"/>
    <p:sldId id="262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3" r:id="rId22"/>
    <p:sldId id="282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60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433" autoAdjust="0"/>
    <p:restoredTop sz="94660"/>
  </p:normalViewPr>
  <p:slideViewPr>
    <p:cSldViewPr snapToGrid="0">
      <p:cViewPr varScale="1">
        <p:scale>
          <a:sx n="63" d="100"/>
          <a:sy n="63" d="100"/>
        </p:scale>
        <p:origin x="250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32FBBE-60D9-5A11-7EF2-2981BEBB63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71FBD57-2857-6EA6-91B8-AA2E7B3157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A5983C-641E-6C12-449C-6CF07A0C9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24/11/2025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152560-1A7D-0CFA-413A-B003FF6DB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9BFC9BA-A77F-49B1-EF45-1AEE14178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669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46136A-50D7-AEA5-A5AE-DB464BFFD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4B7C6D2-1529-6913-0FE0-24ECBE3D9C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44A1F6-A629-4DC8-B06C-220733717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24/11/2025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3E3F9E-77F6-30FB-492B-4436AA6B6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94C7254-3002-2993-846D-C3719E50B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67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F9D622-8612-ECD5-E81A-DFDDA830A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B2E4B6A-9FFF-8CFF-EB8E-28AAF998B2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120F93-693F-2656-5F6D-E0E63BDB7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24/11/2025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3D0A5A1-0EEC-3876-578D-D7F201AAF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BB6685-D25E-D533-7B44-EAD4D58F5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72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6CBC1E-CF5B-E355-10DA-CFC9CEFA2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05B6B9-8A7E-6073-6B36-FC227DFED8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085F1B2-4AD8-11A6-22F0-16615A2845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55937AF-370A-B79E-39B2-2D4D98B56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24/11/2025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DF0CFE-EA43-2B0B-F22A-FB6C64044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15B8639-9941-A449-C471-C1CB60785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488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A5AF1C-B73A-FC65-469C-348919611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53B0781-FA2C-FCE6-8372-DBD6E4DA86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995C0B1-F1DD-8F72-8DF4-7710C922C6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A6B1FB8-DE8A-90C3-314D-BFCA22C7F5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C9E6152-AFB1-9E2E-E6B4-BDE5D5438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B50010A-745F-DD99-DA05-AA2D63A1B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24/11/2025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23F1CD8-5251-C887-9306-CD8E9A000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6FBF4D0-2ED8-3922-1F21-DDE981F9B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1212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8CE570-3388-5B3A-97C4-4E0732DF4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A4693B5-3445-171E-FEF2-D55566406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24/11/2025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1F1AF66-B1A1-3073-42E7-393F37067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5E2409B-587D-BB2C-8D73-7889B3763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218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FA8ACC7-6EC9-50D7-D6C0-61A8740F3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24/11/2025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F28A485-6003-82AB-6628-EF759E9C2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B897BEC-3A3B-EB12-DDD6-EF8DBC8EF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5661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B62DF8-9D8C-58E1-D6EE-EF15C6362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93A9D04-14D0-3A3C-F990-8FDD96187C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99DD65F-AC40-8F55-3926-9C5A7FE916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106D770-6FBD-3D80-C3A1-AC4E05828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24/11/2025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327BDA4-A1F8-2494-39DF-881C32822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C49B682-F070-4A2A-C238-134844396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4816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F5B630-C680-3F3D-4575-1CC357D37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79BF6C1-1CEC-2F4A-01B3-A3EE97D26E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E522DA4-604B-D71E-DB2B-1B190C4661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04F8C2D-C779-DEB0-EA88-2CFB3E618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24/11/2025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57B940A-4366-81D1-ECF0-D0B3A910D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1B28377-23DF-F46B-CC95-9F03DFE2A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4952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B247A6-4098-A4B4-B2A0-51CE58C42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86C5362-AF1C-9E2F-2433-8D63F5286C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100D1ED-0B8C-7941-84BA-88A3D33C1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24/11/2025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8386CA-012E-2728-31CE-451B0A4FC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B6D583-E3E3-F154-6D55-B62949ABB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5996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3B21ACE-EDA5-4750-1C21-60ABBC2F93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A29CCB9-6922-A468-C7DD-A115245691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12662D-CCF2-F115-42CC-D324FAA2D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24/11/2025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04B3E9-22D6-9603-C5CA-6DE330A82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E898CAF-A076-5837-98CA-D42BC83A1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57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47B0701-9B00-6539-5C5C-804946002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CF86C8D-E0DB-D7F6-8EC8-6E3BE756A7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12B540-1D1D-1A73-DC02-8D7B83882F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E52AF3-29FD-467A-9E17-F8AF8E7243A6}" type="datetimeFigureOut">
              <a:rPr lang="fr-FR" smtClean="0"/>
              <a:t>24/11/2025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EAC735-813F-245A-B8A8-5C73BF69E3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320ED6-8FC8-4ED1-DB8B-6BE295B1F3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605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206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32482A-677D-1DF8-D350-90A89D9B65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Ruines&#10;&#10;Le contenu généré par l’IA peut être incorrect.">
            <a:extLst>
              <a:ext uri="{FF2B5EF4-FFF2-40B4-BE49-F238E27FC236}">
                <a16:creationId xmlns:a16="http://schemas.microsoft.com/office/drawing/2014/main" id="{FD44AE63-1B97-0D1F-DC8B-424626AA8EB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488" y="189000"/>
            <a:ext cx="864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7F55CA-469B-57C9-D871-FB369BA48217}"/>
              </a:ext>
            </a:extLst>
          </p:cNvPr>
          <p:cNvSpPr txBox="1"/>
          <p:nvPr/>
        </p:nvSpPr>
        <p:spPr>
          <a:xfrm>
            <a:off x="9302496" y="3547872"/>
            <a:ext cx="2743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Un temple à Sambor Prei Kuk.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12F63836-8B8F-D612-C521-070002B7FA75}"/>
              </a:ext>
            </a:extLst>
          </p:cNvPr>
          <p:cNvSpPr txBox="1"/>
          <p:nvPr/>
        </p:nvSpPr>
        <p:spPr>
          <a:xfrm>
            <a:off x="2722848" y="355199"/>
            <a:ext cx="4145280" cy="461665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Kampong Thom - Cambodge</a:t>
            </a:r>
          </a:p>
        </p:txBody>
      </p:sp>
    </p:spTree>
    <p:extLst>
      <p:ext uri="{BB962C8B-B14F-4D97-AF65-F5344CB8AC3E}">
        <p14:creationId xmlns:p14="http://schemas.microsoft.com/office/powerpoint/2010/main" val="3770862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  <p:sndAc>
          <p:stSnd loop="1">
            <p:snd r:embed="rId2" name="Như Quỳnh &amp; Trường Vũ - LK Con Đường Xưa Em Đi &amp; Xin Anh Giữ Trọn Tình Quê  PBN 77.wav"/>
          </p:stSnd>
        </p:sndAc>
      </p:transition>
    </mc:Choice>
    <mc:Fallback xmlns="">
      <p:transition spd="slow" advClick="0" advTm="13000">
        <p:fade/>
        <p:sndAc>
          <p:stSnd loop="1">
            <p:snd r:embed="rId4" name="Như Quỳnh &amp; Trường Vũ - LK Con Đường Xưa Em Đi &amp; Xin Anh Giữ Trọn Tình Quê  PBN 77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6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4D70FAE-6E30-D753-102A-E3B32697D0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C78D3410-555B-55B5-5284-0D5F4BACE91B}"/>
              </a:ext>
            </a:extLst>
          </p:cNvPr>
          <p:cNvSpPr txBox="1"/>
          <p:nvPr/>
        </p:nvSpPr>
        <p:spPr>
          <a:xfrm>
            <a:off x="262128" y="117693"/>
            <a:ext cx="11667744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b="1" dirty="0">
                <a:solidFill>
                  <a:schemeClr val="bg1"/>
                </a:solidFill>
              </a:rPr>
              <a:t>Kampong Thom ( khmer : </a:t>
            </a:r>
            <a:r>
              <a:rPr lang="km-KH" sz="4800" b="1" dirty="0">
                <a:solidFill>
                  <a:schemeClr val="bg1"/>
                </a:solidFill>
              </a:rPr>
              <a:t>កំពង់ធំ , </a:t>
            </a:r>
            <a:r>
              <a:rPr lang="fr-FR" sz="4800" b="1" dirty="0" err="1">
                <a:solidFill>
                  <a:schemeClr val="bg1"/>
                </a:solidFill>
              </a:rPr>
              <a:t>ungegno</a:t>
            </a:r>
            <a:r>
              <a:rPr lang="fr-FR" sz="4800" b="1" dirty="0">
                <a:solidFill>
                  <a:schemeClr val="bg1"/>
                </a:solidFill>
              </a:rPr>
              <a:t> : </a:t>
            </a:r>
            <a:r>
              <a:rPr lang="fr-FR" sz="4800" b="1" dirty="0" err="1">
                <a:solidFill>
                  <a:schemeClr val="bg1"/>
                </a:solidFill>
              </a:rPr>
              <a:t>Kâmpóng</a:t>
            </a:r>
            <a:r>
              <a:rPr lang="fr-FR" sz="4800" b="1" dirty="0">
                <a:solidFill>
                  <a:schemeClr val="bg1"/>
                </a:solidFill>
              </a:rPr>
              <a:t> </a:t>
            </a:r>
            <a:r>
              <a:rPr lang="fr-FR" sz="4800" b="1" dirty="0" err="1">
                <a:solidFill>
                  <a:schemeClr val="bg1"/>
                </a:solidFill>
              </a:rPr>
              <a:t>Thum</a:t>
            </a:r>
            <a:r>
              <a:rPr lang="fr-FR" sz="4800" b="1" dirty="0">
                <a:solidFill>
                  <a:schemeClr val="bg1"/>
                </a:solidFill>
              </a:rPr>
              <a:t> [</a:t>
            </a:r>
            <a:r>
              <a:rPr lang="fr-FR" sz="4800" b="1" dirty="0" err="1">
                <a:solidFill>
                  <a:schemeClr val="bg1"/>
                </a:solidFill>
              </a:rPr>
              <a:t>kɑmpɔŋ</a:t>
            </a:r>
            <a:r>
              <a:rPr lang="fr-FR" sz="4800" b="1" dirty="0">
                <a:solidFill>
                  <a:schemeClr val="bg1"/>
                </a:solidFill>
              </a:rPr>
              <a:t> </a:t>
            </a:r>
            <a:r>
              <a:rPr lang="fr-FR" sz="4800" b="1" dirty="0" err="1">
                <a:solidFill>
                  <a:schemeClr val="bg1"/>
                </a:solidFill>
              </a:rPr>
              <a:t>tʰom</a:t>
            </a:r>
            <a:r>
              <a:rPr lang="fr-FR" sz="4800" b="1" dirty="0">
                <a:solidFill>
                  <a:schemeClr val="bg1"/>
                </a:solidFill>
              </a:rPr>
              <a:t>] ; litt. « Grand Port ») est une province ( </a:t>
            </a:r>
            <a:r>
              <a:rPr lang="fr-FR" sz="4800" b="1" dirty="0" err="1">
                <a:solidFill>
                  <a:schemeClr val="bg1"/>
                </a:solidFill>
              </a:rPr>
              <a:t>khaet</a:t>
            </a:r>
            <a:r>
              <a:rPr lang="fr-FR" sz="4800" b="1" dirty="0">
                <a:solidFill>
                  <a:schemeClr val="bg1"/>
                </a:solidFill>
              </a:rPr>
              <a:t> ) du Cambodge . Elle est bordée par les provinces de </a:t>
            </a:r>
            <a:r>
              <a:rPr lang="fr-FR" sz="4800" b="1" dirty="0" err="1">
                <a:solidFill>
                  <a:schemeClr val="bg1"/>
                </a:solidFill>
              </a:rPr>
              <a:t>Siem</a:t>
            </a:r>
            <a:r>
              <a:rPr lang="fr-FR" sz="4800" b="1" dirty="0">
                <a:solidFill>
                  <a:schemeClr val="bg1"/>
                </a:solidFill>
              </a:rPr>
              <a:t> Reap au nord-ouest, </a:t>
            </a:r>
            <a:r>
              <a:rPr lang="fr-FR" sz="4800" b="1" dirty="0" err="1">
                <a:solidFill>
                  <a:schemeClr val="bg1"/>
                </a:solidFill>
              </a:rPr>
              <a:t>Preah</a:t>
            </a:r>
            <a:r>
              <a:rPr lang="fr-FR" sz="4800" b="1" dirty="0">
                <a:solidFill>
                  <a:schemeClr val="bg1"/>
                </a:solidFill>
              </a:rPr>
              <a:t> </a:t>
            </a:r>
            <a:r>
              <a:rPr lang="fr-FR" sz="4800" b="1" dirty="0" err="1">
                <a:solidFill>
                  <a:schemeClr val="bg1"/>
                </a:solidFill>
              </a:rPr>
              <a:t>Vihear</a:t>
            </a:r>
            <a:r>
              <a:rPr lang="fr-FR" sz="4800" b="1" dirty="0">
                <a:solidFill>
                  <a:schemeClr val="bg1"/>
                </a:solidFill>
              </a:rPr>
              <a:t> au nord, </a:t>
            </a:r>
            <a:r>
              <a:rPr lang="fr-FR" sz="4800" b="1" dirty="0" err="1">
                <a:solidFill>
                  <a:schemeClr val="bg1"/>
                </a:solidFill>
              </a:rPr>
              <a:t>Stung</a:t>
            </a:r>
            <a:r>
              <a:rPr lang="fr-FR" sz="4800" b="1" dirty="0">
                <a:solidFill>
                  <a:schemeClr val="bg1"/>
                </a:solidFill>
              </a:rPr>
              <a:t> </a:t>
            </a:r>
            <a:r>
              <a:rPr lang="fr-FR" sz="4800" b="1" dirty="0" err="1">
                <a:solidFill>
                  <a:schemeClr val="bg1"/>
                </a:solidFill>
              </a:rPr>
              <a:t>Treng</a:t>
            </a:r>
            <a:r>
              <a:rPr lang="fr-FR" sz="4800" b="1" dirty="0">
                <a:solidFill>
                  <a:schemeClr val="bg1"/>
                </a:solidFill>
              </a:rPr>
              <a:t> au nord-est, Kratie à l'est, Kampong Cham et Kampong </a:t>
            </a:r>
            <a:r>
              <a:rPr lang="fr-FR" sz="4800" b="1" dirty="0" err="1">
                <a:solidFill>
                  <a:schemeClr val="bg1"/>
                </a:solidFill>
              </a:rPr>
              <a:t>Chhnang</a:t>
            </a:r>
            <a:r>
              <a:rPr lang="fr-FR" sz="4800" b="1" dirty="0">
                <a:solidFill>
                  <a:schemeClr val="bg1"/>
                </a:solidFill>
              </a:rPr>
              <a:t> au sud, et le </a:t>
            </a:r>
            <a:r>
              <a:rPr lang="fr-FR" sz="4800" b="1" dirty="0" err="1">
                <a:solidFill>
                  <a:schemeClr val="bg1"/>
                </a:solidFill>
              </a:rPr>
              <a:t>Tonlé</a:t>
            </a:r>
            <a:r>
              <a:rPr lang="fr-FR" sz="4800" b="1" dirty="0">
                <a:solidFill>
                  <a:schemeClr val="bg1"/>
                </a:solidFill>
              </a:rPr>
              <a:t> </a:t>
            </a:r>
            <a:r>
              <a:rPr lang="fr-FR" sz="4800" b="1" dirty="0" err="1">
                <a:solidFill>
                  <a:schemeClr val="bg1"/>
                </a:solidFill>
              </a:rPr>
              <a:t>Sap</a:t>
            </a:r>
            <a:r>
              <a:rPr lang="fr-FR" sz="4800" b="1" dirty="0">
                <a:solidFill>
                  <a:schemeClr val="bg1"/>
                </a:solidFill>
              </a:rPr>
              <a:t> à l'ouest.</a:t>
            </a:r>
          </a:p>
        </p:txBody>
      </p:sp>
    </p:spTree>
    <p:extLst>
      <p:ext uri="{BB962C8B-B14F-4D97-AF65-F5344CB8AC3E}">
        <p14:creationId xmlns:p14="http://schemas.microsoft.com/office/powerpoint/2010/main" val="2944885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5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BA1834-BF3E-051E-4E76-AF820B9134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Ruines&#10;&#10;Le contenu généré par l’IA peut être incorrect.">
            <a:extLst>
              <a:ext uri="{FF2B5EF4-FFF2-40B4-BE49-F238E27FC236}">
                <a16:creationId xmlns:a16="http://schemas.microsoft.com/office/drawing/2014/main" id="{AC538B98-C185-17FA-D1EA-3B7E589535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6164" y="369000"/>
            <a:ext cx="918000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6BE999-4AFB-4B10-4BB8-EFB90E30196F}"/>
              </a:ext>
            </a:extLst>
          </p:cNvPr>
          <p:cNvSpPr txBox="1"/>
          <p:nvPr/>
        </p:nvSpPr>
        <p:spPr>
          <a:xfrm>
            <a:off x="170688" y="3767328"/>
            <a:ext cx="26654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Sanctuaire S11. Sambor Prei Kuk. Cambodge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659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4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AEC8F8-6281-0C27-0D84-4D2EAF44FE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sculpture, Sculpture à la tronçonneuse&#10;&#10;Le contenu généré par l’IA peut être incorrect.">
            <a:extLst>
              <a:ext uri="{FF2B5EF4-FFF2-40B4-BE49-F238E27FC236}">
                <a16:creationId xmlns:a16="http://schemas.microsoft.com/office/drawing/2014/main" id="{50A6CF36-FC76-5CD3-08F0-58A6439857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692" y="369000"/>
            <a:ext cx="918000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E2D91C-78A8-D530-A188-28208156E6F2}"/>
              </a:ext>
            </a:extLst>
          </p:cNvPr>
          <p:cNvSpPr txBox="1"/>
          <p:nvPr/>
        </p:nvSpPr>
        <p:spPr>
          <a:xfrm>
            <a:off x="9546336" y="3002280"/>
            <a:ext cx="26456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Sanctuaire C1. </a:t>
            </a:r>
            <a:r>
              <a:rPr lang="fr-FR" sz="2400" b="1" dirty="0" err="1">
                <a:solidFill>
                  <a:schemeClr val="bg1"/>
                </a:solidFill>
              </a:rPr>
              <a:t>Sambor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Prei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Kuk</a:t>
            </a:r>
            <a:r>
              <a:rPr lang="fr-FR" sz="2400" b="1" dirty="0">
                <a:solidFill>
                  <a:schemeClr val="bg1"/>
                </a:solidFill>
              </a:rPr>
              <a:t>. Cambodge</a:t>
            </a:r>
          </a:p>
        </p:txBody>
      </p:sp>
    </p:spTree>
    <p:extLst>
      <p:ext uri="{BB962C8B-B14F-4D97-AF65-F5344CB8AC3E}">
        <p14:creationId xmlns:p14="http://schemas.microsoft.com/office/powerpoint/2010/main" val="4086523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3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06D1B91-3047-78FD-DF74-EFC8518F6A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rique, Ruines, bâtiment, matériau de construction&#10;&#10;Le contenu généré par l’IA peut être incorrect.">
            <a:extLst>
              <a:ext uri="{FF2B5EF4-FFF2-40B4-BE49-F238E27FC236}">
                <a16:creationId xmlns:a16="http://schemas.microsoft.com/office/drawing/2014/main" id="{1FBCEACC-D7F9-C879-4EA3-1331DB1418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0477" y="279000"/>
            <a:ext cx="9475897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9CC817-1021-A933-70A1-9CEE0BEA0829}"/>
              </a:ext>
            </a:extLst>
          </p:cNvPr>
          <p:cNvSpPr txBox="1"/>
          <p:nvPr/>
        </p:nvSpPr>
        <p:spPr>
          <a:xfrm>
            <a:off x="84957" y="797510"/>
            <a:ext cx="224294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Bas-relief Sambor Prei Kuk, représentant deux individus défendant une attaque de lion, (9ème siècle) dans le temple de Sambor Prei Kuk , Kampong Thom , Cambodge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493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A160A9-5E67-7F51-2D23-1C21AE919F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plante&#10;&#10;Le contenu généré par l’IA peut être incorrect.">
            <a:extLst>
              <a:ext uri="{FF2B5EF4-FFF2-40B4-BE49-F238E27FC236}">
                <a16:creationId xmlns:a16="http://schemas.microsoft.com/office/drawing/2014/main" id="{EDD26FFC-DC7C-E839-7AB4-0BE12716A0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851" y="1228153"/>
            <a:ext cx="11192297" cy="3996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8CC614-C7E1-3EA7-25A7-BAB4E5142909}"/>
              </a:ext>
            </a:extLst>
          </p:cNvPr>
          <p:cNvSpPr txBox="1"/>
          <p:nvPr/>
        </p:nvSpPr>
        <p:spPr>
          <a:xfrm>
            <a:off x="4291584" y="5399014"/>
            <a:ext cx="7900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Prey </a:t>
            </a:r>
            <a:r>
              <a:rPr lang="fr-FR" sz="2400" b="1" dirty="0" err="1">
                <a:solidFill>
                  <a:srgbClr val="FFFF00"/>
                </a:solidFill>
              </a:rPr>
              <a:t>Pras</a:t>
            </a:r>
            <a:r>
              <a:rPr lang="fr-FR" sz="2400" b="1" dirty="0">
                <a:solidFill>
                  <a:srgbClr val="FFFF00"/>
                </a:solidFill>
              </a:rPr>
              <a:t>, Kampong Thom</a:t>
            </a:r>
          </a:p>
        </p:txBody>
      </p:sp>
    </p:spTree>
    <p:extLst>
      <p:ext uri="{BB962C8B-B14F-4D97-AF65-F5344CB8AC3E}">
        <p14:creationId xmlns:p14="http://schemas.microsoft.com/office/powerpoint/2010/main" val="680908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D15DC1D-9A15-BB5B-658C-4884581A43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ruit, arbre, plein air, produits&#10;&#10;Le contenu généré par l’IA peut être incorrect.">
            <a:extLst>
              <a:ext uri="{FF2B5EF4-FFF2-40B4-BE49-F238E27FC236}">
                <a16:creationId xmlns:a16="http://schemas.microsoft.com/office/drawing/2014/main" id="{036A0B7D-BC09-EA79-517C-06FE6480E8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528" y="279000"/>
            <a:ext cx="8055942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353626-3FD0-947C-1CE8-EB9C1D800E54}"/>
              </a:ext>
            </a:extLst>
          </p:cNvPr>
          <p:cNvSpPr txBox="1"/>
          <p:nvPr/>
        </p:nvSpPr>
        <p:spPr>
          <a:xfrm>
            <a:off x="8619744" y="3429000"/>
            <a:ext cx="33406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Cette province est l'un des plus importants producteurs de noix de cajou du pays.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980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tx2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BEDECE5-1EA8-4972-8DC7-970798D77F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agriculture&#10;&#10;Le contenu généré par l’IA peut être incorrect.">
            <a:extLst>
              <a:ext uri="{FF2B5EF4-FFF2-40B4-BE49-F238E27FC236}">
                <a16:creationId xmlns:a16="http://schemas.microsoft.com/office/drawing/2014/main" id="{870610D6-068B-1F21-0516-2959B4E97A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0336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2D238E-C903-4391-40B4-A51A6DFC9E72}"/>
              </a:ext>
            </a:extLst>
          </p:cNvPr>
          <p:cNvSpPr txBox="1"/>
          <p:nvPr/>
        </p:nvSpPr>
        <p:spPr>
          <a:xfrm>
            <a:off x="426720" y="3782569"/>
            <a:ext cx="30236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Rizières du district de Baray.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269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60000"/>
                <a:lumOff val="40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D7AC4E-73DC-ED2F-DF40-88270805C5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arbre, eau&#10;&#10;Le contenu généré par l’IA peut être incorrect.">
            <a:extLst>
              <a:ext uri="{FF2B5EF4-FFF2-40B4-BE49-F238E27FC236}">
                <a16:creationId xmlns:a16="http://schemas.microsoft.com/office/drawing/2014/main" id="{79E1B0F0-C71A-2470-6C6F-4659F41D21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204" y="279000"/>
            <a:ext cx="9453702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0E81077-289F-276D-EC80-E643CB7787CE}"/>
              </a:ext>
            </a:extLst>
          </p:cNvPr>
          <p:cNvSpPr txBox="1"/>
          <p:nvPr/>
        </p:nvSpPr>
        <p:spPr>
          <a:xfrm>
            <a:off x="9741408" y="3340608"/>
            <a:ext cx="22803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Canaux d'irrigation et terres agricoles</a:t>
            </a:r>
          </a:p>
        </p:txBody>
      </p:sp>
    </p:spTree>
    <p:extLst>
      <p:ext uri="{BB962C8B-B14F-4D97-AF65-F5344CB8AC3E}">
        <p14:creationId xmlns:p14="http://schemas.microsoft.com/office/powerpoint/2010/main" val="3294468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000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D4FE6B2-0346-9FC4-8D62-891C7002C1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mmifère, ciel, bâtiment&#10;&#10;Le contenu généré par l’IA peut être incorrect.">
            <a:extLst>
              <a:ext uri="{FF2B5EF4-FFF2-40B4-BE49-F238E27FC236}">
                <a16:creationId xmlns:a16="http://schemas.microsoft.com/office/drawing/2014/main" id="{28FA2DF9-AE4F-15E7-3B4D-03C5876F8F8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5721" y="279000"/>
            <a:ext cx="9453706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FC7B53-F450-B980-F35A-54AFC756A0D8}"/>
              </a:ext>
            </a:extLst>
          </p:cNvPr>
          <p:cNvSpPr txBox="1"/>
          <p:nvPr/>
        </p:nvSpPr>
        <p:spPr>
          <a:xfrm>
            <a:off x="312573" y="3645407"/>
            <a:ext cx="24257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Monument en plein centre-ville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46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C00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D188D2-C70C-CD22-F61E-E62CB6E9D0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arbre&#10;&#10;Le contenu généré par l’IA peut être incorrect.">
            <a:extLst>
              <a:ext uri="{FF2B5EF4-FFF2-40B4-BE49-F238E27FC236}">
                <a16:creationId xmlns:a16="http://schemas.microsoft.com/office/drawing/2014/main" id="{0285EB77-CC3B-9E45-1A1D-9936EC2746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720" y="279000"/>
            <a:ext cx="8400000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3FCF5C-6D6E-4E54-6236-50C2383D5001}"/>
              </a:ext>
            </a:extLst>
          </p:cNvPr>
          <p:cNvSpPr txBox="1"/>
          <p:nvPr/>
        </p:nvSpPr>
        <p:spPr>
          <a:xfrm>
            <a:off x="9107424" y="3194304"/>
            <a:ext cx="26578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Prek Sbauv , province de Kampong Thom , lieu de naissance de Pol Pot en 1925.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70688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FF0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D44D66-3B6A-3F9C-70A2-2F8572092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lac, herbe&#10;&#10;Le contenu généré par l’IA peut être incorrect.">
            <a:extLst>
              <a:ext uri="{FF2B5EF4-FFF2-40B4-BE49-F238E27FC236}">
                <a16:creationId xmlns:a16="http://schemas.microsoft.com/office/drawing/2014/main" id="{D50DC39D-6357-021B-DE65-8D0A43137B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2937" y="297000"/>
            <a:ext cx="9400266" cy="6264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CAAF4B-0E86-C88D-4425-9A7D0B081BE6}"/>
              </a:ext>
            </a:extLst>
          </p:cNvPr>
          <p:cNvSpPr txBox="1"/>
          <p:nvPr/>
        </p:nvSpPr>
        <p:spPr>
          <a:xfrm>
            <a:off x="268797" y="3767327"/>
            <a:ext cx="2316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Kampong Thom,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025185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92D05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429F20-75D4-D168-446F-D927877D25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rte, texte, atlas&#10;&#10;Le contenu généré par l’IA peut être incorrect.">
            <a:extLst>
              <a:ext uri="{FF2B5EF4-FFF2-40B4-BE49-F238E27FC236}">
                <a16:creationId xmlns:a16="http://schemas.microsoft.com/office/drawing/2014/main" id="{5835BE15-944D-6E47-5573-5319A2A02E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279000"/>
            <a:ext cx="6300000" cy="6300000"/>
          </a:xfrm>
          <a:prstGeom prst="rect">
            <a:avLst/>
          </a:prstGeom>
          <a:ln w="889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1AEDE1-BBDB-3999-00EB-7024D2754D56}"/>
              </a:ext>
            </a:extLst>
          </p:cNvPr>
          <p:cNvSpPr txBox="1"/>
          <p:nvPr/>
        </p:nvSpPr>
        <p:spPr>
          <a:xfrm>
            <a:off x="9204960" y="3429000"/>
            <a:ext cx="28285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/>
              <a:t>Kampong Thom, un point de passage entre Phnom Penh et </a:t>
            </a:r>
            <a:r>
              <a:rPr lang="fr-FR" sz="2400" dirty="0" err="1"/>
              <a:t>Siem</a:t>
            </a:r>
            <a:r>
              <a:rPr lang="fr-FR" sz="2400" dirty="0"/>
              <a:t> Reap</a:t>
            </a:r>
          </a:p>
        </p:txBody>
      </p:sp>
    </p:spTree>
    <p:extLst>
      <p:ext uri="{BB962C8B-B14F-4D97-AF65-F5344CB8AC3E}">
        <p14:creationId xmlns:p14="http://schemas.microsoft.com/office/powerpoint/2010/main" val="290963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B05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E7E43A7-05CB-0CD4-8342-00E8106DEC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1E74388B-AABF-FBA7-3A36-E863488D26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4992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FA7B65E-71CF-82E8-F658-77A98F277AD9}"/>
              </a:ext>
            </a:extLst>
          </p:cNvPr>
          <p:cNvSpPr txBox="1"/>
          <p:nvPr/>
        </p:nvSpPr>
        <p:spPr>
          <a:xfrm>
            <a:off x="121920" y="3584448"/>
            <a:ext cx="33771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L’ancien temple de Prasat Andet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672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E76F352-A170-78FF-86FE-61C4E772E0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eau, plante&#10;&#10;Le contenu généré par l’IA peut être incorrect.">
            <a:extLst>
              <a:ext uri="{FF2B5EF4-FFF2-40B4-BE49-F238E27FC236}">
                <a16:creationId xmlns:a16="http://schemas.microsoft.com/office/drawing/2014/main" id="{99E4B7F2-8509-9822-655F-F12D84D0AA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687" y="279000"/>
            <a:ext cx="9438216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30F179-9786-0628-3C7F-0C9EE6CC9A6C}"/>
              </a:ext>
            </a:extLst>
          </p:cNvPr>
          <p:cNvSpPr txBox="1"/>
          <p:nvPr/>
        </p:nvSpPr>
        <p:spPr>
          <a:xfrm>
            <a:off x="10131552" y="4259997"/>
            <a:ext cx="21579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Phnom </a:t>
            </a:r>
            <a:r>
              <a:rPr lang="fr-FR" sz="2400" b="1" dirty="0" err="1"/>
              <a:t>Santuk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094199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70C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D9EC135-C774-47B5-33D3-79691A37AD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ibou, arbre&#10;&#10;Le contenu généré par l’IA peut être incorrect.">
            <a:extLst>
              <a:ext uri="{FF2B5EF4-FFF2-40B4-BE49-F238E27FC236}">
                <a16:creationId xmlns:a16="http://schemas.microsoft.com/office/drawing/2014/main" id="{3CE8566C-2505-E380-B7A7-44206E98D0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000" y="297000"/>
            <a:ext cx="11136000" cy="626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0632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206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1B773CA-32DC-1873-1229-815FF5B164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statue, bâtiment&#10;&#10;Le contenu généré par l’IA peut être incorrect.">
            <a:extLst>
              <a:ext uri="{FF2B5EF4-FFF2-40B4-BE49-F238E27FC236}">
                <a16:creationId xmlns:a16="http://schemas.microsoft.com/office/drawing/2014/main" id="{92D7594C-15FF-6D9A-867B-8EE415B300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28284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7030A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683F73-7E87-FABD-71C7-4C782B68C4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ulpture, arbre, ciel&#10;&#10;Le contenu généré par l’IA peut être incorrect.">
            <a:extLst>
              <a:ext uri="{FF2B5EF4-FFF2-40B4-BE49-F238E27FC236}">
                <a16:creationId xmlns:a16="http://schemas.microsoft.com/office/drawing/2014/main" id="{00973439-6DE0-22E3-6B52-86A0397EB0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4247" y="279000"/>
            <a:ext cx="9463506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37822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6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12343D7-7DBD-2FE4-14AF-9209F9C8BC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rocher, statue&#10;&#10;Le contenu généré par l’IA peut être incorrect.">
            <a:extLst>
              <a:ext uri="{FF2B5EF4-FFF2-40B4-BE49-F238E27FC236}">
                <a16:creationId xmlns:a16="http://schemas.microsoft.com/office/drawing/2014/main" id="{812F112C-DCF2-686B-7EB6-32E020766B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4384" y="279000"/>
            <a:ext cx="9443232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54020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3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66C2489-7497-D25E-1EAA-9CB59F22B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herbe&#10;&#10;Le contenu généré par l’IA peut être incorrect.">
            <a:extLst>
              <a:ext uri="{FF2B5EF4-FFF2-40B4-BE49-F238E27FC236}">
                <a16:creationId xmlns:a16="http://schemas.microsoft.com/office/drawing/2014/main" id="{07436B9D-618A-5446-CC3E-D2A2A7F483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4384" y="279000"/>
            <a:ext cx="9443232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42979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bg1">
                <a:lumMod val="50000"/>
              </a:schemeClr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D545D3F-E77E-8D54-D377-C029DE11A9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Cuisine, plat, Nourriture chinoise&#10;&#10;Le contenu généré par l’IA peut être incorrect.">
            <a:extLst>
              <a:ext uri="{FF2B5EF4-FFF2-40B4-BE49-F238E27FC236}">
                <a16:creationId xmlns:a16="http://schemas.microsoft.com/office/drawing/2014/main" id="{7B4B4510-C904-B5C2-FF2F-813F9BC8BA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6000" y="279000"/>
            <a:ext cx="1008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41688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7FF25F-5E4D-F213-D75A-340ED4F4C8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Une image contenant arbre, plein air, ciel, Ruines&#10;&#10;Le contenu généré par l’IA peut être incorrect.">
            <a:extLst>
              <a:ext uri="{FF2B5EF4-FFF2-40B4-BE49-F238E27FC236}">
                <a16:creationId xmlns:a16="http://schemas.microsoft.com/office/drawing/2014/main" id="{CA907E4E-E44B-FF89-9503-00A3846C739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000" y="239625"/>
            <a:ext cx="11340000" cy="6378750"/>
          </a:xfrm>
          <a:prstGeom prst="rect">
            <a:avLst/>
          </a:prstGeom>
          <a:ln w="88900" cap="sq" cmpd="thickThin">
            <a:solidFill>
              <a:schemeClr val="tx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0330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5">
                <a:lumMod val="60000"/>
                <a:lumOff val="40000"/>
              </a:schemeClr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84B51E-5828-CAF6-5D0C-5E08875083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Le contenu généré par l’IA peut être incorrect.">
            <a:extLst>
              <a:ext uri="{FF2B5EF4-FFF2-40B4-BE49-F238E27FC236}">
                <a16:creationId xmlns:a16="http://schemas.microsoft.com/office/drawing/2014/main" id="{E8C377A2-8461-DE97-EEC8-63F84842E5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6000" y="279000"/>
            <a:ext cx="1008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BABCB6-DA21-0AED-221A-94B6D4C1E4CB}"/>
              </a:ext>
            </a:extLst>
          </p:cNvPr>
          <p:cNvSpPr txBox="1"/>
          <p:nvPr/>
        </p:nvSpPr>
        <p:spPr>
          <a:xfrm>
            <a:off x="1292352" y="279000"/>
            <a:ext cx="4133088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Pagode Wat Kampong Thom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129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/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EF66392-D42E-53E2-385F-9BF4FDD097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eau&#10;&#10;Le contenu généré par l’IA peut être incorrect.">
            <a:extLst>
              <a:ext uri="{FF2B5EF4-FFF2-40B4-BE49-F238E27FC236}">
                <a16:creationId xmlns:a16="http://schemas.microsoft.com/office/drawing/2014/main" id="{DE340961-77BA-5214-4D8F-F2054F0A34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6000" y="279000"/>
            <a:ext cx="1008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2D7709-7390-4F85-7212-C7FC1AB9AA1C}"/>
              </a:ext>
            </a:extLst>
          </p:cNvPr>
          <p:cNvSpPr txBox="1"/>
          <p:nvPr/>
        </p:nvSpPr>
        <p:spPr>
          <a:xfrm>
            <a:off x="3165216" y="6117335"/>
            <a:ext cx="4669536" cy="46166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 dirty="0"/>
              <a:t>Village sur pilotis Kampong </a:t>
            </a:r>
            <a:r>
              <a:rPr lang="fr-FR" sz="2400" b="1" dirty="0" err="1"/>
              <a:t>Kdei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122555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>
                <a:lumMod val="60000"/>
                <a:lumOff val="40000"/>
              </a:schemeClr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49C43B-ABD6-BF13-93EF-68F20791D9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 aquatique, oiseau, plein air, cigogne&#10;&#10;Le contenu généré par l’IA peut être incorrect.">
            <a:extLst>
              <a:ext uri="{FF2B5EF4-FFF2-40B4-BE49-F238E27FC236}">
                <a16:creationId xmlns:a16="http://schemas.microsoft.com/office/drawing/2014/main" id="{F4EE122F-B5C1-5122-353C-10A2459A18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6000" y="279000"/>
            <a:ext cx="10080000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CFA206-8FFF-75AD-578B-C6AD23820D36}"/>
              </a:ext>
            </a:extLst>
          </p:cNvPr>
          <p:cNvSpPr txBox="1"/>
          <p:nvPr/>
        </p:nvSpPr>
        <p:spPr>
          <a:xfrm>
            <a:off x="3572256" y="6163501"/>
            <a:ext cx="66690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Visiter la réserve de Boeng Chhmar</a:t>
            </a:r>
          </a:p>
          <a:p>
            <a:r>
              <a:rPr lang="fr-FR" sz="2400" b="1">
                <a:solidFill>
                  <a:schemeClr val="bg1"/>
                </a:solidFill>
              </a:rPr>
              <a:t>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352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bg2">
                <a:lumMod val="75000"/>
              </a:schemeClr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5D9D9ED-F203-59A9-3418-46A0D566C6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statue, escaliers&#10;&#10;Le contenu généré par l’IA peut être incorrect.">
            <a:extLst>
              <a:ext uri="{FF2B5EF4-FFF2-40B4-BE49-F238E27FC236}">
                <a16:creationId xmlns:a16="http://schemas.microsoft.com/office/drawing/2014/main" id="{069036E5-B041-0B39-C922-2015E3E916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6000" y="279000"/>
            <a:ext cx="1008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02F02C-AD3E-DDAC-B6F8-854728358E34}"/>
              </a:ext>
            </a:extLst>
          </p:cNvPr>
          <p:cNvSpPr txBox="1"/>
          <p:nvPr/>
        </p:nvSpPr>
        <p:spPr>
          <a:xfrm>
            <a:off x="4084320" y="6117335"/>
            <a:ext cx="4706112" cy="461665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Gravir la colline Phnom Santuk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786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B8C2A70-9C76-71DD-8269-64E5B7D88B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route&#10;&#10;Le contenu généré par l’IA peut être incorrect.">
            <a:extLst>
              <a:ext uri="{FF2B5EF4-FFF2-40B4-BE49-F238E27FC236}">
                <a16:creationId xmlns:a16="http://schemas.microsoft.com/office/drawing/2014/main" id="{B5FA7B0A-EDFB-8C4A-E485-91A4CF11BDF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1216" y="279000"/>
            <a:ext cx="9409568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4B778A-CDA6-9CD7-2B44-10DF0CEA536B}"/>
              </a:ext>
            </a:extLst>
          </p:cNvPr>
          <p:cNvSpPr txBox="1"/>
          <p:nvPr/>
        </p:nvSpPr>
        <p:spPr>
          <a:xfrm>
            <a:off x="4706112" y="6117335"/>
            <a:ext cx="4011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Kampong Thom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870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9E3452-AAFB-2C2D-81BA-7E6CC5BB44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véhicule&#10;&#10;Le contenu généré par l’IA peut être incorrect.">
            <a:extLst>
              <a:ext uri="{FF2B5EF4-FFF2-40B4-BE49-F238E27FC236}">
                <a16:creationId xmlns:a16="http://schemas.microsoft.com/office/drawing/2014/main" id="{758F5D2B-BB84-3A5C-AB5C-8B13E927D1B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03824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1289385-E864-0195-74AE-B41B794FB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scène, habits&#10;&#10;Le contenu généré par l’IA peut être incorrect.">
            <a:extLst>
              <a:ext uri="{FF2B5EF4-FFF2-40B4-BE49-F238E27FC236}">
                <a16:creationId xmlns:a16="http://schemas.microsoft.com/office/drawing/2014/main" id="{12DCF611-2DAC-6A7F-DAD7-58DB6BD28A9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039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64894876-9E7C-B2CB-7A94-F0620586E5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05392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DEDA4D-0C3E-7BC4-E318-AB20457693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Visage humain, rose, Accessoire de mode&#10;&#10;Le contenu généré par l’IA peut être incorrect.">
            <a:extLst>
              <a:ext uri="{FF2B5EF4-FFF2-40B4-BE49-F238E27FC236}">
                <a16:creationId xmlns:a16="http://schemas.microsoft.com/office/drawing/2014/main" id="{C18762A0-423A-8CF9-7501-8F2ECE7BDB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729" y="0"/>
            <a:ext cx="3714750" cy="4191000"/>
          </a:xfrm>
          <a:prstGeom prst="rect">
            <a:avLst/>
          </a:prstGeom>
        </p:spPr>
      </p:pic>
      <p:pic>
        <p:nvPicPr>
          <p:cNvPr id="6" name="Image 5" descr="Une image contenant invertébré, nautilus pompilius&#10;&#10;Le contenu généré par l’IA peut être incorrect.">
            <a:extLst>
              <a:ext uri="{FF2B5EF4-FFF2-40B4-BE49-F238E27FC236}">
                <a16:creationId xmlns:a16="http://schemas.microsoft.com/office/drawing/2014/main" id="{2334736C-A0B5-E5F5-D51A-9B368DAB02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59523" y="2667000"/>
            <a:ext cx="3714750" cy="4191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DFA0028F-FFD2-8717-D336-8EFE87B6FE9D}"/>
              </a:ext>
            </a:extLst>
          </p:cNvPr>
          <p:cNvSpPr txBox="1"/>
          <p:nvPr/>
        </p:nvSpPr>
        <p:spPr>
          <a:xfrm>
            <a:off x="3669792" y="694944"/>
            <a:ext cx="80711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Proposé Province Kampong Thom 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                                         Cambodge                                                            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776821C7-3F01-036A-E500-6074A53D3E8C}"/>
              </a:ext>
            </a:extLst>
          </p:cNvPr>
          <p:cNvSpPr txBox="1"/>
          <p:nvPr/>
        </p:nvSpPr>
        <p:spPr>
          <a:xfrm>
            <a:off x="4730496" y="2658415"/>
            <a:ext cx="5315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10CD38F8-9DB5-F609-B914-D769DD7AE0BF}"/>
              </a:ext>
            </a:extLst>
          </p:cNvPr>
          <p:cNvSpPr txBox="1"/>
          <p:nvPr/>
        </p:nvSpPr>
        <p:spPr>
          <a:xfrm>
            <a:off x="6445379" y="4190999"/>
            <a:ext cx="3828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716321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14:honeycomb/>
      </p:transition>
    </mc:Choice>
    <mc:Fallback xmlns="">
      <p:transition spd="slow" advClick="0" advTm="13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</TotalTime>
  <Words>246</Words>
  <Application>Microsoft Office PowerPoint</Application>
  <PresentationFormat>Grand écran</PresentationFormat>
  <Paragraphs>26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20</cp:revision>
  <dcterms:created xsi:type="dcterms:W3CDTF">2025-10-19T02:10:19Z</dcterms:created>
  <dcterms:modified xsi:type="dcterms:W3CDTF">2025-11-24T06:11:02Z</dcterms:modified>
</cp:coreProperties>
</file>