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6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8" autoAdjust="0"/>
    <p:restoredTop sz="94660"/>
  </p:normalViewPr>
  <p:slideViewPr>
    <p:cSldViewPr snapToGrid="0">
      <p:cViewPr varScale="1">
        <p:scale>
          <a:sx n="63" d="100"/>
          <a:sy n="63" d="100"/>
        </p:scale>
        <p:origin x="509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DCFD05-F059-4BD4-B73D-4AEC57BECE47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7756D2-5612-4805-B530-4938E75AF5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908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7756D2-5612-4805-B530-4938E75AF50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8445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7756D2-5612-4805-B530-4938E75AF501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490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877CD5-4DF3-16EB-6B5B-B586B5872A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86" y="279000"/>
            <a:ext cx="936585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DEA969-0F8A-6DC8-15BF-5AB330D06191}"/>
              </a:ext>
            </a:extLst>
          </p:cNvPr>
          <p:cNvSpPr txBox="1"/>
          <p:nvPr/>
        </p:nvSpPr>
        <p:spPr>
          <a:xfrm>
            <a:off x="9742846" y="2347377"/>
            <a:ext cx="224332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Port Margot : porte médiévale de Corrèze vers la vieille partie du village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5C392E8-BBAC-B712-017A-DCA633A6CC83}"/>
              </a:ext>
            </a:extLst>
          </p:cNvPr>
          <p:cNvSpPr txBox="1"/>
          <p:nvPr/>
        </p:nvSpPr>
        <p:spPr>
          <a:xfrm>
            <a:off x="2779776" y="279000"/>
            <a:ext cx="3913632" cy="58477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Corrèze (commune)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  <p:sndAc>
          <p:stSnd loop="1">
            <p:snd r:embed="rId2" name="BALLADE MUSICALE EN AUVERGNE -avec quatre petites valses  -- JEAN CLAUDE 898.wav"/>
          </p:stSnd>
        </p:sndAc>
      </p:transition>
    </mc:Choice>
    <mc:Fallback>
      <p:transition spd="slow" advClick="0" advTm="11000">
        <p:split orient="vert"/>
        <p:sndAc>
          <p:stSnd loop="1">
            <p:snd r:embed="rId2" name="BALLADE MUSICALE EN AUVERGNE -avec quatre petites valses  -- JEAN CLAUDE 898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97B7ACE-5A87-5A54-34CC-D44B7F019A06}"/>
              </a:ext>
            </a:extLst>
          </p:cNvPr>
          <p:cNvSpPr txBox="1"/>
          <p:nvPr/>
        </p:nvSpPr>
        <p:spPr>
          <a:xfrm>
            <a:off x="268224" y="335845"/>
            <a:ext cx="1165555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La commune est située dans le Massif central, au sud du plateau de Millevaches, aux confins du parc naturel régional de Millevaches en Limousin, à 20 kilomètres au nord-est de Tulle. Le bourg est édifié à une altitude d'environ 470 mètres (mairie), sur les pentes du versant droit de la vallée de la Corrèze, qui traverse la commune, tout comme la </a:t>
            </a:r>
            <a:r>
              <a:rPr lang="fr-FR" sz="4400" b="1" dirty="0" err="1">
                <a:solidFill>
                  <a:schemeClr val="bg1"/>
                </a:solidFill>
              </a:rPr>
              <a:t>Menaude</a:t>
            </a:r>
            <a:r>
              <a:rPr lang="fr-FR" sz="4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763C877E-2E0C-00D7-3009-25247FEE48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6912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C276D5-B38B-8289-E187-CFA80048CB3F}"/>
              </a:ext>
            </a:extLst>
          </p:cNvPr>
          <p:cNvSpPr txBox="1"/>
          <p:nvPr/>
        </p:nvSpPr>
        <p:spPr>
          <a:xfrm>
            <a:off x="377952" y="3429000"/>
            <a:ext cx="293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mairie un jour de course cycliste.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4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BB8F3419-621B-E125-AB69-9CEEB4162D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826" y="261000"/>
            <a:ext cx="4752000" cy="6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782ACA-80FD-9523-E8BC-76FB56700FFF}"/>
              </a:ext>
            </a:extLst>
          </p:cNvPr>
          <p:cNvSpPr txBox="1"/>
          <p:nvPr/>
        </p:nvSpPr>
        <p:spPr>
          <a:xfrm>
            <a:off x="8436864" y="3523488"/>
            <a:ext cx="360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Église Saint-Martial et monument au général </a:t>
            </a:r>
            <a:r>
              <a:rPr lang="fr-FR" sz="2400" b="1" dirty="0" err="1">
                <a:solidFill>
                  <a:schemeClr val="bg1"/>
                </a:solidFill>
              </a:rPr>
              <a:t>Tramond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lante&#10;&#10;Le contenu généré par l’IA peut être incorrect.">
            <a:extLst>
              <a:ext uri="{FF2B5EF4-FFF2-40B4-BE49-F238E27FC236}">
                <a16:creationId xmlns:a16="http://schemas.microsoft.com/office/drawing/2014/main" id="{A1BA100C-BE43-C26F-1E1C-6C2CCCA8E0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772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3894CC-AEC1-9CB8-3D4D-D81AA9357084}"/>
              </a:ext>
            </a:extLst>
          </p:cNvPr>
          <p:cNvSpPr txBox="1"/>
          <p:nvPr/>
        </p:nvSpPr>
        <p:spPr>
          <a:xfrm>
            <a:off x="219456" y="3608832"/>
            <a:ext cx="3035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Corrèze_-_Chapelle_Notre-</a:t>
            </a:r>
            <a:r>
              <a:rPr lang="fr-FR" sz="2400" b="1" dirty="0" err="1">
                <a:solidFill>
                  <a:srgbClr val="FFFF00"/>
                </a:solidFill>
              </a:rPr>
              <a:t>Dame_du_Pont_du_Salut</a:t>
            </a:r>
            <a:r>
              <a:rPr lang="fr-FR" sz="2400" b="1" dirty="0">
                <a:solidFill>
                  <a:srgbClr val="FFFF00"/>
                </a:solidFill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Pont en arc&#10;&#10;Le contenu généré par l’IA peut être incorrect.">
            <a:extLst>
              <a:ext uri="{FF2B5EF4-FFF2-40B4-BE49-F238E27FC236}">
                <a16:creationId xmlns:a16="http://schemas.microsoft.com/office/drawing/2014/main" id="{4821434F-739B-D5F8-4ED0-D06998A7EA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416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F514FC-F65A-68E8-F2CE-9F165933BF98}"/>
              </a:ext>
            </a:extLst>
          </p:cNvPr>
          <p:cNvSpPr txBox="1"/>
          <p:nvPr/>
        </p:nvSpPr>
        <p:spPr>
          <a:xfrm>
            <a:off x="8997696" y="3157728"/>
            <a:ext cx="2913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Pont de la chapelle Notre-Dame.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Le contenu généré par l’IA peut être incorrect.">
            <a:extLst>
              <a:ext uri="{FF2B5EF4-FFF2-40B4-BE49-F238E27FC236}">
                <a16:creationId xmlns:a16="http://schemas.microsoft.com/office/drawing/2014/main" id="{71762862-46DF-C3BA-69AB-3F850C12FB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9376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D742F8-39A8-AE7C-20F8-217351BB8A8F}"/>
              </a:ext>
            </a:extLst>
          </p:cNvPr>
          <p:cNvSpPr txBox="1"/>
          <p:nvPr/>
        </p:nvSpPr>
        <p:spPr>
          <a:xfrm>
            <a:off x="341376" y="3828288"/>
            <a:ext cx="2670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Chapelle des Pénitents blancs.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plante&#10;&#10;Le contenu généré par l’IA peut être incorrect.">
            <a:extLst>
              <a:ext uri="{FF2B5EF4-FFF2-40B4-BE49-F238E27FC236}">
                <a16:creationId xmlns:a16="http://schemas.microsoft.com/office/drawing/2014/main" id="{9E01723B-299B-0B4F-4C2E-85542E9214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104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1D40F3-A209-7999-3211-8E543CEEC1B6}"/>
              </a:ext>
            </a:extLst>
          </p:cNvPr>
          <p:cNvSpPr txBox="1"/>
          <p:nvPr/>
        </p:nvSpPr>
        <p:spPr>
          <a:xfrm>
            <a:off x="9046464" y="3328416"/>
            <a:ext cx="3145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 de l'Apothicaire, au nord de l'église.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nature, plein air, paysage&#10;&#10;Le contenu généré par l’IA peut être incorrect.">
            <a:extLst>
              <a:ext uri="{FF2B5EF4-FFF2-40B4-BE49-F238E27FC236}">
                <a16:creationId xmlns:a16="http://schemas.microsoft.com/office/drawing/2014/main" id="{FD4A726D-59B3-B76C-59E4-71705DA53F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4763" y="279000"/>
            <a:ext cx="945370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118D7B-3C5D-144D-D0F1-A69FF096FF8B}"/>
              </a:ext>
            </a:extLst>
          </p:cNvPr>
          <p:cNvSpPr txBox="1"/>
          <p:nvPr/>
        </p:nvSpPr>
        <p:spPr>
          <a:xfrm>
            <a:off x="373533" y="2540014"/>
            <a:ext cx="22433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sud des </a:t>
            </a:r>
            <a:r>
              <a:rPr lang="fr-FR" sz="2400" b="1" dirty="0" err="1"/>
              <a:t>Monédières</a:t>
            </a:r>
            <a:r>
              <a:rPr lang="fr-FR" sz="2400" b="1" dirty="0"/>
              <a:t> vers Chaumeil, dans le centre-nord.</a:t>
            </a: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0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ontagne&#10;&#10;Le contenu généré par l’IA peut être incorrect.">
            <a:extLst>
              <a:ext uri="{FF2B5EF4-FFF2-40B4-BE49-F238E27FC236}">
                <a16:creationId xmlns:a16="http://schemas.microsoft.com/office/drawing/2014/main" id="{5137BAE8-E682-BD48-8C43-2F34D9EA19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D3BB37-E423-C4E4-CF34-7913D0A84314}"/>
              </a:ext>
            </a:extLst>
          </p:cNvPr>
          <p:cNvSpPr txBox="1"/>
          <p:nvPr/>
        </p:nvSpPr>
        <p:spPr>
          <a:xfrm>
            <a:off x="496000" y="6163501"/>
            <a:ext cx="7863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Viaduc du Pays de Tulle près de Naves, dans le centre.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aysage&#10;&#10;Le contenu généré par l’IA peut être incorrect.">
            <a:extLst>
              <a:ext uri="{FF2B5EF4-FFF2-40B4-BE49-F238E27FC236}">
                <a16:creationId xmlns:a16="http://schemas.microsoft.com/office/drawing/2014/main" id="{B075CE64-533E-8034-6F97-E4DF83CD73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2562" y="279000"/>
            <a:ext cx="9453694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1E94B6-EF96-BCDE-E94C-EC14B5271218}"/>
              </a:ext>
            </a:extLst>
          </p:cNvPr>
          <p:cNvSpPr txBox="1"/>
          <p:nvPr/>
        </p:nvSpPr>
        <p:spPr>
          <a:xfrm>
            <a:off x="4120896" y="6117335"/>
            <a:ext cx="5620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Chasteaux, dans le sud-ouest.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aysage, nuage&#10;&#10;Le contenu généré par l’IA peut être incorrect.">
            <a:extLst>
              <a:ext uri="{FF2B5EF4-FFF2-40B4-BE49-F238E27FC236}">
                <a16:creationId xmlns:a16="http://schemas.microsoft.com/office/drawing/2014/main" id="{BD3CF699-2142-F643-1A9E-83678C6383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61E1DE-61F6-9351-F446-60890AA2C484}"/>
              </a:ext>
            </a:extLst>
          </p:cNvPr>
          <p:cNvSpPr txBox="1"/>
          <p:nvPr/>
        </p:nvSpPr>
        <p:spPr>
          <a:xfrm>
            <a:off x="3230880" y="5840551"/>
            <a:ext cx="6217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tourbière du Longéroux sur le plateau de Millevaches, dans le nord-est.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54533CDD-1071-7559-AC48-174B1B2661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077" y="279000"/>
            <a:ext cx="941780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3D9E66-B684-870B-4B6B-92489F10E747}"/>
              </a:ext>
            </a:extLst>
          </p:cNvPr>
          <p:cNvSpPr txBox="1"/>
          <p:nvPr/>
        </p:nvSpPr>
        <p:spPr>
          <a:xfrm>
            <a:off x="9887712" y="2889504"/>
            <a:ext cx="2304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Dordogne à Argentat-sur-Dordogne.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arrage&#10;&#10;Le contenu généré par l’IA peut être incorrect.">
            <a:extLst>
              <a:ext uri="{FF2B5EF4-FFF2-40B4-BE49-F238E27FC236}">
                <a16:creationId xmlns:a16="http://schemas.microsoft.com/office/drawing/2014/main" id="{513ACD86-C5D7-E9B9-AD69-2A318AF4B7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532" y="279000"/>
            <a:ext cx="945370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62F5DD-30FE-CE2C-B4AA-85BC23E8127E}"/>
              </a:ext>
            </a:extLst>
          </p:cNvPr>
          <p:cNvSpPr txBox="1"/>
          <p:nvPr/>
        </p:nvSpPr>
        <p:spPr>
          <a:xfrm>
            <a:off x="0" y="3429000"/>
            <a:ext cx="2413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Barrage de Bort-les-Orgues.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9424950A-ACCF-DB2A-B308-717AA8324D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étroit&#10;&#10;Le contenu généré par l’IA peut être incorrect.">
            <a:extLst>
              <a:ext uri="{FF2B5EF4-FFF2-40B4-BE49-F238E27FC236}">
                <a16:creationId xmlns:a16="http://schemas.microsoft.com/office/drawing/2014/main" id="{8F79B471-215F-753C-4CA2-9784A478C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arbre&#10;&#10;Le contenu généré par l’IA peut être incorrect.">
            <a:extLst>
              <a:ext uri="{FF2B5EF4-FFF2-40B4-BE49-F238E27FC236}">
                <a16:creationId xmlns:a16="http://schemas.microsoft.com/office/drawing/2014/main" id="{9ECECBEF-FEDA-0807-E920-7BECA2461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000" y="261000"/>
            <a:ext cx="11264000" cy="6336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uines, plante&#10;&#10;Le contenu généré par l’IA peut être incorrect.">
            <a:extLst>
              <a:ext uri="{FF2B5EF4-FFF2-40B4-BE49-F238E27FC236}">
                <a16:creationId xmlns:a16="http://schemas.microsoft.com/office/drawing/2014/main" id="{50251C24-1BAE-DDDB-61BF-AE8A01736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nature, Paysage naturel&#10;&#10;Le contenu généré par l’IA peut être incorrect.">
            <a:extLst>
              <a:ext uri="{FF2B5EF4-FFF2-40B4-BE49-F238E27FC236}">
                <a16:creationId xmlns:a16="http://schemas.microsoft.com/office/drawing/2014/main" id="{2C2AE62F-F09F-C93C-FCBB-70323B02C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000" y="297000"/>
            <a:ext cx="11136000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5371238A-F587-9BAC-F0A9-024E4A9791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Le contenu généré par l’IA peut être incorrect.">
            <a:extLst>
              <a:ext uri="{FF2B5EF4-FFF2-40B4-BE49-F238E27FC236}">
                <a16:creationId xmlns:a16="http://schemas.microsoft.com/office/drawing/2014/main" id="{23E89079-2719-5DB9-6574-38E5DB57CC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1">
                <a:lumMod val="5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Le contenu généré par l’IA peut être incorrect.">
            <a:extLst>
              <a:ext uri="{FF2B5EF4-FFF2-40B4-BE49-F238E27FC236}">
                <a16:creationId xmlns:a16="http://schemas.microsoft.com/office/drawing/2014/main" id="{DBC972C8-85F6-4B9C-5E44-46471841F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B624076C-4DDE-9062-82F3-C5F4F7FCE7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251" y="459000"/>
            <a:ext cx="11445497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arbre, ciel, montagne&#10;&#10;Le contenu généré par l’IA peut être incorrect.">
            <a:extLst>
              <a:ext uri="{FF2B5EF4-FFF2-40B4-BE49-F238E27FC236}">
                <a16:creationId xmlns:a16="http://schemas.microsoft.com/office/drawing/2014/main" id="{45F00FA6-57B7-FD9D-0DB4-BB9873B82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400" y="238125"/>
            <a:ext cx="11125200" cy="63817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67225F25-9942-78F3-27C2-FF906B07D1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2">
                <a:lumMod val="75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habits&#10;&#10;Le contenu généré par l’IA peut être incorrect.">
            <a:extLst>
              <a:ext uri="{FF2B5EF4-FFF2-40B4-BE49-F238E27FC236}">
                <a16:creationId xmlns:a16="http://schemas.microsoft.com/office/drawing/2014/main" id="{F48510FF-447A-83A7-64FF-AE5E929A65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ciel&#10;&#10;Le contenu généré par l’IA peut être incorrect.">
            <a:extLst>
              <a:ext uri="{FF2B5EF4-FFF2-40B4-BE49-F238E27FC236}">
                <a16:creationId xmlns:a16="http://schemas.microsoft.com/office/drawing/2014/main" id="{A91CD7AF-EDC3-B958-0E79-42E44A067A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3312" y="176212"/>
            <a:ext cx="9753600" cy="65055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865049-D3BC-DF3A-12FF-E709527BD969}"/>
              </a:ext>
            </a:extLst>
          </p:cNvPr>
          <p:cNvSpPr txBox="1"/>
          <p:nvPr/>
        </p:nvSpPr>
        <p:spPr>
          <a:xfrm>
            <a:off x="3328416" y="6220122"/>
            <a:ext cx="5644896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Ce village figé au Moyen Âge en Corrèze</a:t>
            </a:r>
          </a:p>
        </p:txBody>
      </p:sp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Le contenu généré par l’IA peut être incorrect.">
            <a:extLst>
              <a:ext uri="{FF2B5EF4-FFF2-40B4-BE49-F238E27FC236}">
                <a16:creationId xmlns:a16="http://schemas.microsoft.com/office/drawing/2014/main" id="{2E395C2C-7054-A0A4-ED9F-0E9D529FC4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5796" y="237000"/>
            <a:ext cx="9576000" cy="6384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877EDF5A-184C-7772-11C5-3F3B303B8F2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000" y="301236"/>
            <a:ext cx="11124000" cy="62555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9C0F37-6262-F8C5-A15C-F8293A94E62B}"/>
              </a:ext>
            </a:extLst>
          </p:cNvPr>
          <p:cNvSpPr txBox="1"/>
          <p:nvPr/>
        </p:nvSpPr>
        <p:spPr>
          <a:xfrm>
            <a:off x="707136" y="5441230"/>
            <a:ext cx="3742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ferme du moyen-age</a:t>
            </a:r>
          </a:p>
          <a:p>
            <a:r>
              <a:rPr lang="fr-FR" sz="2400" b="1">
                <a:solidFill>
                  <a:srgbClr val="FFFF00"/>
                </a:solidFill>
              </a:rPr>
              <a:t>19220 - Saint-Julien-aux-Bois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6" name="Image 5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72601071-2623-AE0B-A316-CCFB7BDC5B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2667000"/>
            <a:ext cx="3714750" cy="4191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27FF027-9152-3536-051C-D86C3008CCFF}"/>
              </a:ext>
            </a:extLst>
          </p:cNvPr>
          <p:cNvSpPr txBox="1"/>
          <p:nvPr/>
        </p:nvSpPr>
        <p:spPr>
          <a:xfrm>
            <a:off x="3669792" y="311664"/>
            <a:ext cx="80832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Proposé La Corrèze </a:t>
            </a:r>
          </a:p>
          <a:p>
            <a:endParaRPr lang="fr-FR" sz="2800" b="1" dirty="0">
              <a:solidFill>
                <a:srgbClr val="FFC000"/>
              </a:solidFill>
            </a:endParaRPr>
          </a:p>
          <a:p>
            <a:endParaRPr lang="fr-FR" sz="2800" b="1" dirty="0">
              <a:solidFill>
                <a:srgbClr val="FFC000"/>
              </a:solidFill>
            </a:endParaRPr>
          </a:p>
          <a:p>
            <a:endParaRPr lang="fr-FR" sz="2800" b="1" dirty="0">
              <a:solidFill>
                <a:srgbClr val="FFC000"/>
              </a:solidFill>
            </a:endParaRPr>
          </a:p>
          <a:p>
            <a:endParaRPr lang="fr-FR" sz="2800" b="1" dirty="0">
              <a:solidFill>
                <a:srgbClr val="FFC000"/>
              </a:solidFill>
            </a:endParaRPr>
          </a:p>
          <a:p>
            <a:r>
              <a:rPr lang="fr-FR" sz="2800" b="1" dirty="0">
                <a:solidFill>
                  <a:srgbClr val="FFC000"/>
                </a:solidFill>
              </a:rPr>
              <a:t>        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A56CBDF-64E2-79D2-0288-C07650ED070C}"/>
              </a:ext>
            </a:extLst>
          </p:cNvPr>
          <p:cNvSpPr txBox="1"/>
          <p:nvPr/>
        </p:nvSpPr>
        <p:spPr>
          <a:xfrm>
            <a:off x="6096000" y="3868681"/>
            <a:ext cx="40027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223</Words>
  <Application>Microsoft Office PowerPoint</Application>
  <PresentationFormat>Grand écran</PresentationFormat>
  <Paragraphs>27</Paragraphs>
  <Slides>30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21</cp:revision>
  <dcterms:created xsi:type="dcterms:W3CDTF">2025-10-19T02:10:19Z</dcterms:created>
  <dcterms:modified xsi:type="dcterms:W3CDTF">2025-11-24T09:37:02Z</dcterms:modified>
</cp:coreProperties>
</file>