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4" r:id="rId2"/>
    <p:sldId id="291" r:id="rId3"/>
    <p:sldId id="265" r:id="rId4"/>
    <p:sldId id="263" r:id="rId5"/>
    <p:sldId id="262" r:id="rId6"/>
    <p:sldId id="267" r:id="rId7"/>
    <p:sldId id="266"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1" r:id="rId21"/>
    <p:sldId id="282" r:id="rId22"/>
    <p:sldId id="283" r:id="rId23"/>
    <p:sldId id="284" r:id="rId24"/>
    <p:sldId id="285" r:id="rId25"/>
    <p:sldId id="286" r:id="rId26"/>
    <p:sldId id="287" r:id="rId27"/>
    <p:sldId id="288" r:id="rId28"/>
    <p:sldId id="289" r:id="rId29"/>
    <p:sldId id="290" r:id="rId30"/>
    <p:sldId id="26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567" autoAdjust="0"/>
    <p:restoredTop sz="94660"/>
  </p:normalViewPr>
  <p:slideViewPr>
    <p:cSldViewPr snapToGrid="0">
      <p:cViewPr varScale="1">
        <p:scale>
          <a:sx n="63" d="100"/>
          <a:sy n="63" d="100"/>
        </p:scale>
        <p:origin x="139"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7C4024-7D47-429A-8D9B-B29A8BDC66B9}" type="datetimeFigureOut">
              <a:rPr lang="fr-FR" smtClean="0"/>
              <a:t>23/11/2025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9265B3-E4DE-45D7-A59D-0D1F54E78486}" type="slidenum">
              <a:rPr lang="fr-FR" smtClean="0"/>
              <a:t>‹N°›</a:t>
            </a:fld>
            <a:endParaRPr lang="fr-FR"/>
          </a:p>
        </p:txBody>
      </p:sp>
    </p:spTree>
    <p:extLst>
      <p:ext uri="{BB962C8B-B14F-4D97-AF65-F5344CB8AC3E}">
        <p14:creationId xmlns:p14="http://schemas.microsoft.com/office/powerpoint/2010/main" val="16239260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09265B3-E4DE-45D7-A59D-0D1F54E78486}" type="slidenum">
              <a:rPr lang="fr-FR" smtClean="0"/>
              <a:t>10</a:t>
            </a:fld>
            <a:endParaRPr lang="fr-FR"/>
          </a:p>
        </p:txBody>
      </p:sp>
    </p:spTree>
    <p:extLst>
      <p:ext uri="{BB962C8B-B14F-4D97-AF65-F5344CB8AC3E}">
        <p14:creationId xmlns:p14="http://schemas.microsoft.com/office/powerpoint/2010/main" val="472671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23/11/2025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23/11/2025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ville, Zone métropolitaine, paysage urbain, Métropole&#10;&#10;Le contenu généré par l’IA peut être incorrect.">
            <a:extLst>
              <a:ext uri="{FF2B5EF4-FFF2-40B4-BE49-F238E27FC236}">
                <a16:creationId xmlns:a16="http://schemas.microsoft.com/office/drawing/2014/main" id="{DA259D67-4C38-8BE4-4586-2396233130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1990" y="1701000"/>
            <a:ext cx="11828019" cy="3456000"/>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B784E9F-0B1D-B0C9-3DBC-6971866ADADF}"/>
              </a:ext>
            </a:extLst>
          </p:cNvPr>
          <p:cNvSpPr txBox="1"/>
          <p:nvPr/>
        </p:nvSpPr>
        <p:spPr>
          <a:xfrm>
            <a:off x="181990" y="5157000"/>
            <a:ext cx="12179808" cy="830997"/>
          </a:xfrm>
          <a:prstGeom prst="rect">
            <a:avLst/>
          </a:prstGeom>
          <a:noFill/>
        </p:spPr>
        <p:txBody>
          <a:bodyPr wrap="square" rtlCol="0">
            <a:spAutoFit/>
          </a:bodyPr>
          <a:lstStyle/>
          <a:p>
            <a:r>
              <a:rPr lang="fr-FR" sz="2400" b="1" dirty="0">
                <a:solidFill>
                  <a:schemeClr val="bg1"/>
                </a:solidFill>
              </a:rPr>
              <a:t>Vue de nuit, les lumières de la ville sur la mégapole Bangkok et ses gratte-ciels en 2009.</a:t>
            </a:r>
          </a:p>
        </p:txBody>
      </p:sp>
      <p:sp>
        <p:nvSpPr>
          <p:cNvPr id="5" name="ZoneTexte 4">
            <a:extLst>
              <a:ext uri="{FF2B5EF4-FFF2-40B4-BE49-F238E27FC236}">
                <a16:creationId xmlns:a16="http://schemas.microsoft.com/office/drawing/2014/main" id="{63175573-2F7C-D38B-8D7D-9082CCF6C832}"/>
              </a:ext>
            </a:extLst>
          </p:cNvPr>
          <p:cNvSpPr txBox="1"/>
          <p:nvPr/>
        </p:nvSpPr>
        <p:spPr>
          <a:xfrm>
            <a:off x="3967606" y="1054669"/>
            <a:ext cx="4608576" cy="646331"/>
          </a:xfrm>
          <a:prstGeom prst="rect">
            <a:avLst/>
          </a:prstGeom>
          <a:noFill/>
        </p:spPr>
        <p:txBody>
          <a:bodyPr wrap="square" rtlCol="0">
            <a:spAutoFit/>
          </a:bodyPr>
          <a:lstStyle/>
          <a:p>
            <a:r>
              <a:rPr lang="fr-FR" sz="3600" b="1" dirty="0">
                <a:solidFill>
                  <a:schemeClr val="bg1"/>
                </a:solidFill>
              </a:rPr>
              <a:t>Bangkok  Thaïlande</a:t>
            </a: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sndAc>
          <p:stSnd loop="1">
            <p:snd r:embed="rId2" name="Traditional Thai Music.wav"/>
          </p:stSnd>
        </p:sndAc>
      </p:transition>
    </mc:Choice>
    <mc:Fallback xmlns="">
      <p:transition spd="slow" advClick="0" advTm="12000">
        <p:fade/>
        <p:sndAc>
          <p:stSnd loop="1">
            <p:snd r:embed="rId4" name="Traditional Thai Mu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6245459-443F-0431-E4E5-E9AE0D657D1C}"/>
              </a:ext>
            </a:extLst>
          </p:cNvPr>
          <p:cNvSpPr txBox="1"/>
          <p:nvPr/>
        </p:nvSpPr>
        <p:spPr>
          <a:xfrm>
            <a:off x="377952" y="377951"/>
            <a:ext cx="11509248" cy="6001643"/>
          </a:xfrm>
          <a:prstGeom prst="rect">
            <a:avLst/>
          </a:prstGeom>
          <a:noFill/>
        </p:spPr>
        <p:txBody>
          <a:bodyPr wrap="square" rtlCol="0">
            <a:spAutoFit/>
          </a:bodyPr>
          <a:lstStyle/>
          <a:p>
            <a:r>
              <a:rPr lang="fr-FR" sz="4800" b="1">
                <a:solidFill>
                  <a:schemeClr val="bg1"/>
                </a:solidFill>
              </a:rPr>
              <a:t>La ville occupe une superficie de 1 569 km2 dans le delta du fleuve Chao Phraya en Thaïlande centrale et son nombre d’habitants est supérieur à 9 millions, plus de 15 millions de personnes habitent l’aire métropolitaine de la capitale, soit plus que tous les autres centres urbains du pays.</a:t>
            </a:r>
            <a:endParaRPr lang="fr-FR" sz="4800" b="1" dirty="0">
              <a:solidFill>
                <a:schemeClr val="bg1"/>
              </a:solidFill>
            </a:endParaRPr>
          </a:p>
        </p:txBody>
      </p:sp>
    </p:spTree>
    <p:extLst>
      <p:ext uri="{BB962C8B-B14F-4D97-AF65-F5344CB8AC3E}">
        <p14:creationId xmlns:p14="http://schemas.microsoft.com/office/powerpoint/2010/main" val="312282243"/>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pic>
        <p:nvPicPr>
          <p:cNvPr id="3" name="Image 2" descr="Une image contenant plein air, ciel, nuage, eau&#10;&#10;Le contenu généré par l’IA peut être incorrect.">
            <a:extLst>
              <a:ext uri="{FF2B5EF4-FFF2-40B4-BE49-F238E27FC236}">
                <a16:creationId xmlns:a16="http://schemas.microsoft.com/office/drawing/2014/main" id="{1FE99208-25A3-18BE-F262-B78E2B963D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A6DFEBA-804F-E510-FA79-4FD227FB3607}"/>
              </a:ext>
            </a:extLst>
          </p:cNvPr>
          <p:cNvSpPr txBox="1"/>
          <p:nvPr/>
        </p:nvSpPr>
        <p:spPr>
          <a:xfrm>
            <a:off x="3070486" y="5378671"/>
            <a:ext cx="6522720" cy="1200329"/>
          </a:xfrm>
          <a:prstGeom prst="rect">
            <a:avLst/>
          </a:prstGeom>
          <a:solidFill>
            <a:schemeClr val="bg1"/>
          </a:solidFill>
        </p:spPr>
        <p:txBody>
          <a:bodyPr wrap="square" rtlCol="0">
            <a:spAutoFit/>
          </a:bodyPr>
          <a:lstStyle/>
          <a:p>
            <a:r>
              <a:rPr lang="fr-FR" sz="2400" b="1" dirty="0"/>
              <a:t>Voici la photo d'un monument en Thaïlande, identifié par son identifiant.0005574 ( Lien du Département des Beaux-Arts de Thaïlande )</a:t>
            </a: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texte, carte, atlas, Police&#10;&#10;Le contenu généré par l’IA peut être incorrect.">
            <a:extLst>
              <a:ext uri="{FF2B5EF4-FFF2-40B4-BE49-F238E27FC236}">
                <a16:creationId xmlns:a16="http://schemas.microsoft.com/office/drawing/2014/main" id="{94E8B72A-FF5E-5DBB-C6BB-A9523E5FFC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4691" y="279000"/>
            <a:ext cx="5236363" cy="6300000"/>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9DBE978-37D6-B498-EABE-97997A6F64F9}"/>
              </a:ext>
            </a:extLst>
          </p:cNvPr>
          <p:cNvSpPr txBox="1"/>
          <p:nvPr/>
        </p:nvSpPr>
        <p:spPr>
          <a:xfrm>
            <a:off x="392995" y="1658112"/>
            <a:ext cx="2901696" cy="4154984"/>
          </a:xfrm>
          <a:prstGeom prst="rect">
            <a:avLst/>
          </a:prstGeom>
          <a:noFill/>
        </p:spPr>
        <p:txBody>
          <a:bodyPr wrap="square" rtlCol="0">
            <a:spAutoFit/>
          </a:bodyPr>
          <a:lstStyle/>
          <a:p>
            <a:r>
              <a:rPr lang="fr-FR" sz="2400" b="1">
                <a:solidFill>
                  <a:schemeClr val="bg1"/>
                </a:solidFill>
              </a:rPr>
              <a:t>Localisation du Palais royal et de Wat Phra Kaew (Grand Palais), de Wat Pho, du Wat Mahathat Yuwaratrangsarit et de Sanam Luang au cœur de l'île de Rattanakosin, khet de Phra Nakhon.</a:t>
            </a:r>
            <a:endParaRPr lang="fr-FR" sz="2400" b="1" dirty="0">
              <a:solidFill>
                <a:schemeClr val="bg1"/>
              </a:solidFill>
            </a:endParaRP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chemeClr val="accent4"/>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Photographie aérienne, Conception urbaine, Vue plongeante, maison&#10;&#10;Le contenu généré par l’IA peut être incorrect.">
            <a:extLst>
              <a:ext uri="{FF2B5EF4-FFF2-40B4-BE49-F238E27FC236}">
                <a16:creationId xmlns:a16="http://schemas.microsoft.com/office/drawing/2014/main" id="{FD23BF04-1D87-4372-55A3-E11ADC6473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264"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E7B94D-1AE8-C4C3-B584-5A91075EF0D5}"/>
              </a:ext>
            </a:extLst>
          </p:cNvPr>
          <p:cNvSpPr txBox="1"/>
          <p:nvPr/>
        </p:nvSpPr>
        <p:spPr>
          <a:xfrm>
            <a:off x="8766048" y="3429000"/>
            <a:ext cx="3328416" cy="1569660"/>
          </a:xfrm>
          <a:prstGeom prst="rect">
            <a:avLst/>
          </a:prstGeom>
          <a:noFill/>
        </p:spPr>
        <p:txBody>
          <a:bodyPr wrap="square" rtlCol="0">
            <a:spAutoFit/>
          </a:bodyPr>
          <a:lstStyle/>
          <a:p>
            <a:r>
              <a:rPr lang="fr-FR" sz="2400" b="1">
                <a:solidFill>
                  <a:schemeClr val="bg1"/>
                </a:solidFill>
              </a:rPr>
              <a:t>Maquette du Temple du Bouddha d'émeraude et du Grand Palais.</a:t>
            </a:r>
            <a:endParaRPr lang="fr-FR" sz="2400" b="1" dirty="0">
              <a:solidFill>
                <a:schemeClr val="bg1"/>
              </a:solidFill>
            </a:endParaRP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8CE62501-F5BE-8018-3E4D-6A3913598F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8000" y="411626"/>
            <a:ext cx="10836000" cy="5818716"/>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935E6B6-863B-F743-7CA9-F251DE007FE3}"/>
              </a:ext>
            </a:extLst>
          </p:cNvPr>
          <p:cNvSpPr txBox="1"/>
          <p:nvPr/>
        </p:nvSpPr>
        <p:spPr>
          <a:xfrm>
            <a:off x="3974592" y="6230342"/>
            <a:ext cx="5169408" cy="461665"/>
          </a:xfrm>
          <a:prstGeom prst="rect">
            <a:avLst/>
          </a:prstGeom>
          <a:noFill/>
        </p:spPr>
        <p:txBody>
          <a:bodyPr wrap="square" rtlCol="0">
            <a:spAutoFit/>
          </a:bodyPr>
          <a:lstStyle/>
          <a:p>
            <a:r>
              <a:rPr lang="fr-FR" sz="2400" b="1">
                <a:solidFill>
                  <a:schemeClr val="bg1"/>
                </a:solidFill>
              </a:rPr>
              <a:t>Le Grand Palais de Bangkok</a:t>
            </a:r>
            <a:endParaRPr lang="fr-FR" sz="2400" b="1" dirty="0">
              <a:solidFill>
                <a:schemeClr val="bg1"/>
              </a:solidFill>
            </a:endParaRP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6" name="Image 5" descr="Une image contenant sculpture, bronze, Sculpture en bronze, jaune&#10;&#10;Le contenu généré par l’IA peut être incorrect.">
            <a:extLst>
              <a:ext uri="{FF2B5EF4-FFF2-40B4-BE49-F238E27FC236}">
                <a16:creationId xmlns:a16="http://schemas.microsoft.com/office/drawing/2014/main" id="{9298DE50-C5D2-DA30-2B5A-7719528877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1130" y="279000"/>
            <a:ext cx="479390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6CB3EFA-DF99-F00B-0CA3-A7B8FA1B465C}"/>
              </a:ext>
            </a:extLst>
          </p:cNvPr>
          <p:cNvSpPr txBox="1"/>
          <p:nvPr/>
        </p:nvSpPr>
        <p:spPr>
          <a:xfrm>
            <a:off x="1463040" y="4155841"/>
            <a:ext cx="3218522" cy="461665"/>
          </a:xfrm>
          <a:prstGeom prst="rect">
            <a:avLst/>
          </a:prstGeom>
          <a:noFill/>
        </p:spPr>
        <p:txBody>
          <a:bodyPr wrap="square" rtlCol="0">
            <a:spAutoFit/>
          </a:bodyPr>
          <a:lstStyle/>
          <a:p>
            <a:r>
              <a:rPr lang="fr-FR" sz="2400" b="1">
                <a:solidFill>
                  <a:schemeClr val="bg1"/>
                </a:solidFill>
              </a:rPr>
              <a:t>Le Wat Pho</a:t>
            </a:r>
            <a:endParaRPr lang="fr-FR" sz="2400" b="1" dirty="0">
              <a:solidFill>
                <a:schemeClr val="bg1"/>
              </a:solidFill>
            </a:endParaRP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plein air, scène, texte, bâtiment&#10;&#10;Le contenu généré par l’IA peut être incorrect.">
            <a:extLst>
              <a:ext uri="{FF2B5EF4-FFF2-40B4-BE49-F238E27FC236}">
                <a16:creationId xmlns:a16="http://schemas.microsoft.com/office/drawing/2014/main" id="{4B4CDEC6-2DD1-0B5E-18B5-6B0BC1966A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000" y="989718"/>
            <a:ext cx="11340000" cy="4878563"/>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F696B0D-91C8-0523-6B07-AC55B9F955F6}"/>
              </a:ext>
            </a:extLst>
          </p:cNvPr>
          <p:cNvSpPr txBox="1"/>
          <p:nvPr/>
        </p:nvSpPr>
        <p:spPr>
          <a:xfrm>
            <a:off x="4754880" y="5868281"/>
            <a:ext cx="6559296" cy="461665"/>
          </a:xfrm>
          <a:prstGeom prst="rect">
            <a:avLst/>
          </a:prstGeom>
          <a:noFill/>
        </p:spPr>
        <p:txBody>
          <a:bodyPr wrap="square" rtlCol="0">
            <a:spAutoFit/>
          </a:bodyPr>
          <a:lstStyle/>
          <a:p>
            <a:r>
              <a:rPr lang="fr-FR" sz="2400" b="1">
                <a:solidFill>
                  <a:schemeClr val="bg1"/>
                </a:solidFill>
              </a:rPr>
              <a:t>Khao San road</a:t>
            </a:r>
            <a:endParaRPr lang="fr-FR" sz="2400" b="1" dirty="0">
              <a:solidFill>
                <a:schemeClr val="bg1"/>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chemeClr val="tx2"/>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plein air, oiseau aquatique, arbre, eau&#10;&#10;Le contenu généré par l’IA peut être incorrect.">
            <a:extLst>
              <a:ext uri="{FF2B5EF4-FFF2-40B4-BE49-F238E27FC236}">
                <a16:creationId xmlns:a16="http://schemas.microsoft.com/office/drawing/2014/main" id="{6EE071FE-6599-5941-E7F9-A35C4028E3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1414" y="279000"/>
            <a:ext cx="1062917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23BE816-B8FB-E6CE-8D9A-E44B95A1BE77}"/>
              </a:ext>
            </a:extLst>
          </p:cNvPr>
          <p:cNvSpPr txBox="1"/>
          <p:nvPr/>
        </p:nvSpPr>
        <p:spPr>
          <a:xfrm>
            <a:off x="4181856" y="6117335"/>
            <a:ext cx="7095744" cy="461665"/>
          </a:xfrm>
          <a:prstGeom prst="rect">
            <a:avLst/>
          </a:prstGeom>
          <a:noFill/>
        </p:spPr>
        <p:txBody>
          <a:bodyPr wrap="square" rtlCol="0">
            <a:spAutoFit/>
          </a:bodyPr>
          <a:lstStyle/>
          <a:p>
            <a:r>
              <a:rPr lang="fr-FR" sz="2400" b="1">
                <a:solidFill>
                  <a:schemeClr val="bg1"/>
                </a:solidFill>
              </a:rPr>
              <a:t>Le Parc Lumphini de Bangkok</a:t>
            </a:r>
            <a:endParaRPr lang="fr-FR" sz="2400" b="1" dirty="0">
              <a:solidFill>
                <a:schemeClr val="bg1"/>
              </a:solidFill>
            </a:endParaRP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lumMod val="60000"/>
                <a:lumOff val="40000"/>
              </a:schemeClr>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3" name="Image 2" descr="Une image contenant ciel, plein air, bâtiment, nuage&#10;&#10;Le contenu généré par l’IA peut être incorrect.">
            <a:extLst>
              <a:ext uri="{FF2B5EF4-FFF2-40B4-BE49-F238E27FC236}">
                <a16:creationId xmlns:a16="http://schemas.microsoft.com/office/drawing/2014/main" id="{4C14C436-C110-FC33-FE7A-C5A44CFAD8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3857" y="279000"/>
            <a:ext cx="10139155"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DFC9B16-BB9C-240E-8D72-706C0FCE32D0}"/>
              </a:ext>
            </a:extLst>
          </p:cNvPr>
          <p:cNvSpPr txBox="1"/>
          <p:nvPr/>
        </p:nvSpPr>
        <p:spPr>
          <a:xfrm>
            <a:off x="4425696" y="6120384"/>
            <a:ext cx="3401568" cy="461665"/>
          </a:xfrm>
          <a:prstGeom prst="rect">
            <a:avLst/>
          </a:prstGeom>
          <a:noFill/>
        </p:spPr>
        <p:txBody>
          <a:bodyPr wrap="square" rtlCol="0">
            <a:spAutoFit/>
          </a:bodyPr>
          <a:lstStyle/>
          <a:p>
            <a:r>
              <a:rPr lang="fr-FR" sz="2400" b="1">
                <a:solidFill>
                  <a:schemeClr val="bg1"/>
                </a:solidFill>
              </a:rPr>
              <a:t>Le Palais Dusit</a:t>
            </a:r>
            <a:endParaRPr lang="fr-FR" sz="2400" b="1" dirty="0">
              <a:solidFill>
                <a:schemeClr val="bg1"/>
              </a:solidFill>
            </a:endParaRPr>
          </a:p>
        </p:txBody>
      </p:sp>
    </p:spTree>
    <p:extLst>
      <p:ext uri="{BB962C8B-B14F-4D97-AF65-F5344CB8AC3E}">
        <p14:creationId xmlns:p14="http://schemas.microsoft.com/office/powerpoint/2010/main" val="3294468977"/>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rgbClr val="FF000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plein air, nuage, ciel, eau&#10;&#10;Le contenu généré par l’IA peut être incorrect.">
            <a:extLst>
              <a:ext uri="{FF2B5EF4-FFF2-40B4-BE49-F238E27FC236}">
                <a16:creationId xmlns:a16="http://schemas.microsoft.com/office/drawing/2014/main" id="{E84C557E-0A9F-6312-3AE5-E88C589DEE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6FA190E-B2C9-3471-FCC1-D43362DA6593}"/>
              </a:ext>
            </a:extLst>
          </p:cNvPr>
          <p:cNvSpPr txBox="1"/>
          <p:nvPr/>
        </p:nvSpPr>
        <p:spPr>
          <a:xfrm>
            <a:off x="4279392" y="6198107"/>
            <a:ext cx="4315968" cy="461665"/>
          </a:xfrm>
          <a:prstGeom prst="rect">
            <a:avLst/>
          </a:prstGeom>
          <a:noFill/>
        </p:spPr>
        <p:txBody>
          <a:bodyPr wrap="square" rtlCol="0">
            <a:spAutoFit/>
          </a:bodyPr>
          <a:lstStyle/>
          <a:p>
            <a:r>
              <a:rPr lang="fr-FR" sz="2400" b="1">
                <a:solidFill>
                  <a:schemeClr val="bg1"/>
                </a:solidFill>
              </a:rPr>
              <a:t>Dîner croisière à Bangkok</a:t>
            </a:r>
            <a:endParaRPr lang="fr-FR" sz="2400" b="1" dirty="0">
              <a:solidFill>
                <a:schemeClr val="bg1"/>
              </a:solidFill>
            </a:endParaRPr>
          </a:p>
        </p:txBody>
      </p:sp>
    </p:spTree>
    <p:extLst>
      <p:ext uri="{BB962C8B-B14F-4D97-AF65-F5344CB8AC3E}">
        <p14:creationId xmlns:p14="http://schemas.microsoft.com/office/powerpoint/2010/main" val="33046131"/>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3" name="Image 2" descr="Une image contenant plein air, fleur, eau, plante&#10;&#10;Le contenu généré par l’IA peut être incorrect.">
            <a:extLst>
              <a:ext uri="{FF2B5EF4-FFF2-40B4-BE49-F238E27FC236}">
                <a16:creationId xmlns:a16="http://schemas.microsoft.com/office/drawing/2014/main" id="{4DCD1871-8686-6B70-D27C-DD1A9FD564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4450" y="942975"/>
            <a:ext cx="9563100" cy="49720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B090CE1-5A06-88F2-2D8D-4A208FC60E69}"/>
              </a:ext>
            </a:extLst>
          </p:cNvPr>
          <p:cNvSpPr txBox="1"/>
          <p:nvPr/>
        </p:nvSpPr>
        <p:spPr>
          <a:xfrm>
            <a:off x="2731008" y="5915025"/>
            <a:ext cx="7449312" cy="461665"/>
          </a:xfrm>
          <a:prstGeom prst="rect">
            <a:avLst/>
          </a:prstGeom>
          <a:noFill/>
        </p:spPr>
        <p:txBody>
          <a:bodyPr wrap="square" rtlCol="0">
            <a:spAutoFit/>
          </a:bodyPr>
          <a:lstStyle/>
          <a:p>
            <a:r>
              <a:rPr lang="fr-FR" sz="2400" b="1"/>
              <a:t>Marchés flottants, dans les environs de Bangkok</a:t>
            </a:r>
            <a:endParaRPr lang="fr-FR" sz="2400" b="1" dirty="0"/>
          </a:p>
        </p:txBody>
      </p:sp>
    </p:spTree>
    <p:extLst>
      <p:ext uri="{BB962C8B-B14F-4D97-AF65-F5344CB8AC3E}">
        <p14:creationId xmlns:p14="http://schemas.microsoft.com/office/powerpoint/2010/main" val="3706887468"/>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rgbClr val="FFFF0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plein air, ciel, voie ferrée, véhicule&#10;&#10;Le contenu généré par l’IA peut être incorrect.">
            <a:extLst>
              <a:ext uri="{FF2B5EF4-FFF2-40B4-BE49-F238E27FC236}">
                <a16:creationId xmlns:a16="http://schemas.microsoft.com/office/drawing/2014/main" id="{C3622F6F-079C-7924-90CE-49AA45168C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0815" y="279000"/>
            <a:ext cx="10790369" cy="6300000"/>
          </a:xfrm>
          <a:prstGeom prst="ellipse">
            <a:avLst/>
          </a:prstGeom>
          <a:ln w="63500" cap="rnd">
            <a:solidFill>
              <a:srgbClr val="FF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EED3490-DD2E-A7D4-AE54-36E5A49E496C}"/>
              </a:ext>
            </a:extLst>
          </p:cNvPr>
          <p:cNvSpPr txBox="1"/>
          <p:nvPr/>
        </p:nvSpPr>
        <p:spPr>
          <a:xfrm>
            <a:off x="268224" y="5552115"/>
            <a:ext cx="2926080" cy="1200329"/>
          </a:xfrm>
          <a:prstGeom prst="rect">
            <a:avLst/>
          </a:prstGeom>
          <a:noFill/>
        </p:spPr>
        <p:txBody>
          <a:bodyPr wrap="square" rtlCol="0">
            <a:spAutoFit/>
          </a:bodyPr>
          <a:lstStyle/>
          <a:p>
            <a:r>
              <a:rPr lang="fr-FR" sz="2400" b="1"/>
              <a:t>Le Pont de la Rivière Kwai, à Kanchanaburi</a:t>
            </a:r>
            <a:endParaRPr lang="fr-FR" sz="2400" b="1" dirty="0"/>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0">
              <a:srgbClr val="92D05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sculpture, arbre, plein air, bâtiment&#10;&#10;Le contenu généré par l’IA peut être incorrect.">
            <a:extLst>
              <a:ext uri="{FF2B5EF4-FFF2-40B4-BE49-F238E27FC236}">
                <a16:creationId xmlns:a16="http://schemas.microsoft.com/office/drawing/2014/main" id="{2E1D1EC1-1178-1139-0C1C-561C267D3E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3424" y="279000"/>
            <a:ext cx="4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B491812-A62A-E0CE-7E7B-2F78B4BD0E6D}"/>
              </a:ext>
            </a:extLst>
          </p:cNvPr>
          <p:cNvSpPr txBox="1"/>
          <p:nvPr/>
        </p:nvSpPr>
        <p:spPr>
          <a:xfrm>
            <a:off x="8241792" y="3584448"/>
            <a:ext cx="3133344" cy="830997"/>
          </a:xfrm>
          <a:prstGeom prst="rect">
            <a:avLst/>
          </a:prstGeom>
          <a:noFill/>
        </p:spPr>
        <p:txBody>
          <a:bodyPr wrap="square" rtlCol="0">
            <a:spAutoFit/>
          </a:bodyPr>
          <a:lstStyle/>
          <a:p>
            <a:r>
              <a:rPr lang="fr-FR" sz="2400" b="1">
                <a:solidFill>
                  <a:schemeClr val="bg1"/>
                </a:solidFill>
              </a:rPr>
              <a:t>Montée au temple de la montagne d’or</a:t>
            </a:r>
            <a:endParaRPr lang="fr-FR" sz="2400" b="1" dirty="0">
              <a:solidFill>
                <a:schemeClr val="bg1"/>
              </a:solidFill>
            </a:endParaRPr>
          </a:p>
        </p:txBody>
      </p:sp>
    </p:spTree>
    <p:extLst>
      <p:ext uri="{BB962C8B-B14F-4D97-AF65-F5344CB8AC3E}">
        <p14:creationId xmlns:p14="http://schemas.microsoft.com/office/powerpoint/2010/main" val="2909639746"/>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00000">
              <a:srgbClr val="00B05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nourriture, plat, Cuisine, repas&#10;&#10;Le contenu généré par l’IA peut être incorrect.">
            <a:extLst>
              <a:ext uri="{FF2B5EF4-FFF2-40B4-BE49-F238E27FC236}">
                <a16:creationId xmlns:a16="http://schemas.microsoft.com/office/drawing/2014/main" id="{F528A067-E558-2657-99C8-E7DC2FF030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988" y="279000"/>
            <a:ext cx="945802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270D4B4-0B4A-7567-9A7B-8C73DAA796BF}"/>
              </a:ext>
            </a:extLst>
          </p:cNvPr>
          <p:cNvSpPr txBox="1"/>
          <p:nvPr/>
        </p:nvSpPr>
        <p:spPr>
          <a:xfrm>
            <a:off x="7620000" y="5291328"/>
            <a:ext cx="3840480" cy="1200329"/>
          </a:xfrm>
          <a:prstGeom prst="rect">
            <a:avLst/>
          </a:prstGeom>
          <a:noFill/>
        </p:spPr>
        <p:txBody>
          <a:bodyPr wrap="square" rtlCol="0">
            <a:spAutoFit/>
          </a:bodyPr>
          <a:lstStyle/>
          <a:p>
            <a:r>
              <a:rPr lang="fr-FR" sz="2400" b="1">
                <a:solidFill>
                  <a:schemeClr val="bg1"/>
                </a:solidFill>
              </a:rPr>
              <a:t>Cuisine thailandaise</a:t>
            </a:r>
          </a:p>
          <a:p>
            <a:r>
              <a:rPr lang="fr-FR" sz="2400" b="1">
                <a:solidFill>
                  <a:schemeClr val="bg1"/>
                </a:solidFill>
              </a:rPr>
              <a:t>Découvrir l’excellente cuisine thaïlandaise</a:t>
            </a:r>
            <a:endParaRPr lang="fr-FR" sz="2400" b="1" dirty="0">
              <a:solidFill>
                <a:schemeClr val="bg1"/>
              </a:solidFill>
            </a:endParaRPr>
          </a:p>
        </p:txBody>
      </p:sp>
    </p:spTree>
    <p:extLst>
      <p:ext uri="{BB962C8B-B14F-4D97-AF65-F5344CB8AC3E}">
        <p14:creationId xmlns:p14="http://schemas.microsoft.com/office/powerpoint/2010/main" val="3348672641"/>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7" name="Image 6" descr="Une image contenant plein air, ciel, eau, lac&#10;&#10;Le contenu généré par l’IA peut être incorrect.">
            <a:extLst>
              <a:ext uri="{FF2B5EF4-FFF2-40B4-BE49-F238E27FC236}">
                <a16:creationId xmlns:a16="http://schemas.microsoft.com/office/drawing/2014/main" id="{2272FFE9-EB9A-CB3A-748D-C9981A7F5B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0000" y="542198"/>
            <a:ext cx="10872000" cy="55719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99D46504-0918-C4D5-FB4C-09021949A625}"/>
              </a:ext>
            </a:extLst>
          </p:cNvPr>
          <p:cNvSpPr txBox="1"/>
          <p:nvPr/>
        </p:nvSpPr>
        <p:spPr>
          <a:xfrm>
            <a:off x="5583936" y="6229922"/>
            <a:ext cx="6693408" cy="461665"/>
          </a:xfrm>
          <a:prstGeom prst="rect">
            <a:avLst/>
          </a:prstGeom>
          <a:noFill/>
        </p:spPr>
        <p:txBody>
          <a:bodyPr wrap="square" rtlCol="0">
            <a:spAutoFit/>
          </a:bodyPr>
          <a:lstStyle/>
          <a:p>
            <a:r>
              <a:rPr lang="fr-FR" sz="2400" b="1"/>
              <a:t> Bangkok</a:t>
            </a:r>
            <a:endParaRPr lang="fr-FR" sz="2400" b="1" dirty="0"/>
          </a:p>
        </p:txBody>
      </p:sp>
    </p:spTree>
    <p:extLst>
      <p:ext uri="{BB962C8B-B14F-4D97-AF65-F5344CB8AC3E}">
        <p14:creationId xmlns:p14="http://schemas.microsoft.com/office/powerpoint/2010/main" val="4094199717"/>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fleur, plante, place de marché, plante d’intérieur&#10;&#10;Le contenu généré par l’IA peut être incorrect.">
            <a:extLst>
              <a:ext uri="{FF2B5EF4-FFF2-40B4-BE49-F238E27FC236}">
                <a16:creationId xmlns:a16="http://schemas.microsoft.com/office/drawing/2014/main" id="{11B49800-193A-2512-D423-70BB07374A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2058" y="189000"/>
            <a:ext cx="486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06328105"/>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5" name="Image 4" descr="Une image contenant plein air, ciel, bâtiment, bateau&#10;&#10;Le contenu généré par l’IA peut être incorrect.">
            <a:extLst>
              <a:ext uri="{FF2B5EF4-FFF2-40B4-BE49-F238E27FC236}">
                <a16:creationId xmlns:a16="http://schemas.microsoft.com/office/drawing/2014/main" id="{4B984402-1847-1475-7298-387AD1EC4B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0641" y="279000"/>
            <a:ext cx="944527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22122BB-8CF8-7B65-FA47-6B85029787EA}"/>
              </a:ext>
            </a:extLst>
          </p:cNvPr>
          <p:cNvSpPr txBox="1"/>
          <p:nvPr/>
        </p:nvSpPr>
        <p:spPr>
          <a:xfrm>
            <a:off x="743712" y="3730752"/>
            <a:ext cx="2109216" cy="1200329"/>
          </a:xfrm>
          <a:prstGeom prst="rect">
            <a:avLst/>
          </a:prstGeom>
          <a:noFill/>
        </p:spPr>
        <p:txBody>
          <a:bodyPr wrap="square" rtlCol="0">
            <a:spAutoFit/>
          </a:bodyPr>
          <a:lstStyle/>
          <a:p>
            <a:r>
              <a:rPr lang="fr-FR" sz="2400" b="1">
                <a:solidFill>
                  <a:schemeClr val="bg1"/>
                </a:solidFill>
              </a:rPr>
              <a:t>marchés flottants à Bangkok</a:t>
            </a:r>
            <a:endParaRPr lang="fr-FR" sz="2400" b="1" dirty="0">
              <a:solidFill>
                <a:schemeClr val="bg1"/>
              </a:solidFill>
            </a:endParaRPr>
          </a:p>
        </p:txBody>
      </p:sp>
    </p:spTree>
    <p:extLst>
      <p:ext uri="{BB962C8B-B14F-4D97-AF65-F5344CB8AC3E}">
        <p14:creationId xmlns:p14="http://schemas.microsoft.com/office/powerpoint/2010/main" val="3528284636"/>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00">
              <a:srgbClr val="7030A0"/>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5" name="Image 4" descr="Une image contenant plein air, ciel, eau, arbre&#10;&#10;Le contenu généré par l’IA peut être incorrect.">
            <a:extLst>
              <a:ext uri="{FF2B5EF4-FFF2-40B4-BE49-F238E27FC236}">
                <a16:creationId xmlns:a16="http://schemas.microsoft.com/office/drawing/2014/main" id="{ADA7323F-CC59-A602-1C50-9BDD0886D8D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991548" y="279000"/>
            <a:ext cx="1020890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37822300"/>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60000"/>
                <a:lumOff val="40000"/>
              </a:schemeClr>
            </a:gs>
          </a:gsLst>
          <a:lin ang="5400000" scaled="1"/>
        </a:gradFill>
        <a:effectLst/>
      </p:bgPr>
    </p:bg>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descr="Une image contenant place de marché, marché, Vente, scène&#10;&#10;Le contenu généré par l’IA peut être incorrect.">
            <a:extLst>
              <a:ext uri="{FF2B5EF4-FFF2-40B4-BE49-F238E27FC236}">
                <a16:creationId xmlns:a16="http://schemas.microsoft.com/office/drawing/2014/main" id="{1A852CD0-72B9-9132-B1F3-917523B6C3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80077" y="279000"/>
            <a:ext cx="943184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42979211"/>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descr="Une image contenant personne, fruit de mer, poisson, habits&#10;&#10;Le contenu généré par l’IA peut être incorrect.">
            <a:extLst>
              <a:ext uri="{FF2B5EF4-FFF2-40B4-BE49-F238E27FC236}">
                <a16:creationId xmlns:a16="http://schemas.microsoft.com/office/drawing/2014/main" id="{450D77A4-043F-69C5-ADC4-3FC0DA0B178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80073" y="279000"/>
            <a:ext cx="9431854" cy="6300000"/>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0330495"/>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00000">
              <a:schemeClr val="bg1">
                <a:lumMod val="50000"/>
              </a:schemeClr>
            </a:gs>
            <a:gs pos="100000">
              <a:srgbClr val="FFC000"/>
            </a:gs>
          </a:gsLst>
          <a:lin ang="5400000" scaled="1"/>
        </a:gradFill>
        <a:effectLst/>
      </p:bgPr>
    </p:bg>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scène, rue, marché, place de marché&#10;&#10;Le contenu généré par l’IA peut être incorrect.">
            <a:extLst>
              <a:ext uri="{FF2B5EF4-FFF2-40B4-BE49-F238E27FC236}">
                <a16:creationId xmlns:a16="http://schemas.microsoft.com/office/drawing/2014/main" id="{32F7DE2D-FAFE-D1C3-04F6-5FA3B5AF6E6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80072" y="279000"/>
            <a:ext cx="943185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41688380"/>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lumMod val="60000"/>
                <a:lumOff val="40000"/>
              </a:schemeClr>
            </a:gs>
            <a:gs pos="100000">
              <a:srgbClr val="FFC000"/>
            </a:gs>
          </a:gsLst>
          <a:lin ang="5400000" scaled="1"/>
        </a:gradFill>
        <a:effectLst/>
      </p:bgPr>
    </p:bg>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véhicule, plein air, transport, personne&#10;&#10;Le contenu généré par l’IA peut être incorrect.">
            <a:extLst>
              <a:ext uri="{FF2B5EF4-FFF2-40B4-BE49-F238E27FC236}">
                <a16:creationId xmlns:a16="http://schemas.microsoft.com/office/drawing/2014/main" id="{91973D0E-EF39-6477-0A1D-B0CB6AE35FD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80067" y="279000"/>
            <a:ext cx="943186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54129806"/>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rgbClr val="FFC000"/>
            </a:gs>
          </a:gsLst>
          <a:lin ang="5400000" scaled="1"/>
        </a:gradFill>
        <a:effectLst/>
      </p:bgPr>
    </p:bg>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plein air, ciel, bateau, eau&#10;&#10;Le contenu généré par l’IA peut être incorrect.">
            <a:extLst>
              <a:ext uri="{FF2B5EF4-FFF2-40B4-BE49-F238E27FC236}">
                <a16:creationId xmlns:a16="http://schemas.microsoft.com/office/drawing/2014/main" id="{B67ED53F-41D4-08D1-13A8-2D44332748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22555777"/>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60000"/>
                <a:lumOff val="40000"/>
              </a:schemeClr>
            </a:gs>
            <a:gs pos="100000">
              <a:srgbClr val="FFC000"/>
            </a:gs>
          </a:gsLst>
          <a:lin ang="5400000" scaled="1"/>
        </a:gradFill>
        <a:effectLst/>
      </p:bgPr>
    </p:bg>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descr="Une image contenant personne, habits, plein air, marché&#10;&#10;Le contenu généré par l’IA peut être incorrect.">
            <a:extLst>
              <a:ext uri="{FF2B5EF4-FFF2-40B4-BE49-F238E27FC236}">
                <a16:creationId xmlns:a16="http://schemas.microsoft.com/office/drawing/2014/main" id="{92708C39-E511-D503-33AF-20E42DA10D3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5920" y="279000"/>
            <a:ext cx="1020759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33526837"/>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00000">
              <a:schemeClr val="bg2">
                <a:lumMod val="75000"/>
              </a:schemeClr>
            </a:gs>
            <a:gs pos="100000">
              <a:srgbClr val="FFC000"/>
            </a:gs>
          </a:gsLst>
          <a:lin ang="5400000" scaled="1"/>
        </a:gradFill>
        <a:effectLst/>
      </p:bgPr>
    </p:bg>
    <p:spTree>
      <p:nvGrpSpPr>
        <p:cNvPr id="1" name="">
          <a:extLst>
            <a:ext uri="{FF2B5EF4-FFF2-40B4-BE49-F238E27FC236}">
              <a16:creationId xmlns:a16="http://schemas.microsoft.com/office/drawing/2014/main" id="{F5D9D9ED-F203-59A9-3418-46A0D566C6BD}"/>
            </a:ext>
          </a:extLst>
        </p:cNvPr>
        <p:cNvGrpSpPr/>
        <p:nvPr/>
      </p:nvGrpSpPr>
      <p:grpSpPr>
        <a:xfrm>
          <a:off x="0" y="0"/>
          <a:ext cx="0" cy="0"/>
          <a:chOff x="0" y="0"/>
          <a:chExt cx="0" cy="0"/>
        </a:xfrm>
      </p:grpSpPr>
      <p:pic>
        <p:nvPicPr>
          <p:cNvPr id="7" name="Image 6" descr="Une image contenant magasin, art, habits, marché&#10;&#10;Le contenu généré par l’IA peut être incorrect.">
            <a:extLst>
              <a:ext uri="{FF2B5EF4-FFF2-40B4-BE49-F238E27FC236}">
                <a16:creationId xmlns:a16="http://schemas.microsoft.com/office/drawing/2014/main" id="{9352D0DD-4345-8A4D-2C84-08FCA6CCA9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422" y="189000"/>
            <a:ext cx="5251213"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9" name="Image 8" descr="Une image contenant scène, magasin, Magasin, marché&#10;&#10;Le contenu généré par l’IA peut être incorrect.">
            <a:extLst>
              <a:ext uri="{FF2B5EF4-FFF2-40B4-BE49-F238E27FC236}">
                <a16:creationId xmlns:a16="http://schemas.microsoft.com/office/drawing/2014/main" id="{1FBF46D5-32B7-A6FC-653E-64C7806D42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55451" y="189000"/>
            <a:ext cx="5155127"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27860585"/>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B8C2A70-9C76-71DD-8269-64E5B7D88B69}"/>
            </a:ext>
          </a:extLst>
        </p:cNvPr>
        <p:cNvGrpSpPr/>
        <p:nvPr/>
      </p:nvGrpSpPr>
      <p:grpSpPr>
        <a:xfrm>
          <a:off x="0" y="0"/>
          <a:ext cx="0" cy="0"/>
          <a:chOff x="0" y="0"/>
          <a:chExt cx="0" cy="0"/>
        </a:xfrm>
      </p:grpSpPr>
      <p:pic>
        <p:nvPicPr>
          <p:cNvPr id="3" name="Image 2" descr="Une image contenant plein air, nature, Reliefs côtiers et océaniques, ciel&#10;&#10;Le contenu généré par l’IA peut être incorrect.">
            <a:extLst>
              <a:ext uri="{FF2B5EF4-FFF2-40B4-BE49-F238E27FC236}">
                <a16:creationId xmlns:a16="http://schemas.microsoft.com/office/drawing/2014/main" id="{79231955-4767-0A1E-0A34-5EBF16BF7C2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9697" y="215168"/>
            <a:ext cx="1120553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45870086"/>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69E3452-AAFB-2C2D-81BA-7E6CC5BB4457}"/>
            </a:ext>
          </a:extLst>
        </p:cNvPr>
        <p:cNvGrpSpPr/>
        <p:nvPr/>
      </p:nvGrpSpPr>
      <p:grpSpPr>
        <a:xfrm>
          <a:off x="0" y="0"/>
          <a:ext cx="0" cy="0"/>
          <a:chOff x="0" y="0"/>
          <a:chExt cx="0" cy="0"/>
        </a:xfrm>
      </p:grpSpPr>
      <p:pic>
        <p:nvPicPr>
          <p:cNvPr id="3" name="Image 2" descr="Une image contenant plein air, nuage, nature, ciel&#10;&#10;Le contenu généré par l’IA peut être incorrect.">
            <a:extLst>
              <a:ext uri="{FF2B5EF4-FFF2-40B4-BE49-F238E27FC236}">
                <a16:creationId xmlns:a16="http://schemas.microsoft.com/office/drawing/2014/main" id="{1FA7BF8E-E179-8F61-C1E9-1999F1198A6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30044" y="279000"/>
            <a:ext cx="951342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03824682"/>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41289385-E864-0195-74AE-B41B794FB0E7}"/>
            </a:ext>
          </a:extLst>
        </p:cNvPr>
        <p:cNvGrpSpPr/>
        <p:nvPr/>
      </p:nvGrpSpPr>
      <p:grpSpPr>
        <a:xfrm>
          <a:off x="0" y="0"/>
          <a:ext cx="0" cy="0"/>
          <a:chOff x="0" y="0"/>
          <a:chExt cx="0" cy="0"/>
        </a:xfrm>
      </p:grpSpPr>
      <p:pic>
        <p:nvPicPr>
          <p:cNvPr id="3" name="Image 2" descr="Une image contenant plein air, nuage, eau, ciel&#10;&#10;Le contenu généré par l’IA peut être incorrect.">
            <a:extLst>
              <a:ext uri="{FF2B5EF4-FFF2-40B4-BE49-F238E27FC236}">
                <a16:creationId xmlns:a16="http://schemas.microsoft.com/office/drawing/2014/main" id="{01BAEE02-0EA7-6C14-2481-7C372E037FA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70999" y="279000"/>
            <a:ext cx="945000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0391359"/>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5" name="Image 4" descr="Une image contenant fleur, Visage humain, rose, Accessoire de mode&#10;&#10;Le contenu généré par l’IA peut être incorrect.">
            <a:extLst>
              <a:ext uri="{FF2B5EF4-FFF2-40B4-BE49-F238E27FC236}">
                <a16:creationId xmlns:a16="http://schemas.microsoft.com/office/drawing/2014/main" id="{C18762A0-423A-8CF9-7501-8F2ECE7BDB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729" y="0"/>
            <a:ext cx="3714750" cy="4191000"/>
          </a:xfrm>
          <a:prstGeom prst="rect">
            <a:avLst/>
          </a:prstGeom>
        </p:spPr>
      </p:pic>
      <p:pic>
        <p:nvPicPr>
          <p:cNvPr id="6" name="Image 5" descr="Une image contenant invertébré, nautilus pompilius&#10;&#10;Le contenu généré par l’IA peut être incorrect.">
            <a:extLst>
              <a:ext uri="{FF2B5EF4-FFF2-40B4-BE49-F238E27FC236}">
                <a16:creationId xmlns:a16="http://schemas.microsoft.com/office/drawing/2014/main" id="{C63D4011-6AA8-A08B-F2B3-CDA12133344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2667000"/>
            <a:ext cx="3714750" cy="4191000"/>
          </a:xfrm>
          <a:prstGeom prst="rect">
            <a:avLst/>
          </a:prstGeom>
        </p:spPr>
      </p:pic>
      <p:sp>
        <p:nvSpPr>
          <p:cNvPr id="8" name="ZoneTexte 7">
            <a:extLst>
              <a:ext uri="{FF2B5EF4-FFF2-40B4-BE49-F238E27FC236}">
                <a16:creationId xmlns:a16="http://schemas.microsoft.com/office/drawing/2014/main" id="{FB72B2E4-FE25-43D5-A19A-D336E715A094}"/>
              </a:ext>
            </a:extLst>
          </p:cNvPr>
          <p:cNvSpPr txBox="1"/>
          <p:nvPr/>
        </p:nvSpPr>
        <p:spPr>
          <a:xfrm>
            <a:off x="4198239" y="902208"/>
            <a:ext cx="8103489" cy="461665"/>
          </a:xfrm>
          <a:prstGeom prst="rect">
            <a:avLst/>
          </a:prstGeom>
          <a:noFill/>
        </p:spPr>
        <p:txBody>
          <a:bodyPr wrap="square" rtlCol="0">
            <a:spAutoFit/>
          </a:bodyPr>
          <a:lstStyle/>
          <a:p>
            <a:r>
              <a:rPr lang="fr-FR" sz="2400" b="1" dirty="0">
                <a:solidFill>
                  <a:schemeClr val="bg1"/>
                </a:solidFill>
              </a:rPr>
              <a:t>Lorient Vous A Proposé Bangkok – Thaïlande </a:t>
            </a:r>
          </a:p>
        </p:txBody>
      </p:sp>
      <p:sp>
        <p:nvSpPr>
          <p:cNvPr id="9" name="ZoneTexte 8">
            <a:extLst>
              <a:ext uri="{FF2B5EF4-FFF2-40B4-BE49-F238E27FC236}">
                <a16:creationId xmlns:a16="http://schemas.microsoft.com/office/drawing/2014/main" id="{813FD1E9-59C4-3B83-1CDD-6937839BFEC7}"/>
              </a:ext>
            </a:extLst>
          </p:cNvPr>
          <p:cNvSpPr txBox="1"/>
          <p:nvPr/>
        </p:nvSpPr>
        <p:spPr>
          <a:xfrm>
            <a:off x="5153025" y="2022979"/>
            <a:ext cx="5181600" cy="461665"/>
          </a:xfrm>
          <a:prstGeom prst="rect">
            <a:avLst/>
          </a:prstGeom>
          <a:noFill/>
        </p:spPr>
        <p:txBody>
          <a:bodyPr wrap="square" rtlCol="0">
            <a:spAutoFit/>
          </a:bodyPr>
          <a:lstStyle/>
          <a:p>
            <a:r>
              <a:rPr lang="fr-FR" sz="2400" b="1" dirty="0">
                <a:solidFill>
                  <a:schemeClr val="bg1"/>
                </a:solidFill>
              </a:rPr>
              <a:t>Les Images Et Le Son Du Net</a:t>
            </a:r>
          </a:p>
        </p:txBody>
      </p:sp>
      <p:sp>
        <p:nvSpPr>
          <p:cNvPr id="11" name="ZoneTexte 10">
            <a:extLst>
              <a:ext uri="{FF2B5EF4-FFF2-40B4-BE49-F238E27FC236}">
                <a16:creationId xmlns:a16="http://schemas.microsoft.com/office/drawing/2014/main" id="{0BBBFF6D-0DE4-73F0-10AA-659ACD94B4CD}"/>
              </a:ext>
            </a:extLst>
          </p:cNvPr>
          <p:cNvSpPr txBox="1"/>
          <p:nvPr/>
        </p:nvSpPr>
        <p:spPr>
          <a:xfrm>
            <a:off x="6634353" y="3426767"/>
            <a:ext cx="3568067"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xmlns:p14="http://schemas.microsoft.com/office/powerpoint/2010/main">
    <mc:Choice Requires="p14">
      <p:transition spd="slow" p14:dur="5000" advClick="0" advTm="12000">
        <p14:vortex dir="r"/>
      </p:transition>
    </mc:Choice>
    <mc:Fallback xmlns="">
      <p:transition spd="slow" advClick="0" advTm="12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227</TotalTime>
  <Words>220</Words>
  <Application>Microsoft Office PowerPoint</Application>
  <PresentationFormat>Grand écran</PresentationFormat>
  <Paragraphs>23</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25</cp:revision>
  <dcterms:created xsi:type="dcterms:W3CDTF">2025-10-19T02:10:19Z</dcterms:created>
  <dcterms:modified xsi:type="dcterms:W3CDTF">2025-11-23T09:18:19Z</dcterms:modified>
</cp:coreProperties>
</file>