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60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21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7106FF-9989-4F98-B29A-B013EB1F4271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9661D-3EF5-4425-9E27-BEC6CC9964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008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89661D-3EF5-4425-9E27-BEC6CC99646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800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22/11/2025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maison&#10;&#10;Le contenu généré par l’IA peut être incorrect.">
            <a:extLst>
              <a:ext uri="{FF2B5EF4-FFF2-40B4-BE49-F238E27FC236}">
                <a16:creationId xmlns:a16="http://schemas.microsoft.com/office/drawing/2014/main" id="{6526B6B2-84B4-9C3A-02D2-43D8B68C18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245679"/>
            <a:ext cx="11592000" cy="47545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0B61D4-3DEE-A320-347D-78B0C653B050}"/>
              </a:ext>
            </a:extLst>
          </p:cNvPr>
          <p:cNvSpPr txBox="1"/>
          <p:nvPr/>
        </p:nvSpPr>
        <p:spPr>
          <a:xfrm>
            <a:off x="1394688" y="599348"/>
            <a:ext cx="1049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Forme circulaire du village d'Oncieu - Jura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sndAc>
          <p:stSnd loop="1">
            <p:snd r:embed="rId2" name="LE CLOCHER DE MON VILLAGE  façon jean claude898.wav"/>
          </p:stSnd>
        </p:sndAc>
      </p:transition>
    </mc:Choice>
    <mc:Fallback>
      <p:transition spd="slow" advClick="0" advTm="14000">
        <p:sndAc>
          <p:stSnd loop="1">
            <p:snd r:embed="rId2" name="LE CLOCHER DE MON VILLAGE  façon jean claude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0C8CF1B-7282-3B85-4004-B06285068571}"/>
              </a:ext>
            </a:extLst>
          </p:cNvPr>
          <p:cNvSpPr txBox="1"/>
          <p:nvPr/>
        </p:nvSpPr>
        <p:spPr>
          <a:xfrm>
            <a:off x="341376" y="0"/>
            <a:ext cx="11692128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C’est un village bien connu des randonneurs. À 467 mètres d’altitude, dans les montagnes du Bugey, le petit village d’Oncieu est une curiosité locale. Il faut emprunter une route sinueuse et ne pas avoir le vertige pour accéder à ce hameau de 95 âmes. Ici, les Onciolans, comme on les appelle, cultivent leur art de vivre dans un paysage dépaysant et surtout, unique en son genre : Oncieu est un village rond.</a:t>
            </a: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4F1BC32A-0323-5EE6-F27D-B55EE86E7A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7" y="189000"/>
            <a:ext cx="9723805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7E3341-64FB-A685-7650-D54E338DC528}"/>
              </a:ext>
            </a:extLst>
          </p:cNvPr>
          <p:cNvSpPr txBox="1"/>
          <p:nvPr/>
        </p:nvSpPr>
        <p:spPr>
          <a:xfrm>
            <a:off x="1352827" y="6145780"/>
            <a:ext cx="2694432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Mairie_Oncieu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4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nature&#10;&#10;Le contenu généré par l’IA peut être incorrect.">
            <a:extLst>
              <a:ext uri="{FF2B5EF4-FFF2-40B4-BE49-F238E27FC236}">
                <a16:creationId xmlns:a16="http://schemas.microsoft.com/office/drawing/2014/main" id="{681362EA-2844-E865-4A9A-D7E149AE05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7B15BF-B596-2212-612B-E54EA49149D5}"/>
              </a:ext>
            </a:extLst>
          </p:cNvPr>
          <p:cNvSpPr txBox="1"/>
          <p:nvPr/>
        </p:nvSpPr>
        <p:spPr>
          <a:xfrm>
            <a:off x="2048256" y="6117335"/>
            <a:ext cx="944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pli de Narse avec croix d'Évosges dominant Oncieu.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nature&#10;&#10;Le contenu généré par l’IA peut être incorrect.">
            <a:extLst>
              <a:ext uri="{FF2B5EF4-FFF2-40B4-BE49-F238E27FC236}">
                <a16:creationId xmlns:a16="http://schemas.microsoft.com/office/drawing/2014/main" id="{00748322-E93D-9441-6086-6E2676F9C7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384" y="189000"/>
            <a:ext cx="432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0EF5AB-3E9E-A1BF-BFA5-D39075A583D1}"/>
              </a:ext>
            </a:extLst>
          </p:cNvPr>
          <p:cNvSpPr txBox="1"/>
          <p:nvPr/>
        </p:nvSpPr>
        <p:spPr>
          <a:xfrm>
            <a:off x="841248" y="3560064"/>
            <a:ext cx="29931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Rocher de la Cathédrale vue de la route de Résinand.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végétation&#10;&#10;Le contenu généré par l’IA peut être incorrect.">
            <a:extLst>
              <a:ext uri="{FF2B5EF4-FFF2-40B4-BE49-F238E27FC236}">
                <a16:creationId xmlns:a16="http://schemas.microsoft.com/office/drawing/2014/main" id="{75D7151E-B1DB-74A8-FC37-8829F26CB2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6" y="189000"/>
            <a:ext cx="972380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3E005C-5AB0-26F8-3DCC-468709D81C9A}"/>
              </a:ext>
            </a:extLst>
          </p:cNvPr>
          <p:cNvSpPr txBox="1"/>
          <p:nvPr/>
        </p:nvSpPr>
        <p:spPr>
          <a:xfrm>
            <a:off x="2438400" y="6207335"/>
            <a:ext cx="7510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Rocher de la Cathédrale vue de la route de Résinand.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CC7B84AA-8DA2-297C-10CF-D1EB5F6648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404" y="189000"/>
            <a:ext cx="7150346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7D9A34-3000-A715-CD9D-2C466121123A}"/>
              </a:ext>
            </a:extLst>
          </p:cNvPr>
          <p:cNvSpPr txBox="1"/>
          <p:nvPr/>
        </p:nvSpPr>
        <p:spPr>
          <a:xfrm>
            <a:off x="7729728" y="3523488"/>
            <a:ext cx="2791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</a:t>
            </a:r>
            <a:r>
              <a:rPr lang="fr-FR" sz="2400" b="1" dirty="0" err="1">
                <a:solidFill>
                  <a:srgbClr val="FFFF00"/>
                </a:solidFill>
              </a:rPr>
              <a:t>église_Saint-Laurent_d'Oncieu</a:t>
            </a:r>
            <a:r>
              <a:rPr lang="fr-FR" sz="2400" b="1" dirty="0">
                <a:solidFill>
                  <a:srgbClr val="FFFF00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2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ature&#10;&#10;Le contenu généré par l’IA peut être incorrect.">
            <a:extLst>
              <a:ext uri="{FF2B5EF4-FFF2-40B4-BE49-F238E27FC236}">
                <a16:creationId xmlns:a16="http://schemas.microsoft.com/office/drawing/2014/main" id="{FEC60B20-4B2A-B2EB-9095-6D2087F239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0192" y="189000"/>
            <a:ext cx="864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CA7726-0578-0A2B-EA09-DFDCDB823301}"/>
              </a:ext>
            </a:extLst>
          </p:cNvPr>
          <p:cNvSpPr txBox="1"/>
          <p:nvPr/>
        </p:nvSpPr>
        <p:spPr>
          <a:xfrm>
            <a:off x="1207008" y="3596640"/>
            <a:ext cx="2499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prairie circulaire centrale.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metière, pierre&#10;&#10;Le contenu généré par l’IA peut être incorrect.">
            <a:extLst>
              <a:ext uri="{FF2B5EF4-FFF2-40B4-BE49-F238E27FC236}">
                <a16:creationId xmlns:a16="http://schemas.microsoft.com/office/drawing/2014/main" id="{D2A4008A-6EB7-AF3C-2BD4-35DA937D25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42" y="189000"/>
            <a:ext cx="4860000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A9A3B0-35F5-0B92-3F7F-12CF5F458BA2}"/>
              </a:ext>
            </a:extLst>
          </p:cNvPr>
          <p:cNvSpPr txBox="1"/>
          <p:nvPr/>
        </p:nvSpPr>
        <p:spPr>
          <a:xfrm>
            <a:off x="8644128" y="3762864"/>
            <a:ext cx="3243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Monument aux morts.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ol&#10;&#10;Le contenu généré par l’IA peut être incorrect.">
            <a:extLst>
              <a:ext uri="{FF2B5EF4-FFF2-40B4-BE49-F238E27FC236}">
                <a16:creationId xmlns:a16="http://schemas.microsoft.com/office/drawing/2014/main" id="{5FB66D9C-8767-BE8E-6253-E519986E50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868" y="189000"/>
            <a:ext cx="551001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860551-6B77-CA56-EDEA-41AF5487AC23}"/>
              </a:ext>
            </a:extLst>
          </p:cNvPr>
          <p:cNvSpPr txBox="1"/>
          <p:nvPr/>
        </p:nvSpPr>
        <p:spPr>
          <a:xfrm>
            <a:off x="707136" y="4108704"/>
            <a:ext cx="3216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typique.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venture, herbe&#10;&#10;Le contenu généré par l’IA peut être incorrect.">
            <a:extLst>
              <a:ext uri="{FF2B5EF4-FFF2-40B4-BE49-F238E27FC236}">
                <a16:creationId xmlns:a16="http://schemas.microsoft.com/office/drawing/2014/main" id="{689256CD-A6DC-67C9-76E3-27DD97D23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794" y="189000"/>
            <a:ext cx="9712411" cy="6480000"/>
          </a:xfrm>
          <a:prstGeom prst="rect">
            <a:avLst/>
          </a:prstGeom>
          <a:ln w="38100" cap="sq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AC43D7-0C85-DEA7-6F84-66DB1530AD7A}"/>
              </a:ext>
            </a:extLst>
          </p:cNvPr>
          <p:cNvSpPr txBox="1"/>
          <p:nvPr/>
        </p:nvSpPr>
        <p:spPr>
          <a:xfrm>
            <a:off x="1239794" y="4730008"/>
            <a:ext cx="3035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Décollage d'un parapente depuis l'aire d'atterrissage Grangeons de Vers </a:t>
            </a:r>
            <a:r>
              <a:rPr lang="fr-FR" sz="2400" b="1" dirty="0" err="1">
                <a:solidFill>
                  <a:srgbClr val="FFFF00"/>
                </a:solidFill>
              </a:rPr>
              <a:t>Cha</a:t>
            </a:r>
            <a:r>
              <a:rPr lang="fr-FR" sz="2400" b="1" dirty="0">
                <a:solidFill>
                  <a:srgbClr val="FFFF00"/>
                </a:solidFill>
              </a:rPr>
              <a:t>, en 2011.</a:t>
            </a: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grave, cimetière, plein air&#10;&#10;Le contenu généré par l’IA peut être incorrect.">
            <a:extLst>
              <a:ext uri="{FF2B5EF4-FFF2-40B4-BE49-F238E27FC236}">
                <a16:creationId xmlns:a16="http://schemas.microsoft.com/office/drawing/2014/main" id="{CC8CC763-7F0D-EB1B-6DBF-E18861AD6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018" y="189000"/>
            <a:ext cx="4860000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4141D7-9693-67E5-6897-56D29C70E515}"/>
              </a:ext>
            </a:extLst>
          </p:cNvPr>
          <p:cNvSpPr txBox="1"/>
          <p:nvPr/>
        </p:nvSpPr>
        <p:spPr>
          <a:xfrm>
            <a:off x="8717280" y="3755136"/>
            <a:ext cx="3157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Stèle au résistant Camille Rachel.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région montagneuse&#10;&#10;Le contenu généré par l’IA peut être incorrect.">
            <a:extLst>
              <a:ext uri="{FF2B5EF4-FFF2-40B4-BE49-F238E27FC236}">
                <a16:creationId xmlns:a16="http://schemas.microsoft.com/office/drawing/2014/main" id="{47152646-699B-B81A-6BCB-0542AF9818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643" y="284159"/>
            <a:ext cx="9288000" cy="628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91C722A0-EF06-7B6D-C446-BB715F5534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3100" y="189000"/>
            <a:ext cx="50058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montagne&#10;&#10;Le contenu généré par l’IA peut être incorrect.">
            <a:extLst>
              <a:ext uri="{FF2B5EF4-FFF2-40B4-BE49-F238E27FC236}">
                <a16:creationId xmlns:a16="http://schemas.microsoft.com/office/drawing/2014/main" id="{7D3525F1-1903-52DE-B46C-667CCCCC6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arbre&#10;&#10;Le contenu généré par l’IA peut être incorrect.">
            <a:extLst>
              <a:ext uri="{FF2B5EF4-FFF2-40B4-BE49-F238E27FC236}">
                <a16:creationId xmlns:a16="http://schemas.microsoft.com/office/drawing/2014/main" id="{8EF236ED-529F-4698-027C-E6FF06E1E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214312"/>
            <a:ext cx="864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erbe, nature&#10;&#10;Le contenu généré par l’IA peut être incorrect.">
            <a:extLst>
              <a:ext uri="{FF2B5EF4-FFF2-40B4-BE49-F238E27FC236}">
                <a16:creationId xmlns:a16="http://schemas.microsoft.com/office/drawing/2014/main" id="{7906951D-F20E-14B1-3235-848BAFE48B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8688" y="189000"/>
            <a:ext cx="864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4242C46-1EEC-9DF0-29B8-DD62132A96E0}"/>
              </a:ext>
            </a:extLst>
          </p:cNvPr>
          <p:cNvSpPr txBox="1"/>
          <p:nvPr/>
        </p:nvSpPr>
        <p:spPr>
          <a:xfrm>
            <a:off x="170688" y="3733801"/>
            <a:ext cx="2877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prairie circulaire centrale.</a:t>
            </a: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route, ciel&#10;&#10;Le contenu généré par l’IA peut être incorrect.">
            <a:extLst>
              <a:ext uri="{FF2B5EF4-FFF2-40B4-BE49-F238E27FC236}">
                <a16:creationId xmlns:a16="http://schemas.microsoft.com/office/drawing/2014/main" id="{864FAFB1-B7CB-03BB-1189-08D2749500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399" y="189000"/>
            <a:ext cx="863520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montagne&#10;&#10;Le contenu généré par l’IA peut être incorrect.">
            <a:extLst>
              <a:ext uri="{FF2B5EF4-FFF2-40B4-BE49-F238E27FC236}">
                <a16:creationId xmlns:a16="http://schemas.microsoft.com/office/drawing/2014/main" id="{8BDA7A75-1FEA-E587-D43E-24F4285C79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000" y="189000"/>
            <a:ext cx="810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montagne, plein air, arbre, herbe&#10;&#10;Le contenu généré par l’IA peut être incorrect.">
            <a:extLst>
              <a:ext uri="{FF2B5EF4-FFF2-40B4-BE49-F238E27FC236}">
                <a16:creationId xmlns:a16="http://schemas.microsoft.com/office/drawing/2014/main" id="{151E1175-302A-114F-F960-9B7E8E1848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585000"/>
            <a:ext cx="11376000" cy="56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sol&#10;&#10;Le contenu généré par l’IA peut être incorrect.">
            <a:extLst>
              <a:ext uri="{FF2B5EF4-FFF2-40B4-BE49-F238E27FC236}">
                <a16:creationId xmlns:a16="http://schemas.microsoft.com/office/drawing/2014/main" id="{32E35720-1580-E15D-C5A5-6EC4267CF9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780" y="189000"/>
            <a:ext cx="3874440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1">
                <a:lumMod val="5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zone rurale, paysage&#10;&#10;Le contenu généré par l’IA peut être incorrect.">
            <a:extLst>
              <a:ext uri="{FF2B5EF4-FFF2-40B4-BE49-F238E27FC236}">
                <a16:creationId xmlns:a16="http://schemas.microsoft.com/office/drawing/2014/main" id="{A44C6C5E-F0E3-18AF-BA1A-3781CEDA85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0897" y="189000"/>
            <a:ext cx="973157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bâtiment, mur&#10;&#10;Le contenu généré par l’IA peut être incorrect.">
            <a:extLst>
              <a:ext uri="{FF2B5EF4-FFF2-40B4-BE49-F238E27FC236}">
                <a16:creationId xmlns:a16="http://schemas.microsoft.com/office/drawing/2014/main" id="{EE46CCF4-DF3D-6B2D-3D8C-40B8DE4E0C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0213" y="189000"/>
            <a:ext cx="9731574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t, assiette, nourriture, Cuisine&#10;&#10;Le contenu généré par l’IA peut être incorrect.">
            <a:extLst>
              <a:ext uri="{FF2B5EF4-FFF2-40B4-BE49-F238E27FC236}">
                <a16:creationId xmlns:a16="http://schemas.microsoft.com/office/drawing/2014/main" id="{DCEBD365-6263-A4B8-5234-1F619724DD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021" y="189000"/>
            <a:ext cx="11541958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herbe, colline&#10;&#10;Le contenu généré par l’IA peut être incorrect.">
            <a:extLst>
              <a:ext uri="{FF2B5EF4-FFF2-40B4-BE49-F238E27FC236}">
                <a16:creationId xmlns:a16="http://schemas.microsoft.com/office/drawing/2014/main" id="{E626DD5B-7FA0-2C15-4E3C-B43499B57B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536" y="189000"/>
            <a:ext cx="9728927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bg2">
                <a:lumMod val="75000"/>
              </a:schemeClr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bâtiment, herbe&#10;&#10;Le contenu généré par l’IA peut être incorrect.">
            <a:extLst>
              <a:ext uri="{FF2B5EF4-FFF2-40B4-BE49-F238E27FC236}">
                <a16:creationId xmlns:a16="http://schemas.microsoft.com/office/drawing/2014/main" id="{B1AA788B-C580-3B34-6876-36902336AB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384" y="189000"/>
            <a:ext cx="8640000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D06521-0CB1-33E0-918C-EA9302648E09}"/>
              </a:ext>
            </a:extLst>
          </p:cNvPr>
          <p:cNvSpPr txBox="1"/>
          <p:nvPr/>
        </p:nvSpPr>
        <p:spPr>
          <a:xfrm>
            <a:off x="1219200" y="4194048"/>
            <a:ext cx="2974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L'église et le château</a:t>
            </a:r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FD3C0DFB-94C3-86B7-144F-F6E6A75C35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223" y="189000"/>
            <a:ext cx="4339287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FD2D2B-F800-2BEE-B1FF-0FBD3B0248B6}"/>
              </a:ext>
            </a:extLst>
          </p:cNvPr>
          <p:cNvSpPr txBox="1"/>
          <p:nvPr/>
        </p:nvSpPr>
        <p:spPr>
          <a:xfrm>
            <a:off x="8461248" y="3291840"/>
            <a:ext cx="3340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et le château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F872466A-89BC-8054-E68D-46E8B55138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0296" y="189000"/>
            <a:ext cx="8640000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439125-1FB5-7F05-7341-3BD3A0F447B0}"/>
              </a:ext>
            </a:extLst>
          </p:cNvPr>
          <p:cNvSpPr txBox="1"/>
          <p:nvPr/>
        </p:nvSpPr>
        <p:spPr>
          <a:xfrm>
            <a:off x="1231392" y="3833866"/>
            <a:ext cx="2913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Four à pain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2C57EE97-EB40-F21D-029A-54B3916105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3248025"/>
            <a:ext cx="3714750" cy="36099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13A674D-7095-4D01-B100-359A56DC9B01}"/>
              </a:ext>
            </a:extLst>
          </p:cNvPr>
          <p:cNvSpPr txBox="1"/>
          <p:nvPr/>
        </p:nvSpPr>
        <p:spPr>
          <a:xfrm>
            <a:off x="3832479" y="243840"/>
            <a:ext cx="77986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Village      D’Oncieu – Le Jura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3B52400-369B-197B-0CA4-AF0531A776B8}"/>
              </a:ext>
            </a:extLst>
          </p:cNvPr>
          <p:cNvSpPr txBox="1"/>
          <p:nvPr/>
        </p:nvSpPr>
        <p:spPr>
          <a:xfrm>
            <a:off x="4116705" y="2218943"/>
            <a:ext cx="7034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AEF6CCB-EFAB-3919-9BFC-AA601408E7D8}"/>
              </a:ext>
            </a:extLst>
          </p:cNvPr>
          <p:cNvSpPr txBox="1"/>
          <p:nvPr/>
        </p:nvSpPr>
        <p:spPr>
          <a:xfrm>
            <a:off x="6075807" y="3898612"/>
            <a:ext cx="4258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/>
    </mc:Choice>
    <mc:Fallback>
      <p:transition spd="slow" advClick="0" advTm="14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197</Words>
  <Application>Microsoft Office PowerPoint</Application>
  <PresentationFormat>Grand écran</PresentationFormat>
  <Paragraphs>20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21</cp:revision>
  <dcterms:created xsi:type="dcterms:W3CDTF">2025-10-19T02:10:19Z</dcterms:created>
  <dcterms:modified xsi:type="dcterms:W3CDTF">2025-11-22T08:40:57Z</dcterms:modified>
</cp:coreProperties>
</file>