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91" r:id="rId3"/>
    <p:sldId id="265" r:id="rId4"/>
    <p:sldId id="263" r:id="rId5"/>
    <p:sldId id="262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60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84" autoAdjust="0"/>
    <p:restoredTop sz="94660"/>
  </p:normalViewPr>
  <p:slideViewPr>
    <p:cSldViewPr snapToGrid="0">
      <p:cViewPr varScale="1">
        <p:scale>
          <a:sx n="63" d="100"/>
          <a:sy n="63" d="100"/>
        </p:scale>
        <p:origin x="442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32FBBE-60D9-5A11-7EF2-2981BEBB63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71FBD57-2857-6EA6-91B8-AA2E7B3157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A5983C-641E-6C12-449C-6CF07A0C9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152560-1A7D-0CFA-413A-B003FF6DB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BFC9BA-A77F-49B1-EF45-1AEE14178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669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46136A-50D7-AEA5-A5AE-DB464BFFD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4B7C6D2-1529-6913-0FE0-24ECBE3D9C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44A1F6-A629-4DC8-B06C-220733717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3E3F9E-77F6-30FB-492B-4436AA6B6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4C7254-3002-2993-846D-C3719E50B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67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F9D622-8612-ECD5-E81A-DFDDA830A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2E4B6A-9FFF-8CFF-EB8E-28AAF998B2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120F93-693F-2656-5F6D-E0E63BDB7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D0A5A1-0EEC-3876-578D-D7F201AAF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BB6685-D25E-D533-7B44-EAD4D58F5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72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6CBC1E-CF5B-E355-10DA-CFC9CEFA2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05B6B9-8A7E-6073-6B36-FC227DFED8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085F1B2-4AD8-11A6-22F0-16615A2845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55937AF-370A-B79E-39B2-2D4D98B56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DF0CFE-EA43-2B0B-F22A-FB6C64044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15B8639-9941-A449-C471-C1CB60785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880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A5AF1C-B73A-FC65-469C-348919611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53B0781-FA2C-FCE6-8372-DBD6E4DA86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995C0B1-F1DD-8F72-8DF4-7710C922C6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A6B1FB8-DE8A-90C3-314D-BFCA22C7F5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C9E6152-AFB1-9E2E-E6B4-BDE5D5438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B50010A-745F-DD99-DA05-AA2D63A1B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23F1CD8-5251-C887-9306-CD8E9A000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6FBF4D0-2ED8-3922-1F21-DDE981F9B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212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8CE570-3388-5B3A-97C4-4E0732DF4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A4693B5-3445-171E-FEF2-D55566406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1F1AF66-B1A1-3073-42E7-393F37067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5E2409B-587D-BB2C-8D73-7889B3763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2183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FA8ACC7-6EC9-50D7-D6C0-61A8740F3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F28A485-6003-82AB-6628-EF759E9C2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B897BEC-3A3B-EB12-DDD6-EF8DBC8EF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5661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B62DF8-9D8C-58E1-D6EE-EF15C6362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3A9D04-14D0-3A3C-F990-8FDD96187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99DD65F-AC40-8F55-3926-9C5A7FE916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106D770-6FBD-3D80-C3A1-AC4E05828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327BDA4-A1F8-2494-39DF-881C32822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C49B682-F070-4A2A-C238-134844396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4816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F5B630-C680-3F3D-4575-1CC357D37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79BF6C1-1CEC-2F4A-01B3-A3EE97D26E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E522DA4-604B-D71E-DB2B-1B190C4661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04F8C2D-C779-DEB0-EA88-2CFB3E618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57B940A-4366-81D1-ECF0-D0B3A910D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1B28377-23DF-F46B-CC95-9F03DFE2A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4952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B247A6-4098-A4B4-B2A0-51CE58C42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86C5362-AF1C-9E2F-2433-8D63F5286C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00D1ED-0B8C-7941-84BA-88A3D33C1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8386CA-012E-2728-31CE-451B0A4FC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B6D583-E3E3-F154-6D55-B62949ABB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5996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3B21ACE-EDA5-4750-1C21-60ABBC2F93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A29CCB9-6922-A468-C7DD-A115245691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12662D-CCF2-F115-42CC-D324FAA2D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04B3E9-22D6-9603-C5CA-6DE330A82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898CAF-A076-5837-98CA-D42BC83A1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5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47B0701-9B00-6539-5C5C-804946002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CF86C8D-E0DB-D7F6-8EC8-6E3BE756A7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12B540-1D1D-1A73-DC02-8D7B83882F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E52AF3-29FD-467A-9E17-F8AF8E7243A6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EAC735-813F-245A-B8A8-5C73BF69E3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320ED6-8FC8-4ED1-DB8B-6BE295B1F3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605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32482A-677D-1DF8-D350-90A89D9B65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norama, plein air, eau, ciel&#10;&#10;Le contenu généré par l’IA peut être incorrect.">
            <a:extLst>
              <a:ext uri="{FF2B5EF4-FFF2-40B4-BE49-F238E27FC236}">
                <a16:creationId xmlns:a16="http://schemas.microsoft.com/office/drawing/2014/main" id="{B71DC40B-1392-2D14-DB15-5E6A2B3B58A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000" y="1964214"/>
            <a:ext cx="11700000" cy="2929571"/>
          </a:xfrm>
          <a:prstGeom prst="rect">
            <a:avLst/>
          </a:prstGeom>
          <a:ln w="38100" cap="sq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156BD5-5548-0631-1AE2-9277F36E4487}"/>
              </a:ext>
            </a:extLst>
          </p:cNvPr>
          <p:cNvSpPr txBox="1"/>
          <p:nvPr/>
        </p:nvSpPr>
        <p:spPr>
          <a:xfrm>
            <a:off x="3877056" y="4893785"/>
            <a:ext cx="7193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quartier des docks la nuit.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1F0C81A6-0A73-EB74-A23A-491DA930F02E}"/>
              </a:ext>
            </a:extLst>
          </p:cNvPr>
          <p:cNvSpPr txBox="1"/>
          <p:nvPr/>
        </p:nvSpPr>
        <p:spPr>
          <a:xfrm>
            <a:off x="3255264" y="1414272"/>
            <a:ext cx="7046976" cy="4632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Melbourne Australie N°2 Suite Et fin</a:t>
            </a:r>
          </a:p>
        </p:txBody>
      </p:sp>
    </p:spTree>
    <p:extLst>
      <p:ext uri="{BB962C8B-B14F-4D97-AF65-F5344CB8AC3E}">
        <p14:creationId xmlns:p14="http://schemas.microsoft.com/office/powerpoint/2010/main" val="3770862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  <p:sndAc>
          <p:stSnd loop="1">
            <p:snd r:embed="rId2" name="Elvis Presley - If I Can Dream ('68 Comeback Special).wav"/>
          </p:stSnd>
        </p:sndAc>
      </p:transition>
    </mc:Choice>
    <mc:Fallback>
      <p:transition spd="slow" advClick="0" advTm="14000">
        <p:fade/>
        <p:sndAc>
          <p:stSnd loop="1">
            <p:snd r:embed="rId2" name="Elvis Presley - If I Can Dream ('68 Comeback Special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51CB9E3A-5F50-DB9B-232B-6CF4AADAE219}"/>
              </a:ext>
            </a:extLst>
          </p:cNvPr>
          <p:cNvSpPr txBox="1"/>
          <p:nvPr/>
        </p:nvSpPr>
        <p:spPr>
          <a:xfrm>
            <a:off x="463296" y="612844"/>
            <a:ext cx="1126540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rgbClr val="FFFF00"/>
                </a:solidFill>
              </a:rPr>
              <a:t>Melbourne (/</a:t>
            </a:r>
            <a:r>
              <a:rPr lang="fr-FR" sz="3600" b="1" dirty="0" err="1">
                <a:solidFill>
                  <a:srgbClr val="FFFF00"/>
                </a:solidFill>
              </a:rPr>
              <a:t>mɛlbuʁn</a:t>
            </a:r>
            <a:r>
              <a:rPr lang="fr-FR" sz="3600" b="1" dirty="0">
                <a:solidFill>
                  <a:srgbClr val="FFFF00"/>
                </a:solidFill>
              </a:rPr>
              <a:t>/[a] Écouterⓘ ; en anglais : /ˈ</a:t>
            </a:r>
            <a:r>
              <a:rPr lang="fr-FR" sz="3600" b="1" dirty="0" err="1">
                <a:solidFill>
                  <a:srgbClr val="FFFF00"/>
                </a:solidFill>
              </a:rPr>
              <a:t>mɛlbn</a:t>
            </a:r>
            <a:r>
              <a:rPr lang="fr-FR" sz="3600" b="1" dirty="0">
                <a:solidFill>
                  <a:srgbClr val="FFFF00"/>
                </a:solidFill>
              </a:rPr>
              <a:t>̩/[b] Écouterⓘ) est la capitale de l'État du Victoria, en Australie. Deuxième agglomération urbaine du pays après Sydney, le « Grand Melbourne » (</a:t>
            </a:r>
            <a:r>
              <a:rPr lang="fr-FR" sz="3600" b="1" dirty="0" err="1">
                <a:solidFill>
                  <a:srgbClr val="FFFF00"/>
                </a:solidFill>
              </a:rPr>
              <a:t>Greater</a:t>
            </a:r>
            <a:r>
              <a:rPr lang="fr-FR" sz="3600" b="1" dirty="0">
                <a:solidFill>
                  <a:srgbClr val="FFFF00"/>
                </a:solidFill>
              </a:rPr>
              <a:t> Melbourne) compte 5,2 millions d'habitants au recensement de 2023. La ville est située sur la baie de Port Phillip, laquelle ouvre sur le détroit de Bass. Ses habitants sont les </a:t>
            </a:r>
            <a:r>
              <a:rPr lang="fr-FR" sz="3600" b="1" dirty="0" err="1">
                <a:solidFill>
                  <a:srgbClr val="FFFF00"/>
                </a:solidFill>
              </a:rPr>
              <a:t>Melbourniens</a:t>
            </a:r>
            <a:r>
              <a:rPr lang="fr-FR" sz="3600" b="1" dirty="0">
                <a:solidFill>
                  <a:srgbClr val="FFFF00"/>
                </a:solidFill>
              </a:rPr>
              <a:t> (</a:t>
            </a:r>
            <a:r>
              <a:rPr lang="fr-FR" sz="3600" b="1" dirty="0" err="1">
                <a:solidFill>
                  <a:srgbClr val="FFFF00"/>
                </a:solidFill>
              </a:rPr>
              <a:t>Melburnians</a:t>
            </a:r>
            <a:r>
              <a:rPr lang="fr-FR" sz="3600" b="1" dirty="0">
                <a:solidFill>
                  <a:srgbClr val="FFFF00"/>
                </a:solidFill>
              </a:rPr>
              <a:t> en anglais)[c]. Melbourne est un important centre commercial, industriel et culturel.</a:t>
            </a:r>
          </a:p>
        </p:txBody>
      </p:sp>
    </p:spTree>
    <p:extLst>
      <p:ext uri="{BB962C8B-B14F-4D97-AF65-F5344CB8AC3E}">
        <p14:creationId xmlns:p14="http://schemas.microsoft.com/office/powerpoint/2010/main" val="837488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D70FAE-6E30-D753-102A-E3B32697D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Zone urbaine, Zone métropolitaine&#10;&#10;Le contenu généré par l’IA peut être incorrect.">
            <a:extLst>
              <a:ext uri="{FF2B5EF4-FFF2-40B4-BE49-F238E27FC236}">
                <a16:creationId xmlns:a16="http://schemas.microsoft.com/office/drawing/2014/main" id="{21C24C86-BD65-1CA2-832C-9FEEAFED09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000" y="1268920"/>
            <a:ext cx="11628000" cy="4097059"/>
          </a:xfrm>
          <a:prstGeom prst="rect">
            <a:avLst/>
          </a:prstGeom>
          <a:ln w="38100" cap="sq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9E87BE-0466-4FFA-2D45-A11064AFAD05}"/>
              </a:ext>
            </a:extLst>
          </p:cNvPr>
          <p:cNvSpPr txBox="1"/>
          <p:nvPr/>
        </p:nvSpPr>
        <p:spPr>
          <a:xfrm>
            <a:off x="3694176" y="5365979"/>
            <a:ext cx="7571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centre-ville et le fleuve Yarra.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885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BA1834-BF3E-051E-4E76-AF820B913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emise, porte&#10;&#10;Le contenu généré par l’IA peut être incorrect.">
            <a:extLst>
              <a:ext uri="{FF2B5EF4-FFF2-40B4-BE49-F238E27FC236}">
                <a16:creationId xmlns:a16="http://schemas.microsoft.com/office/drawing/2014/main" id="{0592718E-327D-52C5-9FCE-8C3EFD7DB0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119" y="279000"/>
            <a:ext cx="8506327" cy="6300000"/>
          </a:xfrm>
          <a:prstGeom prst="rect">
            <a:avLst/>
          </a:prstGeom>
          <a:ln w="38100" cap="sq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A821EEE-08FC-6F49-2F1F-6755FFDDD51D}"/>
              </a:ext>
            </a:extLst>
          </p:cNvPr>
          <p:cNvSpPr txBox="1"/>
          <p:nvPr/>
        </p:nvSpPr>
        <p:spPr>
          <a:xfrm>
            <a:off x="8973312" y="3429000"/>
            <a:ext cx="31333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Boîtes de bain Brighton Beach.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659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AEC8F8-6281-0C27-0D84-4D2EAF44FE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ciel, plein air, bâtiment&#10;&#10;Le contenu généré par l’IA peut être incorrect.">
            <a:extLst>
              <a:ext uri="{FF2B5EF4-FFF2-40B4-BE49-F238E27FC236}">
                <a16:creationId xmlns:a16="http://schemas.microsoft.com/office/drawing/2014/main" id="{E08483E7-7180-930F-307E-DE2861CD6C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9324" y="279000"/>
            <a:ext cx="9457385" cy="6300000"/>
          </a:xfrm>
          <a:prstGeom prst="rect">
            <a:avLst/>
          </a:prstGeom>
          <a:ln w="38100" cap="sq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DED678-B9A3-ADDC-C36F-42134D467663}"/>
              </a:ext>
            </a:extLst>
          </p:cNvPr>
          <p:cNvSpPr txBox="1"/>
          <p:nvPr/>
        </p:nvSpPr>
        <p:spPr>
          <a:xfrm>
            <a:off x="0" y="3718560"/>
            <a:ext cx="23993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Pont de Bolte la nuit.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523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6D1B91-3047-78FD-DF74-EFC8518F6A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éhicule terrestre, train&#10;&#10;Le contenu généré par l’IA peut être incorrect.">
            <a:extLst>
              <a:ext uri="{FF2B5EF4-FFF2-40B4-BE49-F238E27FC236}">
                <a16:creationId xmlns:a16="http://schemas.microsoft.com/office/drawing/2014/main" id="{73BDFA4B-5D82-80F4-7F9C-59F9723C2D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53" y="279000"/>
            <a:ext cx="9453694" cy="6300000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274196-53D4-8745-59B5-1DFF22BF731D}"/>
              </a:ext>
            </a:extLst>
          </p:cNvPr>
          <p:cNvSpPr txBox="1"/>
          <p:nvPr/>
        </p:nvSpPr>
        <p:spPr>
          <a:xfrm>
            <a:off x="2121408" y="5852160"/>
            <a:ext cx="84978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Un tramway à côté d'un bus Melbourne Bus Link, avec un métro Trains X'Trapolis 100 passant au-dessus.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49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A160A9-5E67-7F51-2D23-1C21AE919F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bâtiment, ciel, ville&#10;&#10;Le contenu généré par l’IA peut être incorrect.">
            <a:extLst>
              <a:ext uri="{FF2B5EF4-FFF2-40B4-BE49-F238E27FC236}">
                <a16:creationId xmlns:a16="http://schemas.microsoft.com/office/drawing/2014/main" id="{55C1E58B-24D2-7F25-2BBB-D32E950F37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556" y="279000"/>
            <a:ext cx="9453704" cy="6300000"/>
          </a:xfrm>
          <a:prstGeom prst="rect">
            <a:avLst/>
          </a:prstGeom>
          <a:ln w="38100" cap="sq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C7C503-616D-07F5-31CD-912C387D6895}"/>
              </a:ext>
            </a:extLst>
          </p:cNvPr>
          <p:cNvSpPr txBox="1"/>
          <p:nvPr/>
        </p:nvSpPr>
        <p:spPr>
          <a:xfrm>
            <a:off x="10070592" y="3011424"/>
            <a:ext cx="20238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 toits de Melbourne CBD et la rivière Yarra la nuit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90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15DC1D-9A15-BB5B-658C-4884581A43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eau&#10;&#10;Le contenu généré par l’IA peut être incorrect.">
            <a:extLst>
              <a:ext uri="{FF2B5EF4-FFF2-40B4-BE49-F238E27FC236}">
                <a16:creationId xmlns:a16="http://schemas.microsoft.com/office/drawing/2014/main" id="{C1CC8681-C778-95D4-B5DE-609B4EF583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3018" y="279000"/>
            <a:ext cx="4725000" cy="6300000"/>
          </a:xfrm>
          <a:prstGeom prst="rect">
            <a:avLst/>
          </a:prstGeom>
          <a:ln w="38100" cap="sq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9329E9-09A7-3434-EC77-02C2CFD7ECD0}"/>
              </a:ext>
            </a:extLst>
          </p:cNvPr>
          <p:cNvSpPr txBox="1"/>
          <p:nvPr/>
        </p:nvSpPr>
        <p:spPr>
          <a:xfrm>
            <a:off x="329184" y="4011168"/>
            <a:ext cx="3389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Pont piétonnier sur la rivière Yarra.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98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EDECE5-1EA8-4972-8DC7-970798D77F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Lampadaire extérieur, bâtiment&#10;&#10;Le contenu généré par l’IA peut être incorrect.">
            <a:extLst>
              <a:ext uri="{FF2B5EF4-FFF2-40B4-BE49-F238E27FC236}">
                <a16:creationId xmlns:a16="http://schemas.microsoft.com/office/drawing/2014/main" id="{1A830CF6-8100-C5A6-7466-FBA7AF776E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6442" y="279000"/>
            <a:ext cx="4725000" cy="6300000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73083C-1FEA-6573-3EE2-82E20B24C87C}"/>
              </a:ext>
            </a:extLst>
          </p:cNvPr>
          <p:cNvSpPr txBox="1"/>
          <p:nvPr/>
        </p:nvSpPr>
        <p:spPr>
          <a:xfrm>
            <a:off x="8436864" y="3429000"/>
            <a:ext cx="30601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Depuis le pont Princess sur la rivière Yarra.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269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D7AC4E-73DC-ED2F-DF40-88270805C5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gratte-ciel&#10;&#10;Le contenu généré par l’IA peut être incorrect.">
            <a:extLst>
              <a:ext uri="{FF2B5EF4-FFF2-40B4-BE49-F238E27FC236}">
                <a16:creationId xmlns:a16="http://schemas.microsoft.com/office/drawing/2014/main" id="{6B5DC7F9-A86A-4B0A-30EE-963C1B7762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8144" y="279000"/>
            <a:ext cx="8400000" cy="6300000"/>
          </a:xfrm>
          <a:prstGeom prst="rect">
            <a:avLst/>
          </a:prstGeom>
          <a:ln w="38100" cap="sq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C80609-E8C7-497E-82E7-3C7FB5176837}"/>
              </a:ext>
            </a:extLst>
          </p:cNvPr>
          <p:cNvSpPr txBox="1"/>
          <p:nvPr/>
        </p:nvSpPr>
        <p:spPr>
          <a:xfrm>
            <a:off x="146304" y="3429000"/>
            <a:ext cx="30845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Skyline de Melbourne depuis le pont piétonnier sur la rivière Yarra.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446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4FE6B2-0346-9FC4-8D62-891C7002C1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orloge, nuage&#10;&#10;Le contenu généré par l’IA peut être incorrect.">
            <a:extLst>
              <a:ext uri="{FF2B5EF4-FFF2-40B4-BE49-F238E27FC236}">
                <a16:creationId xmlns:a16="http://schemas.microsoft.com/office/drawing/2014/main" id="{4385A871-8A73-A438-9D77-A23A367494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1578" y="279000"/>
            <a:ext cx="4048843" cy="6300000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538EFB-CBBD-422F-AA75-521DA0DAAD7D}"/>
              </a:ext>
            </a:extLst>
          </p:cNvPr>
          <p:cNvSpPr txBox="1"/>
          <p:nvPr/>
        </p:nvSpPr>
        <p:spPr>
          <a:xfrm>
            <a:off x="8388096" y="3429000"/>
            <a:ext cx="3499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L'horloge de la tour de la Poste générale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6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D188D2-C70C-CD22-F61E-E62CB6E9D0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ville, plein air, Zone métropolitaine, paysage urbain&#10;&#10;Le contenu généré par l’IA peut être incorrect.">
            <a:extLst>
              <a:ext uri="{FF2B5EF4-FFF2-40B4-BE49-F238E27FC236}">
                <a16:creationId xmlns:a16="http://schemas.microsoft.com/office/drawing/2014/main" id="{B05C9F17-4327-01F6-B137-618BB8D2BE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6403" y="279000"/>
            <a:ext cx="9442630" cy="6300000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2DD8D2E-14D0-0A2C-F457-65E816D6D8D0}"/>
              </a:ext>
            </a:extLst>
          </p:cNvPr>
          <p:cNvSpPr txBox="1"/>
          <p:nvPr/>
        </p:nvSpPr>
        <p:spPr>
          <a:xfrm>
            <a:off x="0" y="3429000"/>
            <a:ext cx="23464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centre-ville et le fleuve Yarra.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887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D44D66-3B6A-3F9C-70A2-2F8572092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teau, eau&#10;&#10;Le contenu généré par l’IA peut être incorrect.">
            <a:extLst>
              <a:ext uri="{FF2B5EF4-FFF2-40B4-BE49-F238E27FC236}">
                <a16:creationId xmlns:a16="http://schemas.microsoft.com/office/drawing/2014/main" id="{3C405E07-4262-9953-D45D-72AA37CE40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029" y="279000"/>
            <a:ext cx="9475912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DF7B8E-BF24-E263-A09F-C3AAF3E1F2FA}"/>
              </a:ext>
            </a:extLst>
          </p:cNvPr>
          <p:cNvSpPr txBox="1"/>
          <p:nvPr/>
        </p:nvSpPr>
        <p:spPr>
          <a:xfrm>
            <a:off x="9887712" y="3145536"/>
            <a:ext cx="2304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Centre-ville.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185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429F20-75D4-D168-446F-D927877D25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lac, eau&#10;&#10;Le contenu généré par l’IA peut être incorrect.">
            <a:extLst>
              <a:ext uri="{FF2B5EF4-FFF2-40B4-BE49-F238E27FC236}">
                <a16:creationId xmlns:a16="http://schemas.microsoft.com/office/drawing/2014/main" id="{97C98B4D-377F-D67F-BB92-CAD5EC164F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1568" y="279000"/>
            <a:ext cx="8400000" cy="6300000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9A0FF2-46B9-4DD8-E143-262B95F2DA35}"/>
              </a:ext>
            </a:extLst>
          </p:cNvPr>
          <p:cNvSpPr txBox="1"/>
          <p:nvPr/>
        </p:nvSpPr>
        <p:spPr>
          <a:xfrm>
            <a:off x="85344" y="3730752"/>
            <a:ext cx="33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Yarra à Melbourne.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963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7E43A7-05CB-0CD4-8342-00E8106DE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9EAA4859-1943-412E-A91E-7165450CF6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416" y="279000"/>
            <a:ext cx="8408760" cy="6300000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BF78A0-4D90-3BE3-8524-B5F1AA982091}"/>
              </a:ext>
            </a:extLst>
          </p:cNvPr>
          <p:cNvSpPr txBox="1"/>
          <p:nvPr/>
        </p:nvSpPr>
        <p:spPr>
          <a:xfrm>
            <a:off x="8863584" y="2950464"/>
            <a:ext cx="31821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Melbourne Comedy Theatre.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672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76F352-A170-78FF-86FE-61C4E772E0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bâtiment, Art urbain, peinture, mural&#10;&#10;Le contenu généré par l’IA peut être incorrect.">
            <a:extLst>
              <a:ext uri="{FF2B5EF4-FFF2-40B4-BE49-F238E27FC236}">
                <a16:creationId xmlns:a16="http://schemas.microsoft.com/office/drawing/2014/main" id="{983CD391-B1DB-44FF-2780-2BA4430CEE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7430" y="279000"/>
            <a:ext cx="9510130" cy="6300000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487A9F8A-8FA8-C26E-3C80-98E9EC567DEC}"/>
              </a:ext>
            </a:extLst>
          </p:cNvPr>
          <p:cNvSpPr txBox="1"/>
          <p:nvPr/>
        </p:nvSpPr>
        <p:spPr>
          <a:xfrm>
            <a:off x="207264" y="3840480"/>
            <a:ext cx="18775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Street Art à Melbourne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199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9EC135-C774-47B5-33D3-79691A37AD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âtiment&#10;&#10;Le contenu généré par l’IA peut être incorrect.">
            <a:extLst>
              <a:ext uri="{FF2B5EF4-FFF2-40B4-BE49-F238E27FC236}">
                <a16:creationId xmlns:a16="http://schemas.microsoft.com/office/drawing/2014/main" id="{AD9D0731-0FA2-F9A3-A5C9-33DA8E8A0F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30" y="279000"/>
            <a:ext cx="9516021" cy="6300000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1ACAFE-8132-B319-61B4-FB0BB69D1FD4}"/>
              </a:ext>
            </a:extLst>
          </p:cNvPr>
          <p:cNvSpPr txBox="1"/>
          <p:nvPr/>
        </p:nvSpPr>
        <p:spPr>
          <a:xfrm>
            <a:off x="10021824" y="3657600"/>
            <a:ext cx="20482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Visiter Melbourne : Quartier des Docklands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328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773CA-32DC-1873-1229-815FF5B164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plein air, arbre&#10;&#10;Le contenu généré par l’IA peut être incorrect.">
            <a:extLst>
              <a:ext uri="{FF2B5EF4-FFF2-40B4-BE49-F238E27FC236}">
                <a16:creationId xmlns:a16="http://schemas.microsoft.com/office/drawing/2014/main" id="{CAF6369E-BE74-7E58-F6BA-25BB3A72DD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0896" y="291078"/>
            <a:ext cx="9216000" cy="6105155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1A273D-3B50-C097-C84B-82D9620D948F}"/>
              </a:ext>
            </a:extLst>
          </p:cNvPr>
          <p:cNvSpPr txBox="1"/>
          <p:nvPr/>
        </p:nvSpPr>
        <p:spPr>
          <a:xfrm>
            <a:off x="109728" y="3429000"/>
            <a:ext cx="23652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St Kilda, la plage de Melbourne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828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683F73-7E87-FABD-71C7-4C782B68C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E6AEC06-25E3-F640-286D-94593F54A0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688" y="279000"/>
            <a:ext cx="9851899" cy="6300000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809831-D7A1-4B25-CBE7-282F84F63B98}"/>
              </a:ext>
            </a:extLst>
          </p:cNvPr>
          <p:cNvSpPr txBox="1"/>
          <p:nvPr/>
        </p:nvSpPr>
        <p:spPr>
          <a:xfrm>
            <a:off x="10253472" y="1816608"/>
            <a:ext cx="193852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L’Albert Park en vue aérienne, accueille chaque année le prix d’Australie depuis 20 ans</a:t>
            </a:r>
          </a:p>
        </p:txBody>
      </p:sp>
    </p:spTree>
    <p:extLst>
      <p:ext uri="{BB962C8B-B14F-4D97-AF65-F5344CB8AC3E}">
        <p14:creationId xmlns:p14="http://schemas.microsoft.com/office/powerpoint/2010/main" val="2037822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2343D7-7DBD-2FE4-14AF-9209F9C8BC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nuage&#10;&#10;Le contenu généré par l’IA peut être incorrect.">
            <a:extLst>
              <a:ext uri="{FF2B5EF4-FFF2-40B4-BE49-F238E27FC236}">
                <a16:creationId xmlns:a16="http://schemas.microsoft.com/office/drawing/2014/main" id="{64117192-D4C8-1BC0-3D86-B9FE87BA57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5564" y="279000"/>
            <a:ext cx="8400000" cy="6300000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7EC160-30A2-3B08-FE85-F307F070D831}"/>
              </a:ext>
            </a:extLst>
          </p:cNvPr>
          <p:cNvSpPr txBox="1"/>
          <p:nvPr/>
        </p:nvSpPr>
        <p:spPr>
          <a:xfrm>
            <a:off x="280416" y="3157728"/>
            <a:ext cx="29260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Brighton Beach est sans doute l'endroit le plus pittoresque de Melbourne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020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6C2489-7497-D25E-1EAA-9CB59F22B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nuage&#10;&#10;Le contenu généré par l’IA peut être incorrect.">
            <a:extLst>
              <a:ext uri="{FF2B5EF4-FFF2-40B4-BE49-F238E27FC236}">
                <a16:creationId xmlns:a16="http://schemas.microsoft.com/office/drawing/2014/main" id="{FDA4B0B9-0B82-7EDD-FBBA-92929B34D1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644" y="279000"/>
            <a:ext cx="8400000" cy="6300000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502B01-4814-FD16-00B7-6709C7118545}"/>
              </a:ext>
            </a:extLst>
          </p:cNvPr>
          <p:cNvSpPr txBox="1"/>
          <p:nvPr/>
        </p:nvSpPr>
        <p:spPr>
          <a:xfrm>
            <a:off x="8912352" y="3429000"/>
            <a:ext cx="31821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Explorer la promenade de </a:t>
            </a:r>
            <a:r>
              <a:rPr lang="fr-FR" sz="2400" b="1" dirty="0" err="1">
                <a:solidFill>
                  <a:srgbClr val="FFFF00"/>
                </a:solidFill>
              </a:rPr>
              <a:t>Southbank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979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7FF25F-5E4D-F213-D75A-340ED4F4C8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Aménagement paysager&#10;&#10;Le contenu généré par l’IA peut être incorrect.">
            <a:extLst>
              <a:ext uri="{FF2B5EF4-FFF2-40B4-BE49-F238E27FC236}">
                <a16:creationId xmlns:a16="http://schemas.microsoft.com/office/drawing/2014/main" id="{FF17E2A0-3780-98A7-C0EE-D512CC6248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7168" y="279000"/>
            <a:ext cx="9450000" cy="6300000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5A2E1F-6A69-FFCC-134F-E91B30DAA1E9}"/>
              </a:ext>
            </a:extLst>
          </p:cNvPr>
          <p:cNvSpPr txBox="1"/>
          <p:nvPr/>
        </p:nvSpPr>
        <p:spPr>
          <a:xfrm>
            <a:off x="109728" y="3596640"/>
            <a:ext cx="21701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Se promener dans les jardins de Fitzroy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330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545D3F-E77E-8D54-D377-C029DE11A9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scène, piéton&#10;&#10;Le contenu généré par l’IA peut être incorrect.">
            <a:extLst>
              <a:ext uri="{FF2B5EF4-FFF2-40B4-BE49-F238E27FC236}">
                <a16:creationId xmlns:a16="http://schemas.microsoft.com/office/drawing/2014/main" id="{AEF5079C-24EE-BAF8-B141-160C715ADD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5478" y="616743"/>
            <a:ext cx="11081043" cy="5112000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CF6C8A-CC76-AD7D-8C68-7CD0789E95B4}"/>
              </a:ext>
            </a:extLst>
          </p:cNvPr>
          <p:cNvSpPr txBox="1"/>
          <p:nvPr/>
        </p:nvSpPr>
        <p:spPr>
          <a:xfrm>
            <a:off x="304800" y="5825758"/>
            <a:ext cx="11643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FFFF00"/>
                </a:solidFill>
              </a:rPr>
              <a:t>Melbourne City Centre (central business district of Melbourne, Victoria, Australia)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688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84B51E-5828-CAF6-5D0C-5E0887508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herbe, ciel&#10;&#10;Le contenu généré par l’IA peut être incorrect.">
            <a:extLst>
              <a:ext uri="{FF2B5EF4-FFF2-40B4-BE49-F238E27FC236}">
                <a16:creationId xmlns:a16="http://schemas.microsoft.com/office/drawing/2014/main" id="{50DDC728-DE8D-6184-3054-B55EF6C523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" y="1143000"/>
            <a:ext cx="11430000" cy="4572000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54129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F66392-D42E-53E2-385F-9BF4FDD097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uage, ciel, plein air, bâtiment&#10;&#10;Le contenu généré par l’IA peut être incorrect.">
            <a:extLst>
              <a:ext uri="{FF2B5EF4-FFF2-40B4-BE49-F238E27FC236}">
                <a16:creationId xmlns:a16="http://schemas.microsoft.com/office/drawing/2014/main" id="{63C6B166-F931-C387-296D-4AD5EF9E96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000" y="1014984"/>
            <a:ext cx="11448000" cy="45792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22555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49C43B-ABD6-BF13-93EF-68F20791D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oiseau, coucher de soleil&#10;&#10;Le contenu généré par l’IA peut être incorrect.">
            <a:extLst>
              <a:ext uri="{FF2B5EF4-FFF2-40B4-BE49-F238E27FC236}">
                <a16:creationId xmlns:a16="http://schemas.microsoft.com/office/drawing/2014/main" id="{EF26E076-C443-E85D-FBB1-3305CCEBD2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00" y="1125000"/>
            <a:ext cx="11520000" cy="4608000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33526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D9D9ED-F203-59A9-3418-46A0D566C6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85B5A3D-CC38-336A-5D80-1F72B3555B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513" y="279000"/>
            <a:ext cx="9888236" cy="6300000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C0012B-3CC7-8D73-9C3D-7284F459EB8B}"/>
              </a:ext>
            </a:extLst>
          </p:cNvPr>
          <p:cNvSpPr txBox="1"/>
          <p:nvPr/>
        </p:nvSpPr>
        <p:spPr>
          <a:xfrm>
            <a:off x="10216896" y="1889760"/>
            <a:ext cx="197510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Stimulante et passionnante, la belle Melbourne est un terrain de jeu privilégié pour les artistes des rues. -</a:t>
            </a:r>
          </a:p>
        </p:txBody>
      </p:sp>
    </p:spTree>
    <p:extLst>
      <p:ext uri="{BB962C8B-B14F-4D97-AF65-F5344CB8AC3E}">
        <p14:creationId xmlns:p14="http://schemas.microsoft.com/office/powerpoint/2010/main" val="527860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8C2A70-9C76-71DD-8269-64E5B7D88B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37E47A4-56BB-4742-7E6D-0E84097072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45870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9E3452-AAFB-2C2D-81BA-7E6CC5BB44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2C738CB-8F0C-3C5C-0CBB-6E4C751D9B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402336"/>
            <a:ext cx="11200000" cy="6300000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03824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289385-E864-0195-74AE-B41B794FB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02CEC61-27D4-E589-5917-7BB0C953BB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000" y="369000"/>
            <a:ext cx="10880000" cy="6120000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0391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DEDA4D-0C3E-7BC4-E318-AB20457693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Visage humain, rose, Accessoire de mode&#10;&#10;Le contenu généré par l’IA peut être incorrect.">
            <a:extLst>
              <a:ext uri="{FF2B5EF4-FFF2-40B4-BE49-F238E27FC236}">
                <a16:creationId xmlns:a16="http://schemas.microsoft.com/office/drawing/2014/main" id="{C18762A0-423A-8CF9-7501-8F2ECE7BDB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729" y="0"/>
            <a:ext cx="3714750" cy="4191000"/>
          </a:xfrm>
          <a:prstGeom prst="rect">
            <a:avLst/>
          </a:prstGeom>
        </p:spPr>
      </p:pic>
      <p:pic>
        <p:nvPicPr>
          <p:cNvPr id="7" name="Image 6" descr="Une image contenant invertébré, conque, Shankha, coquille&#10;&#10;Le contenu généré par l’IA peut être incorrect.">
            <a:extLst>
              <a:ext uri="{FF2B5EF4-FFF2-40B4-BE49-F238E27FC236}">
                <a16:creationId xmlns:a16="http://schemas.microsoft.com/office/drawing/2014/main" id="{2C57EE97-EB40-F21D-029A-54B3916105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7250" y="3248025"/>
            <a:ext cx="3714750" cy="3609975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58C8D9A-6F7B-055E-D0EF-1F79BD8C7483}"/>
              </a:ext>
            </a:extLst>
          </p:cNvPr>
          <p:cNvSpPr txBox="1"/>
          <p:nvPr/>
        </p:nvSpPr>
        <p:spPr>
          <a:xfrm>
            <a:off x="3657600" y="670560"/>
            <a:ext cx="82661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Proposé La Ville De Melbourne N°2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                                       Suite Et Fin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D1F4604-88CB-15ED-B2FE-8233BF0E822F}"/>
              </a:ext>
            </a:extLst>
          </p:cNvPr>
          <p:cNvSpPr txBox="1"/>
          <p:nvPr/>
        </p:nvSpPr>
        <p:spPr>
          <a:xfrm>
            <a:off x="4742688" y="2005691"/>
            <a:ext cx="6595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15CDA6AC-520E-B145-4521-C66D6FDB417E}"/>
              </a:ext>
            </a:extLst>
          </p:cNvPr>
          <p:cNvSpPr txBox="1"/>
          <p:nvPr/>
        </p:nvSpPr>
        <p:spPr>
          <a:xfrm>
            <a:off x="6888480" y="3294655"/>
            <a:ext cx="4730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716321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fade/>
      </p:transition>
    </mc:Choice>
    <mc:Fallback>
      <p:transition spd="slow" advClick="0" advTm="14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332</Words>
  <Application>Microsoft Office PowerPoint</Application>
  <PresentationFormat>Grand écran</PresentationFormat>
  <Paragraphs>29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18</cp:revision>
  <dcterms:created xsi:type="dcterms:W3CDTF">2025-10-19T02:10:19Z</dcterms:created>
  <dcterms:modified xsi:type="dcterms:W3CDTF">2025-11-21T10:20:22Z</dcterms:modified>
</cp:coreProperties>
</file>