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2" r:id="rId3"/>
    <p:sldId id="265" r:id="rId4"/>
    <p:sldId id="263" r:id="rId5"/>
    <p:sldId id="26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6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0" autoAdjust="0"/>
    <p:restoredTop sz="94660"/>
  </p:normalViewPr>
  <p:slideViewPr>
    <p:cSldViewPr snapToGrid="0">
      <p:cViewPr varScale="1">
        <p:scale>
          <a:sx n="63" d="100"/>
          <a:sy n="63" d="100"/>
        </p:scale>
        <p:origin x="39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20/11/2025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Tour de grande hauteur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5D44CDCA-9909-2DAF-9A77-47F3C26054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252" y="189000"/>
            <a:ext cx="1064749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1935E7-9111-A816-3199-A4815E46B454}"/>
              </a:ext>
            </a:extLst>
          </p:cNvPr>
          <p:cNvSpPr txBox="1"/>
          <p:nvPr/>
        </p:nvSpPr>
        <p:spPr>
          <a:xfrm>
            <a:off x="3767328" y="862067"/>
            <a:ext cx="4584192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Ville de Perth - Australie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  <p:sndAc>
          <p:stSnd loop="1">
            <p:snd r:embed="rId2" name="Raymond Lefevre - Mourir D'aimer (1971).wav"/>
          </p:stSnd>
        </p:sndAc>
      </p:transition>
    </mc:Choice>
    <mc:Fallback>
      <p:transition spd="slow" advClick="0" advTm="13000">
        <p:push dir="u"/>
        <p:sndAc>
          <p:stSnd loop="1">
            <p:snd r:embed="rId2" name="Raymond Lefevre - Mourir D'aimer (197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11099A3-046E-239C-2250-E63222FC2773}"/>
              </a:ext>
            </a:extLst>
          </p:cNvPr>
          <p:cNvSpPr txBox="1"/>
          <p:nvPr/>
        </p:nvSpPr>
        <p:spPr>
          <a:xfrm>
            <a:off x="524256" y="117693"/>
            <a:ext cx="1152144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Perth (/pɜːθ/[3] Écouterⓘ ; en nyungar : Boorloo) est la capitale de l'État australien d'Australie-Occidentale. Elle est située dans le Sud-Ouest de l'Australie, en bordure de l'océan Indien et sur les rives du fleuve Swan. Sa population s'élève à 2 059 484 habitants en 2018[4], ce qui en fait la quatrième ville du pays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50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B69B85C1-B38C-7AC0-CBCC-0908E1FDC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100" y="189000"/>
            <a:ext cx="9723799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orizon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335E681D-7269-1C5D-2031-56F903D4E7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68" y="2097000"/>
            <a:ext cx="11253863" cy="26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B3A2245-3B18-7966-74E5-34F1FAC6786C}"/>
              </a:ext>
            </a:extLst>
          </p:cNvPr>
          <p:cNvSpPr txBox="1"/>
          <p:nvPr/>
        </p:nvSpPr>
        <p:spPr>
          <a:xfrm>
            <a:off x="3462527" y="1463040"/>
            <a:ext cx="526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panoramique de la ville.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E40860C9-6F3C-04A3-C3DB-445074682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97" y="189000"/>
            <a:ext cx="972380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36EB38-04E3-4026-EF15-D2C1298AF94B}"/>
              </a:ext>
            </a:extLst>
          </p:cNvPr>
          <p:cNvSpPr txBox="1"/>
          <p:nvPr/>
        </p:nvSpPr>
        <p:spPr>
          <a:xfrm>
            <a:off x="10253472" y="1661161"/>
            <a:ext cx="19385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siège du gouvernement (Government House) est situé entre la mairie et le Perth Concert Hall.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Bâtiment commercial&#10;&#10;Le contenu généré par l’IA peut être incorrect.">
            <a:extLst>
              <a:ext uri="{FF2B5EF4-FFF2-40B4-BE49-F238E27FC236}">
                <a16:creationId xmlns:a16="http://schemas.microsoft.com/office/drawing/2014/main" id="{A363094E-56AC-90CA-4086-7A9A93AD22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1796" y="333000"/>
            <a:ext cx="9291640" cy="619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E19FC3-BDFA-17EF-E6B1-AF7171055790}"/>
              </a:ext>
            </a:extLst>
          </p:cNvPr>
          <p:cNvSpPr txBox="1"/>
          <p:nvPr/>
        </p:nvSpPr>
        <p:spPr>
          <a:xfrm>
            <a:off x="234356" y="2304288"/>
            <a:ext cx="2377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siège du gouvernement (Gouvernement House) est situé entre la mairie et le Perth Concert Hall.</a:t>
            </a: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8D6B0F6-4B8F-5C6D-C99F-149054763D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58" y="189000"/>
            <a:ext cx="9723812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058A62-5E93-1845-706D-486D2A4BDF54}"/>
              </a:ext>
            </a:extLst>
          </p:cNvPr>
          <p:cNvSpPr txBox="1"/>
          <p:nvPr/>
        </p:nvSpPr>
        <p:spPr>
          <a:xfrm>
            <a:off x="10143744" y="2353056"/>
            <a:ext cx="18170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'</a:t>
            </a:r>
            <a:r>
              <a:rPr lang="fr-FR" sz="2400" b="1" dirty="0" err="1">
                <a:solidFill>
                  <a:schemeClr val="bg1"/>
                </a:solidFill>
              </a:rPr>
              <a:t>amcom</a:t>
            </a:r>
            <a:r>
              <a:rPr lang="fr-FR" sz="2400" b="1" dirty="0">
                <a:solidFill>
                  <a:schemeClr val="bg1"/>
                </a:solidFill>
              </a:rPr>
              <a:t>' (gauche) dans un CBD à l'architecture diversifiée.</a:t>
            </a: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11261D09-1D25-153C-68AA-BDAC0AC9CE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8464" y="189000"/>
            <a:ext cx="9723799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2613F-BB6B-07CB-0E56-21519147F931}"/>
              </a:ext>
            </a:extLst>
          </p:cNvPr>
          <p:cNvSpPr txBox="1"/>
          <p:nvPr/>
        </p:nvSpPr>
        <p:spPr>
          <a:xfrm>
            <a:off x="365760" y="3206496"/>
            <a:ext cx="2023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Salle de concert de Perth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horloge&#10;&#10;Le contenu généré par l’IA peut être incorrect.">
            <a:extLst>
              <a:ext uri="{FF2B5EF4-FFF2-40B4-BE49-F238E27FC236}">
                <a16:creationId xmlns:a16="http://schemas.microsoft.com/office/drawing/2014/main" id="{8C9EAE54-00FD-EE2F-FB92-EA13659B84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" y="189000"/>
            <a:ext cx="864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1766AB-6CE2-DCE0-0783-87BAC96F27BE}"/>
              </a:ext>
            </a:extLst>
          </p:cNvPr>
          <p:cNvSpPr txBox="1"/>
          <p:nvPr/>
        </p:nvSpPr>
        <p:spPr>
          <a:xfrm>
            <a:off x="9070848" y="3291840"/>
            <a:ext cx="2962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L'université d'Australie-Occidentale à Crawley.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vion, ciel, plein air, aéroport&#10;&#10;Le contenu généré par l’IA peut être incorrect.">
            <a:extLst>
              <a:ext uri="{FF2B5EF4-FFF2-40B4-BE49-F238E27FC236}">
                <a16:creationId xmlns:a16="http://schemas.microsoft.com/office/drawing/2014/main" id="{D34214AD-8488-8802-8EAD-37E2A2F79D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261" y="189000"/>
            <a:ext cx="972381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FA80F9-32FC-50F2-2542-77F437B9CDC6}"/>
              </a:ext>
            </a:extLst>
          </p:cNvPr>
          <p:cNvSpPr txBox="1"/>
          <p:nvPr/>
        </p:nvSpPr>
        <p:spPr>
          <a:xfrm>
            <a:off x="298500" y="2084832"/>
            <a:ext cx="17556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Boeing 737-800 de Qantas stationné au terminal national Qantas de l'aéroport de Perth.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route, Véhicule terrestre, pneu&#10;&#10;Le contenu généré par l’IA peut être incorrect.">
            <a:extLst>
              <a:ext uri="{FF2B5EF4-FFF2-40B4-BE49-F238E27FC236}">
                <a16:creationId xmlns:a16="http://schemas.microsoft.com/office/drawing/2014/main" id="{F295DC2B-9F6F-B904-DD65-6E99B0E87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9" y="189000"/>
            <a:ext cx="904186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1727B9-76C4-EAF0-C832-0DA32D85BDDE}"/>
              </a:ext>
            </a:extLst>
          </p:cNvPr>
          <p:cNvSpPr txBox="1"/>
          <p:nvPr/>
        </p:nvSpPr>
        <p:spPr>
          <a:xfrm>
            <a:off x="9631680" y="3304032"/>
            <a:ext cx="2426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tunnel Northbridge.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oie ferrée, Plate-forme de correspondance, plateforme&#10;&#10;Le contenu généré par l’IA peut être incorrect.">
            <a:extLst>
              <a:ext uri="{FF2B5EF4-FFF2-40B4-BE49-F238E27FC236}">
                <a16:creationId xmlns:a16="http://schemas.microsoft.com/office/drawing/2014/main" id="{CDE90A0B-1117-CB19-35E9-A3951679D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072" y="189000"/>
            <a:ext cx="864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A5DFAF-D0A9-426A-4CDD-4FF9DDAAB62A}"/>
              </a:ext>
            </a:extLst>
          </p:cNvPr>
          <p:cNvSpPr txBox="1"/>
          <p:nvPr/>
        </p:nvSpPr>
        <p:spPr>
          <a:xfrm>
            <a:off x="243840" y="377952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gare centrale de Perth.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0A3C902F-AB1D-A0B1-EB2B-5B17BC842B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83" y="189000"/>
            <a:ext cx="972380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114688-FF59-FF9E-3A9D-9DA4DBCBCAA7}"/>
              </a:ext>
            </a:extLst>
          </p:cNvPr>
          <p:cNvSpPr txBox="1"/>
          <p:nvPr/>
        </p:nvSpPr>
        <p:spPr>
          <a:xfrm>
            <a:off x="10204704" y="2755392"/>
            <a:ext cx="1987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quai « Barrack », la tour Bell et le CBD en arrière-plan. La zone est en travaux.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eau, bâtiment&#10;&#10;Le contenu généré par l’IA peut être incorrect.">
            <a:extLst>
              <a:ext uri="{FF2B5EF4-FFF2-40B4-BE49-F238E27FC236}">
                <a16:creationId xmlns:a16="http://schemas.microsoft.com/office/drawing/2014/main" id="{642D27A9-428B-BF53-25CE-8EEA9BB22C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295" y="189000"/>
            <a:ext cx="899609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362E18-FA88-C173-A517-3D3DFF8AEFA1}"/>
              </a:ext>
            </a:extLst>
          </p:cNvPr>
          <p:cNvSpPr txBox="1"/>
          <p:nvPr/>
        </p:nvSpPr>
        <p:spPr>
          <a:xfrm>
            <a:off x="302024" y="3182112"/>
            <a:ext cx="24871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« Elizabeth Quay » (du quai Élizabeth) à Perth. Octobre 2019.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B9F11AD0-0EC5-EF79-25F3-A227E11B6F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82" y="495000"/>
            <a:ext cx="11726836" cy="586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677AB1-AD53-19A8-CDD8-FD1498DA4AAA}"/>
              </a:ext>
            </a:extLst>
          </p:cNvPr>
          <p:cNvSpPr txBox="1"/>
          <p:nvPr/>
        </p:nvSpPr>
        <p:spPr>
          <a:xfrm>
            <a:off x="1341120" y="658368"/>
            <a:ext cx="1113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« Elizabeth Quay » (du quai Élizabeth) à Perth. Octobre 2019.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arbre&#10;&#10;Le contenu généré par l’IA peut être incorrect.">
            <a:extLst>
              <a:ext uri="{FF2B5EF4-FFF2-40B4-BE49-F238E27FC236}">
                <a16:creationId xmlns:a16="http://schemas.microsoft.com/office/drawing/2014/main" id="{D9FA02B9-95C8-3D1A-88E0-061C765BB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029" y="1814226"/>
            <a:ext cx="11365942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063AC-D5E2-23CC-BF48-B5088F8A9C8B}"/>
              </a:ext>
            </a:extLst>
          </p:cNvPr>
          <p:cNvSpPr txBox="1"/>
          <p:nvPr/>
        </p:nvSpPr>
        <p:spPr>
          <a:xfrm>
            <a:off x="5096256" y="5002584"/>
            <a:ext cx="7851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izon, nuage&#10;&#10;Le contenu généré par l’IA peut être incorrect.">
            <a:extLst>
              <a:ext uri="{FF2B5EF4-FFF2-40B4-BE49-F238E27FC236}">
                <a16:creationId xmlns:a16="http://schemas.microsoft.com/office/drawing/2014/main" id="{3F8FFB93-1C46-51C4-E272-6525FF9F10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763" y="189000"/>
            <a:ext cx="1036247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0A58D6-D381-45D0-3DEF-85698E887124}"/>
              </a:ext>
            </a:extLst>
          </p:cNvPr>
          <p:cNvSpPr txBox="1"/>
          <p:nvPr/>
        </p:nvSpPr>
        <p:spPr>
          <a:xfrm>
            <a:off x="1036320" y="6265872"/>
            <a:ext cx="7095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Perth </a:t>
            </a: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9927D6FA-BA34-D576-FDDE-CF7B0A423D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762" y="189000"/>
            <a:ext cx="1036247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449BCB-CB6A-3473-1139-C1C8BC352F38}"/>
              </a:ext>
            </a:extLst>
          </p:cNvPr>
          <p:cNvSpPr txBox="1"/>
          <p:nvPr/>
        </p:nvSpPr>
        <p:spPr>
          <a:xfrm>
            <a:off x="5693664" y="6207335"/>
            <a:ext cx="5474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Cottesloe</a:t>
            </a:r>
            <a:r>
              <a:rPr lang="fr-FR" sz="2400" b="1" dirty="0">
                <a:solidFill>
                  <a:schemeClr val="bg1"/>
                </a:solidFill>
              </a:rPr>
              <a:t> Beach au coucher du soleil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41DE5701-496F-E836-B0BC-19DF506D38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762" y="189000"/>
            <a:ext cx="1036247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72ADD-985D-FC0E-5550-3EC134AB339C}"/>
              </a:ext>
            </a:extLst>
          </p:cNvPr>
          <p:cNvSpPr txBox="1"/>
          <p:nvPr/>
        </p:nvSpPr>
        <p:spPr>
          <a:xfrm>
            <a:off x="926954" y="5838003"/>
            <a:ext cx="7120128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Dolphin Quay. C’est la plage parfaite pour admirer les dauphins notamment au coucher du soleil.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ge&#10;&#10;Le contenu généré par l’IA peut être incorrect.">
            <a:extLst>
              <a:ext uri="{FF2B5EF4-FFF2-40B4-BE49-F238E27FC236}">
                <a16:creationId xmlns:a16="http://schemas.microsoft.com/office/drawing/2014/main" id="{BF4873A3-56E8-8FCA-FD54-DA9B34859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53" y="189000"/>
            <a:ext cx="1036247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E92ABE-91FD-F022-9352-D05449AB1D9A}"/>
              </a:ext>
            </a:extLst>
          </p:cNvPr>
          <p:cNvSpPr txBox="1"/>
          <p:nvPr/>
        </p:nvSpPr>
        <p:spPr>
          <a:xfrm>
            <a:off x="8339328" y="6207335"/>
            <a:ext cx="3852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Scarborough Beach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nourriture, ingrédient, Cuisine&#10;&#10;Le contenu généré par l’IA peut être incorrect.">
            <a:extLst>
              <a:ext uri="{FF2B5EF4-FFF2-40B4-BE49-F238E27FC236}">
                <a16:creationId xmlns:a16="http://schemas.microsoft.com/office/drawing/2014/main" id="{C59CCE9B-1C28-81D2-954F-24A886CF15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344" y="189000"/>
            <a:ext cx="648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242F46C2-EA71-C3BE-4620-5F7080671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763" y="189000"/>
            <a:ext cx="1036247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able, ciel, géologie&#10;&#10;Le contenu généré par l’IA peut être incorrect.">
            <a:extLst>
              <a:ext uri="{FF2B5EF4-FFF2-40B4-BE49-F238E27FC236}">
                <a16:creationId xmlns:a16="http://schemas.microsoft.com/office/drawing/2014/main" id="{058C7A46-530A-DBBD-DBC4-12856958D8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152" y="243000"/>
            <a:ext cx="4248000" cy="637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EB57A-5DC5-596D-8D2A-491612B69FD7}"/>
              </a:ext>
            </a:extLst>
          </p:cNvPr>
          <p:cNvSpPr txBox="1"/>
          <p:nvPr/>
        </p:nvSpPr>
        <p:spPr>
          <a:xfrm>
            <a:off x="8436864" y="3182112"/>
            <a:ext cx="323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Margaret River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able, ciel, géologie&#10;&#10;Le contenu généré par l’IA peut être incorrect.">
            <a:extLst>
              <a:ext uri="{FF2B5EF4-FFF2-40B4-BE49-F238E27FC236}">
                <a16:creationId xmlns:a16="http://schemas.microsoft.com/office/drawing/2014/main" id="{A6F86922-77B6-8F5B-3A6F-F8AF59C12A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960" y="279000"/>
            <a:ext cx="4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CE8F8A-F768-212F-0236-5ED391EF81E5}"/>
              </a:ext>
            </a:extLst>
          </p:cNvPr>
          <p:cNvSpPr txBox="1"/>
          <p:nvPr/>
        </p:nvSpPr>
        <p:spPr>
          <a:xfrm>
            <a:off x="743712" y="3596640"/>
            <a:ext cx="28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Pinnacles Desert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assin, eau&#10;&#10;Le contenu généré par l’IA peut être incorrect.">
            <a:extLst>
              <a:ext uri="{FF2B5EF4-FFF2-40B4-BE49-F238E27FC236}">
                <a16:creationId xmlns:a16="http://schemas.microsoft.com/office/drawing/2014/main" id="{27A753D5-CF14-F327-C9A6-BDF32289F9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0465" y="188392"/>
            <a:ext cx="9684000" cy="648121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41F909-CE77-8FE7-293D-F67CBB6EB4BD}"/>
              </a:ext>
            </a:extLst>
          </p:cNvPr>
          <p:cNvSpPr txBox="1"/>
          <p:nvPr/>
        </p:nvSpPr>
        <p:spPr>
          <a:xfrm>
            <a:off x="1225296" y="6261699"/>
            <a:ext cx="4645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Kings Park</a:t>
            </a: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quarium, poisson, sous-marin&#10;&#10;Le contenu généré par l’IA peut être incorrect.">
            <a:extLst>
              <a:ext uri="{FF2B5EF4-FFF2-40B4-BE49-F238E27FC236}">
                <a16:creationId xmlns:a16="http://schemas.microsoft.com/office/drawing/2014/main" id="{E5238C27-76DE-A0F3-231D-6C1E2C0DA6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592" y="243000"/>
            <a:ext cx="9520816" cy="637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CC83C8-FB31-A9A1-B6F7-4FBFC3171F57}"/>
              </a:ext>
            </a:extLst>
          </p:cNvPr>
          <p:cNvSpPr txBox="1"/>
          <p:nvPr/>
        </p:nvSpPr>
        <p:spPr>
          <a:xfrm>
            <a:off x="1177096" y="61533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L’Aquarium de Perth</a:t>
            </a: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&#10;&#10;Le contenu généré par l’IA peut être incorrect.">
            <a:extLst>
              <a:ext uri="{FF2B5EF4-FFF2-40B4-BE49-F238E27FC236}">
                <a16:creationId xmlns:a16="http://schemas.microsoft.com/office/drawing/2014/main" id="{2457B6C7-94F0-0F9B-DBF0-18D4760D1C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375" y="189000"/>
            <a:ext cx="9682178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D7F5D-91B9-C6A0-D4B9-AB52B7ADB5F4}"/>
              </a:ext>
            </a:extLst>
          </p:cNvPr>
          <p:cNvSpPr txBox="1"/>
          <p:nvPr/>
        </p:nvSpPr>
        <p:spPr>
          <a:xfrm>
            <a:off x="1157375" y="6263002"/>
            <a:ext cx="405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Visiter Fremantle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eau&#10;&#10;Le contenu généré par l’IA peut être incorrect.">
            <a:extLst>
              <a:ext uri="{FF2B5EF4-FFF2-40B4-BE49-F238E27FC236}">
                <a16:creationId xmlns:a16="http://schemas.microsoft.com/office/drawing/2014/main" id="{D8FE0B88-2171-DCF7-6FCA-A37E8D510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250" y="189000"/>
            <a:ext cx="9682187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762297-0119-CC71-DF19-7C3E0CD46D32}"/>
              </a:ext>
            </a:extLst>
          </p:cNvPr>
          <p:cNvSpPr txBox="1"/>
          <p:nvPr/>
        </p:nvSpPr>
        <p:spPr>
          <a:xfrm>
            <a:off x="8596229" y="6207335"/>
            <a:ext cx="4852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Rottnest Island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&#10;&#10;Le contenu généré par l’IA peut être incorrect.">
            <a:extLst>
              <a:ext uri="{FF2B5EF4-FFF2-40B4-BE49-F238E27FC236}">
                <a16:creationId xmlns:a16="http://schemas.microsoft.com/office/drawing/2014/main" id="{E1FE11CB-E15F-836A-2E69-3C75EF0549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906" y="189000"/>
            <a:ext cx="9682187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1245C1-3017-10D8-4ABE-791E25F9761B}"/>
              </a:ext>
            </a:extLst>
          </p:cNvPr>
          <p:cNvSpPr txBox="1"/>
          <p:nvPr/>
        </p:nvSpPr>
        <p:spPr>
          <a:xfrm>
            <a:off x="1254906" y="6207335"/>
            <a:ext cx="6437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Western Australian Museum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riv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0761E837-8724-E133-5992-13AFC10D55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906" y="189000"/>
            <a:ext cx="9682187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EF63542-23E0-E1B6-A3F2-563C23362D77}"/>
              </a:ext>
            </a:extLst>
          </p:cNvPr>
          <p:cNvSpPr txBox="1"/>
          <p:nvPr/>
        </p:nvSpPr>
        <p:spPr>
          <a:xfrm>
            <a:off x="1353312" y="6108192"/>
            <a:ext cx="296265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 Les plages de Perth</a:t>
            </a: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92496-AB1B-07A8-863B-B96BDCBA4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B3FE04BF-E0F7-1F7E-9212-0AC2949CD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25" y="189000"/>
            <a:ext cx="1152775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77529F-76FA-0402-5A82-C0A5B3EDD919}"/>
              </a:ext>
            </a:extLst>
          </p:cNvPr>
          <p:cNvSpPr txBox="1"/>
          <p:nvPr/>
        </p:nvSpPr>
        <p:spPr>
          <a:xfrm>
            <a:off x="332125" y="6207335"/>
            <a:ext cx="2523744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Elizabeth Quay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72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7501A51-FE13-7C92-5427-B174F6B5CB55}"/>
              </a:ext>
            </a:extLst>
          </p:cNvPr>
          <p:cNvSpPr txBox="1"/>
          <p:nvPr/>
        </p:nvSpPr>
        <p:spPr>
          <a:xfrm>
            <a:off x="3730752" y="1704646"/>
            <a:ext cx="864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De Perth Australie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63FCAC8-3C31-0C4D-19F7-E886C7E4AFA9}"/>
              </a:ext>
            </a:extLst>
          </p:cNvPr>
          <p:cNvSpPr txBox="1"/>
          <p:nvPr/>
        </p:nvSpPr>
        <p:spPr>
          <a:xfrm>
            <a:off x="5157216" y="2905780"/>
            <a:ext cx="657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95B5D2C-7A03-F108-98AD-194D7D590BD8}"/>
              </a:ext>
            </a:extLst>
          </p:cNvPr>
          <p:cNvSpPr txBox="1"/>
          <p:nvPr/>
        </p:nvSpPr>
        <p:spPr>
          <a:xfrm>
            <a:off x="6518529" y="4791402"/>
            <a:ext cx="381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push dir="u"/>
      </p:transition>
    </mc:Choice>
    <mc:Fallback>
      <p:transition spd="slow" advClick="0" advTm="13000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299</Words>
  <Application>Microsoft Office PowerPoint</Application>
  <PresentationFormat>Grand écran</PresentationFormat>
  <Paragraphs>31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18</cp:revision>
  <dcterms:created xsi:type="dcterms:W3CDTF">2025-10-19T02:10:19Z</dcterms:created>
  <dcterms:modified xsi:type="dcterms:W3CDTF">2025-11-20T05:43:00Z</dcterms:modified>
</cp:coreProperties>
</file>