
<file path=[Content_Types].xml><?xml version="1.0" encoding="utf-8"?>
<Types xmlns="http://schemas.openxmlformats.org/package/2006/content-types">
  <Default Extension="gif" ContentType="image/gif"/>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65" r:id="rId3"/>
    <p:sldId id="263" r:id="rId4"/>
    <p:sldId id="262" r:id="rId5"/>
    <p:sldId id="266" r:id="rId6"/>
    <p:sldId id="267" r:id="rId7"/>
    <p:sldId id="268" r:id="rId8"/>
    <p:sldId id="269" r:id="rId9"/>
    <p:sldId id="270" r:id="rId10"/>
    <p:sldId id="271" r:id="rId11"/>
    <p:sldId id="272" r:id="rId12"/>
    <p:sldId id="273" r:id="rId13"/>
    <p:sldId id="274" r:id="rId14"/>
    <p:sldId id="275" r:id="rId15"/>
    <p:sldId id="276" r:id="rId16"/>
    <p:sldId id="277" r:id="rId17"/>
    <p:sldId id="278" r:id="rId18"/>
    <p:sldId id="279" r:id="rId19"/>
    <p:sldId id="280" r:id="rId20"/>
    <p:sldId id="281" r:id="rId21"/>
    <p:sldId id="282" r:id="rId22"/>
    <p:sldId id="283" r:id="rId23"/>
    <p:sldId id="284" r:id="rId24"/>
    <p:sldId id="285" r:id="rId25"/>
    <p:sldId id="286" r:id="rId26"/>
    <p:sldId id="287" r:id="rId27"/>
    <p:sldId id="288" r:id="rId28"/>
    <p:sldId id="289" r:id="rId29"/>
    <p:sldId id="290" r:id="rId30"/>
    <p:sldId id="260"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387" autoAdjust="0"/>
    <p:restoredTop sz="94660"/>
  </p:normalViewPr>
  <p:slideViewPr>
    <p:cSldViewPr snapToGrid="0">
      <p:cViewPr varScale="1">
        <p:scale>
          <a:sx n="61" d="100"/>
          <a:sy n="61" d="100"/>
        </p:scale>
        <p:origin x="-494" y="2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132FBBE-60D9-5A11-7EF2-2981BEBB634C}"/>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71FBD57-2857-6EA6-91B8-AA2E7B3157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4A5983C-641E-6C12-449C-6CF07A0C97C0}"/>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5" name="Espace réservé du pied de page 4">
            <a:extLst>
              <a:ext uri="{FF2B5EF4-FFF2-40B4-BE49-F238E27FC236}">
                <a16:creationId xmlns:a16="http://schemas.microsoft.com/office/drawing/2014/main" id="{66152560-1A7D-0CFA-413A-B003FF6DBF9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9BFC9BA-A77F-49B1-EF45-1AEE141788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580669124"/>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46136A-50D7-AEA5-A5AE-DB464BFFD061}"/>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B7C6D2-1529-6913-0FE0-24ECBE3D9C8E}"/>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C44A1F6-A629-4DC8-B06C-22073371742A}"/>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5" name="Espace réservé du pied de page 4">
            <a:extLst>
              <a:ext uri="{FF2B5EF4-FFF2-40B4-BE49-F238E27FC236}">
                <a16:creationId xmlns:a16="http://schemas.microsoft.com/office/drawing/2014/main" id="{DB3E3F9E-77F6-30FB-492B-4436AA6B678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94C7254-3002-2993-846D-C3719E50B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287966718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1F9D622-8612-ECD5-E81A-DFDDA830A2B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2E4B6A-9FFF-8CFF-EB8E-28AAF998B2C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CD120F93-693F-2656-5F6D-E0E63BDB7993}"/>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5" name="Espace réservé du pied de page 4">
            <a:extLst>
              <a:ext uri="{FF2B5EF4-FFF2-40B4-BE49-F238E27FC236}">
                <a16:creationId xmlns:a16="http://schemas.microsoft.com/office/drawing/2014/main" id="{F3D0A5A1-0EEC-3876-578D-D7F201AAFE6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BB6685-D25E-D533-7B44-EAD4D58F510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50472869"/>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76CBC1E-CF5B-E355-10DA-CFC9CEFA2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D805B6B9-8A7E-6073-6B36-FC227DFED818}"/>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085F1B2-4AD8-11A6-22F0-16615A284545}"/>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655937AF-370A-B79E-39B2-2D4D98B564C7}"/>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6" name="Espace réservé du pied de page 5">
            <a:extLst>
              <a:ext uri="{FF2B5EF4-FFF2-40B4-BE49-F238E27FC236}">
                <a16:creationId xmlns:a16="http://schemas.microsoft.com/office/drawing/2014/main" id="{17DF0CFE-EA43-2B0B-F22A-FB6C64044B9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015B8639-9941-A449-C471-C1CB60785A5D}"/>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4094880313"/>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A5AF1C-B73A-FC65-469C-34891961103F}"/>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D53B0781-FA2C-FCE6-8372-DBD6E4DA868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995C0B1-F1DD-8F72-8DF4-7710C922C66C}"/>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A6B1FB8-DE8A-90C3-314D-BFCA22C7F50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9E6152-AFB1-9E2E-E6B4-BDE5D54383D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50010A-745F-DD99-DA05-AA2D63A1BA46}"/>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8" name="Espace réservé du pied de page 7">
            <a:extLst>
              <a:ext uri="{FF2B5EF4-FFF2-40B4-BE49-F238E27FC236}">
                <a16:creationId xmlns:a16="http://schemas.microsoft.com/office/drawing/2014/main" id="{623F1CD8-5251-C887-9306-CD8E9A000E2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6FBF4D0-2ED8-3922-1F21-DDE981F9BAB9}"/>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171212319"/>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58CE570-3388-5B3A-97C4-4E0732DF467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A4693B5-3445-171E-FEF2-D55566406033}"/>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4" name="Espace réservé du pied de page 3">
            <a:extLst>
              <a:ext uri="{FF2B5EF4-FFF2-40B4-BE49-F238E27FC236}">
                <a16:creationId xmlns:a16="http://schemas.microsoft.com/office/drawing/2014/main" id="{11F1AF66-B1A1-3073-42E7-393F37067AD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E2409B-587D-BB2C-8D73-7889B3763424}"/>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27218389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A8ACC7-6EC9-50D7-D6C0-61A8740F3135}"/>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3" name="Espace réservé du pied de page 2">
            <a:extLst>
              <a:ext uri="{FF2B5EF4-FFF2-40B4-BE49-F238E27FC236}">
                <a16:creationId xmlns:a16="http://schemas.microsoft.com/office/drawing/2014/main" id="{CF28A485-6003-82AB-6628-EF759E9C2F05}"/>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7B897BEC-3A3B-EB12-DDD6-EF8DBC8EF545}"/>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95661332"/>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FB62DF8-9D8C-58E1-D6EE-EF15C636200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93A9D04-14D0-3A3C-F990-8FDD96187C4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99DD65F-AC40-8F55-3926-9C5A7FE916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B106D770-6FBD-3D80-C3A1-AC4E05828D7C}"/>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6" name="Espace réservé du pied de page 5">
            <a:extLst>
              <a:ext uri="{FF2B5EF4-FFF2-40B4-BE49-F238E27FC236}">
                <a16:creationId xmlns:a16="http://schemas.microsoft.com/office/drawing/2014/main" id="{5327BDA4-A1F8-2494-39DF-881C328224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C49B682-F070-4A2A-C238-134844396F47}"/>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414816489"/>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F5B630-C680-3F3D-4575-1CC357D3771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979BF6C1-1CEC-2F4A-01B3-A3EE97D26E4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E522DA4-604B-D71E-DB2B-1B190C4661B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04F8C2D-C779-DEB0-EA88-2CFB3E618C8D}"/>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6" name="Espace réservé du pied de page 5">
            <a:extLst>
              <a:ext uri="{FF2B5EF4-FFF2-40B4-BE49-F238E27FC236}">
                <a16:creationId xmlns:a16="http://schemas.microsoft.com/office/drawing/2014/main" id="{A57B940A-4366-81D1-ECF0-D0B3A910D84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1B28377-23DF-F46B-CC95-9F03DFE2A32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814952155"/>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DB247A6-4098-A4B4-B2A0-51CE58C42CA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86C5362-AF1C-9E2F-2433-8D63F5286C5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100D1ED-0B8C-7941-84BA-88A3D33C11D6}"/>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5" name="Espace réservé du pied de page 4">
            <a:extLst>
              <a:ext uri="{FF2B5EF4-FFF2-40B4-BE49-F238E27FC236}">
                <a16:creationId xmlns:a16="http://schemas.microsoft.com/office/drawing/2014/main" id="{0C8386CA-012E-2728-31CE-451B0A4FCB5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1B6D583-E3E3-F154-6D55-B62949ABBE32}"/>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1055996342"/>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73B21ACE-EDA5-4750-1C21-60ABBC2F939F}"/>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A29CCB9-6922-A468-C7DD-A115245691C3}"/>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612662D-CCF2-F115-42CC-D324FAA2DED0}"/>
              </a:ext>
            </a:extLst>
          </p:cNvPr>
          <p:cNvSpPr>
            <a:spLocks noGrp="1"/>
          </p:cNvSpPr>
          <p:nvPr>
            <p:ph type="dt" sz="half" idx="10"/>
          </p:nvPr>
        </p:nvSpPr>
        <p:spPr/>
        <p:txBody>
          <a:bodyPr/>
          <a:lstStyle/>
          <a:p>
            <a:fld id="{60E52AF3-29FD-467A-9E17-F8AF8E7243A6}" type="datetimeFigureOut">
              <a:rPr lang="fr-FR" smtClean="0"/>
              <a:t>18/11/2025</a:t>
            </a:fld>
            <a:endParaRPr lang="fr-FR"/>
          </a:p>
        </p:txBody>
      </p:sp>
      <p:sp>
        <p:nvSpPr>
          <p:cNvPr id="5" name="Espace réservé du pied de page 4">
            <a:extLst>
              <a:ext uri="{FF2B5EF4-FFF2-40B4-BE49-F238E27FC236}">
                <a16:creationId xmlns:a16="http://schemas.microsoft.com/office/drawing/2014/main" id="{3304B3E9-22D6-9603-C5CA-6DE330A82BE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E898CAF-A076-5837-98CA-D42BC83A12CB}"/>
              </a:ext>
            </a:extLst>
          </p:cNvPr>
          <p:cNvSpPr>
            <a:spLocks noGrp="1"/>
          </p:cNvSpPr>
          <p:nvPr>
            <p:ph type="sldNum" sz="quarter" idx="12"/>
          </p:nvPr>
        </p:nvSpPr>
        <p:spPr/>
        <p:txBody>
          <a:bodyPr/>
          <a:lstStyle/>
          <a:p>
            <a:fld id="{4D0DFEFD-A01A-4E40-9FB8-0A35CB705D02}" type="slidenum">
              <a:rPr lang="fr-FR" smtClean="0"/>
              <a:t>‹N°›</a:t>
            </a:fld>
            <a:endParaRPr lang="fr-FR"/>
          </a:p>
        </p:txBody>
      </p:sp>
    </p:spTree>
    <p:extLst>
      <p:ext uri="{BB962C8B-B14F-4D97-AF65-F5344CB8AC3E}">
        <p14:creationId xmlns:p14="http://schemas.microsoft.com/office/powerpoint/2010/main" val="7935770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47B0701-9B00-6539-5C5C-80494600286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3CF86C8D-E0DB-D7F6-8EC8-6E3BE756A7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512B540-1D1D-1A73-DC02-8D7B83882F9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60E52AF3-29FD-467A-9E17-F8AF8E7243A6}" type="datetimeFigureOut">
              <a:rPr lang="fr-FR" smtClean="0"/>
              <a:t>18/11/2025</a:t>
            </a:fld>
            <a:endParaRPr lang="fr-FR"/>
          </a:p>
        </p:txBody>
      </p:sp>
      <p:sp>
        <p:nvSpPr>
          <p:cNvPr id="5" name="Espace réservé du pied de page 4">
            <a:extLst>
              <a:ext uri="{FF2B5EF4-FFF2-40B4-BE49-F238E27FC236}">
                <a16:creationId xmlns:a16="http://schemas.microsoft.com/office/drawing/2014/main" id="{82EAC735-813F-245A-B8A8-5C73BF69E34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6320ED6-8FC8-4ED1-DB8B-6BE295B1F3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4D0DFEFD-A01A-4E40-9FB8-0A35CB705D02}" type="slidenum">
              <a:rPr lang="fr-FR" smtClean="0"/>
              <a:t>‹N°›</a:t>
            </a:fld>
            <a:endParaRPr lang="fr-FR"/>
          </a:p>
        </p:txBody>
      </p:sp>
    </p:spTree>
    <p:extLst>
      <p:ext uri="{BB962C8B-B14F-4D97-AF65-F5344CB8AC3E}">
        <p14:creationId xmlns:p14="http://schemas.microsoft.com/office/powerpoint/2010/main" val="1741605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29.gif"/><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2482A-677D-1DF8-D350-90A89D9B65A2}"/>
            </a:ext>
          </a:extLst>
        </p:cNvPr>
        <p:cNvGrpSpPr/>
        <p:nvPr/>
      </p:nvGrpSpPr>
      <p:grpSpPr>
        <a:xfrm>
          <a:off x="0" y="0"/>
          <a:ext cx="0" cy="0"/>
          <a:chOff x="0" y="0"/>
          <a:chExt cx="0" cy="0"/>
        </a:xfrm>
      </p:grpSpPr>
      <p:pic>
        <p:nvPicPr>
          <p:cNvPr id="3" name="Image 2" descr="Une image contenant plein air, bâtiment, lieu de culte, église&#10;&#10;Le contenu généré par l’IA peut être incorrect.">
            <a:extLst>
              <a:ext uri="{FF2B5EF4-FFF2-40B4-BE49-F238E27FC236}">
                <a16:creationId xmlns:a16="http://schemas.microsoft.com/office/drawing/2014/main" id="{8FEA2ABA-D584-E66F-808E-EF14CCDAA9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75503" y="279000"/>
            <a:ext cx="3157894" cy="630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9944981-98B2-18A8-A7F4-3C4741C34132}"/>
              </a:ext>
            </a:extLst>
          </p:cNvPr>
          <p:cNvSpPr txBox="1"/>
          <p:nvPr/>
        </p:nvSpPr>
        <p:spPr>
          <a:xfrm>
            <a:off x="5071601" y="1461624"/>
            <a:ext cx="6486144" cy="523220"/>
          </a:xfrm>
          <a:prstGeom prst="rect">
            <a:avLst/>
          </a:prstGeom>
          <a:noFill/>
        </p:spPr>
        <p:txBody>
          <a:bodyPr wrap="square" rtlCol="0">
            <a:spAutoFit/>
          </a:bodyPr>
          <a:lstStyle/>
          <a:p>
            <a:r>
              <a:rPr lang="fr-FR" sz="2800" b="1" dirty="0" err="1">
                <a:solidFill>
                  <a:schemeClr val="bg1"/>
                </a:solidFill>
              </a:rPr>
              <a:t>Cathédrale_Notre_Dame</a:t>
            </a:r>
            <a:r>
              <a:rPr lang="fr-FR" sz="2800" b="1" dirty="0">
                <a:solidFill>
                  <a:schemeClr val="bg1"/>
                </a:solidFill>
              </a:rPr>
              <a:t>_-_Bayeux</a:t>
            </a:r>
          </a:p>
        </p:txBody>
      </p:sp>
      <p:sp>
        <p:nvSpPr>
          <p:cNvPr id="5" name="ZoneTexte 4">
            <a:extLst>
              <a:ext uri="{FF2B5EF4-FFF2-40B4-BE49-F238E27FC236}">
                <a16:creationId xmlns:a16="http://schemas.microsoft.com/office/drawing/2014/main" id="{B204EECE-3ACC-F2D7-BD67-E24F1F9A544A}"/>
              </a:ext>
            </a:extLst>
          </p:cNvPr>
          <p:cNvSpPr txBox="1"/>
          <p:nvPr/>
        </p:nvSpPr>
        <p:spPr>
          <a:xfrm>
            <a:off x="5157216" y="2097024"/>
            <a:ext cx="6900401" cy="2308324"/>
          </a:xfrm>
          <a:prstGeom prst="rect">
            <a:avLst/>
          </a:prstGeom>
          <a:noFill/>
        </p:spPr>
        <p:txBody>
          <a:bodyPr wrap="square" rtlCol="0">
            <a:spAutoFit/>
          </a:bodyPr>
          <a:lstStyle/>
          <a:p>
            <a:r>
              <a:rPr lang="fr-FR" sz="2400" b="1">
                <a:solidFill>
                  <a:schemeClr val="bg1"/>
                </a:solidFill>
              </a:rPr>
              <a:t>La cathédrale Notre-Dame de Bayeux est un édifice catholique de style essentiellement roman et gothique normand, qui se dresse sur le territoire de la commune française de Bayeux dans le département du Calvados, en région Normandie.</a:t>
            </a:r>
            <a:endParaRPr lang="fr-FR" sz="2400" b="1" dirty="0">
              <a:solidFill>
                <a:schemeClr val="bg1"/>
              </a:solidFill>
            </a:endParaRPr>
          </a:p>
        </p:txBody>
      </p:sp>
      <p:sp>
        <p:nvSpPr>
          <p:cNvPr id="2" name="ZoneTexte 1">
            <a:extLst>
              <a:ext uri="{FF2B5EF4-FFF2-40B4-BE49-F238E27FC236}">
                <a16:creationId xmlns:a16="http://schemas.microsoft.com/office/drawing/2014/main" id="{B97C968F-2E11-5037-571F-2078466D83AF}"/>
              </a:ext>
            </a:extLst>
          </p:cNvPr>
          <p:cNvSpPr txBox="1"/>
          <p:nvPr/>
        </p:nvSpPr>
        <p:spPr>
          <a:xfrm>
            <a:off x="10911840" y="1461624"/>
            <a:ext cx="3925824" cy="523220"/>
          </a:xfrm>
          <a:prstGeom prst="rect">
            <a:avLst/>
          </a:prstGeom>
          <a:noFill/>
        </p:spPr>
        <p:txBody>
          <a:bodyPr wrap="square" rtlCol="0">
            <a:spAutoFit/>
          </a:bodyPr>
          <a:lstStyle/>
          <a:p>
            <a:r>
              <a:rPr lang="fr-FR" sz="2800" b="1" dirty="0">
                <a:solidFill>
                  <a:schemeClr val="bg1"/>
                </a:solidFill>
              </a:rPr>
              <a:t>N°1</a:t>
            </a:r>
          </a:p>
        </p:txBody>
      </p:sp>
    </p:spTree>
    <p:extLst>
      <p:ext uri="{BB962C8B-B14F-4D97-AF65-F5344CB8AC3E}">
        <p14:creationId xmlns:p14="http://schemas.microsoft.com/office/powerpoint/2010/main" val="377086221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sndAc>
          <p:stSnd loop="1">
            <p:snd r:embed="rId2" name="Chants chrétiens. Le Credo (en latin avec paroles et traduction).wav"/>
          </p:stSnd>
        </p:sndAc>
      </p:transition>
    </mc:Choice>
    <mc:Fallback>
      <p:transition spd="slow" advClick="0" advTm="12000">
        <p:fade/>
        <p:sndAc>
          <p:stSnd loop="1">
            <p:snd r:embed="rId2" name="Chants chrétiens. Le Credo (en latin avec paroles et traductio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70FAE-6E30-D753-102A-E3B32697D047}"/>
            </a:ext>
          </a:extLst>
        </p:cNvPr>
        <p:cNvGrpSpPr/>
        <p:nvPr/>
      </p:nvGrpSpPr>
      <p:grpSpPr>
        <a:xfrm>
          <a:off x="0" y="0"/>
          <a:ext cx="0" cy="0"/>
          <a:chOff x="0" y="0"/>
          <a:chExt cx="0" cy="0"/>
        </a:xfrm>
      </p:grpSpPr>
      <p:pic>
        <p:nvPicPr>
          <p:cNvPr id="3" name="Image 2" descr="Une image contenant plein air, ciel, église, lieu de culte&#10;&#10;Le contenu généré par l’IA peut être incorrect.">
            <a:extLst>
              <a:ext uri="{FF2B5EF4-FFF2-40B4-BE49-F238E27FC236}">
                <a16:creationId xmlns:a16="http://schemas.microsoft.com/office/drawing/2014/main" id="{1CACF71E-CF39-8E72-0B4C-C3782E9237B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3963" y="279000"/>
            <a:ext cx="4263963" cy="630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B4077062-A4E0-A9F9-1BAE-2DD2811EAEE0}"/>
              </a:ext>
            </a:extLst>
          </p:cNvPr>
          <p:cNvSpPr txBox="1"/>
          <p:nvPr/>
        </p:nvSpPr>
        <p:spPr>
          <a:xfrm>
            <a:off x="633984" y="2962656"/>
            <a:ext cx="3726427" cy="1384995"/>
          </a:xfrm>
          <a:prstGeom prst="rect">
            <a:avLst/>
          </a:prstGeom>
          <a:noFill/>
        </p:spPr>
        <p:txBody>
          <a:bodyPr wrap="square" rtlCol="0">
            <a:spAutoFit/>
          </a:bodyPr>
          <a:lstStyle/>
          <a:p>
            <a:r>
              <a:rPr lang="fr-FR" sz="2800" b="1" dirty="0">
                <a:solidFill>
                  <a:schemeClr val="bg1"/>
                </a:solidFill>
              </a:rPr>
              <a:t>Chevet de la cathédrale Notre-Dame de Bayeux</a:t>
            </a:r>
          </a:p>
        </p:txBody>
      </p:sp>
    </p:spTree>
    <p:extLst>
      <p:ext uri="{BB962C8B-B14F-4D97-AF65-F5344CB8AC3E}">
        <p14:creationId xmlns:p14="http://schemas.microsoft.com/office/powerpoint/2010/main" val="294488519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BA1834-BF3E-051E-4E76-AF820B9134BE}"/>
            </a:ext>
          </a:extLst>
        </p:cNvPr>
        <p:cNvGrpSpPr/>
        <p:nvPr/>
      </p:nvGrpSpPr>
      <p:grpSpPr>
        <a:xfrm>
          <a:off x="0" y="0"/>
          <a:ext cx="0" cy="0"/>
          <a:chOff x="0" y="0"/>
          <a:chExt cx="0" cy="0"/>
        </a:xfrm>
      </p:grpSpPr>
      <p:pic>
        <p:nvPicPr>
          <p:cNvPr id="3" name="Image 2" descr="Une image contenant bâtiment, porte, plein air, église&#10;&#10;Le contenu généré par l’IA peut être incorrect.">
            <a:extLst>
              <a:ext uri="{FF2B5EF4-FFF2-40B4-BE49-F238E27FC236}">
                <a16:creationId xmlns:a16="http://schemas.microsoft.com/office/drawing/2014/main" id="{821B3AC8-085E-71C6-6892-A326E67FBC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49641" y="189000"/>
            <a:ext cx="4858477" cy="6480000"/>
          </a:xfrm>
          <a:prstGeom prst="rect">
            <a:avLst/>
          </a:prstGeom>
          <a:ln w="88900" cap="sq" cmpd="thickThin">
            <a:solidFill>
              <a:schemeClr val="bg1">
                <a:lumMod val="9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3B6DDF3-537D-5749-754D-0E348F027577}"/>
              </a:ext>
            </a:extLst>
          </p:cNvPr>
          <p:cNvSpPr txBox="1"/>
          <p:nvPr/>
        </p:nvSpPr>
        <p:spPr>
          <a:xfrm>
            <a:off x="8924544" y="3745021"/>
            <a:ext cx="4059936" cy="461665"/>
          </a:xfrm>
          <a:prstGeom prst="rect">
            <a:avLst/>
          </a:prstGeom>
          <a:noFill/>
        </p:spPr>
        <p:txBody>
          <a:bodyPr wrap="square" rtlCol="0">
            <a:spAutoFit/>
          </a:bodyPr>
          <a:lstStyle/>
          <a:p>
            <a:r>
              <a:rPr lang="fr-FR" sz="2400" b="1" dirty="0" err="1">
                <a:solidFill>
                  <a:schemeClr val="bg1"/>
                </a:solidFill>
              </a:rPr>
              <a:t>Portail_central</a:t>
            </a:r>
            <a:r>
              <a:rPr lang="fr-FR" sz="2400" b="1" dirty="0">
                <a:solidFill>
                  <a:schemeClr val="bg1"/>
                </a:solidFill>
              </a:rPr>
              <a:t>_</a:t>
            </a:r>
          </a:p>
        </p:txBody>
      </p:sp>
    </p:spTree>
    <p:extLst>
      <p:ext uri="{BB962C8B-B14F-4D97-AF65-F5344CB8AC3E}">
        <p14:creationId xmlns:p14="http://schemas.microsoft.com/office/powerpoint/2010/main" val="1650659134"/>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AEC8F8-6281-0C27-0D84-4D2EAF44FE77}"/>
            </a:ext>
          </a:extLst>
        </p:cNvPr>
        <p:cNvGrpSpPr/>
        <p:nvPr/>
      </p:nvGrpSpPr>
      <p:grpSpPr>
        <a:xfrm>
          <a:off x="0" y="0"/>
          <a:ext cx="0" cy="0"/>
          <a:chOff x="0" y="0"/>
          <a:chExt cx="0" cy="0"/>
        </a:xfrm>
      </p:grpSpPr>
      <p:pic>
        <p:nvPicPr>
          <p:cNvPr id="3" name="Image 2" descr="Une image contenant Sculpture, Sculpture sur pierre, art, soulagement&#10;&#10;Le contenu généré par l’IA peut être incorrect.">
            <a:extLst>
              <a:ext uri="{FF2B5EF4-FFF2-40B4-BE49-F238E27FC236}">
                <a16:creationId xmlns:a16="http://schemas.microsoft.com/office/drawing/2014/main" id="{E5CBFD84-9365-0F29-21DD-91020250CB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7" y="189000"/>
            <a:ext cx="4858485"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8819F74-BDEC-E339-5CB9-882AA8305716}"/>
              </a:ext>
            </a:extLst>
          </p:cNvPr>
          <p:cNvSpPr txBox="1"/>
          <p:nvPr/>
        </p:nvSpPr>
        <p:spPr>
          <a:xfrm>
            <a:off x="321571" y="3185160"/>
            <a:ext cx="3206496" cy="1569660"/>
          </a:xfrm>
          <a:prstGeom prst="rect">
            <a:avLst/>
          </a:prstGeom>
          <a:noFill/>
        </p:spPr>
        <p:txBody>
          <a:bodyPr wrap="square" rtlCol="0">
            <a:spAutoFit/>
          </a:bodyPr>
          <a:lstStyle/>
          <a:p>
            <a:r>
              <a:rPr lang="fr-FR" sz="2400" b="1">
                <a:solidFill>
                  <a:schemeClr val="bg1"/>
                </a:solidFill>
              </a:rPr>
              <a:t>Clerc à genoux, sur l'écoinçon gauche de la balustrade du portail central.</a:t>
            </a:r>
            <a:endParaRPr lang="fr-FR" sz="2400" b="1" dirty="0">
              <a:solidFill>
                <a:schemeClr val="bg1"/>
              </a:solidFill>
            </a:endParaRPr>
          </a:p>
        </p:txBody>
      </p:sp>
    </p:spTree>
    <p:extLst>
      <p:ext uri="{BB962C8B-B14F-4D97-AF65-F5344CB8AC3E}">
        <p14:creationId xmlns:p14="http://schemas.microsoft.com/office/powerpoint/2010/main" val="4086523920"/>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D1B91-3047-78FD-DF74-EFC8518F6A34}"/>
            </a:ext>
          </a:extLst>
        </p:cNvPr>
        <p:cNvGrpSpPr/>
        <p:nvPr/>
      </p:nvGrpSpPr>
      <p:grpSpPr>
        <a:xfrm>
          <a:off x="0" y="0"/>
          <a:ext cx="0" cy="0"/>
          <a:chOff x="0" y="0"/>
          <a:chExt cx="0" cy="0"/>
        </a:xfrm>
      </p:grpSpPr>
      <p:pic>
        <p:nvPicPr>
          <p:cNvPr id="3" name="Image 2" descr="Une image contenant bâtiment, plein air, ciel, Architecture médiévale&#10;&#10;Le contenu généré par l’IA peut être incorrect.">
            <a:extLst>
              <a:ext uri="{FF2B5EF4-FFF2-40B4-BE49-F238E27FC236}">
                <a16:creationId xmlns:a16="http://schemas.microsoft.com/office/drawing/2014/main" id="{23B9093E-BC6D-FF06-260A-1DC96E8DB4F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75310" y="310642"/>
            <a:ext cx="10241379" cy="5940000"/>
          </a:xfrm>
          <a:prstGeom prst="rect">
            <a:avLst/>
          </a:prstGeom>
          <a:ln w="88900" cap="sq" cmpd="thickThin">
            <a:solidFill>
              <a:schemeClr val="bg1"/>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CFC506E-B071-0148-CBB7-906763E5BB83}"/>
              </a:ext>
            </a:extLst>
          </p:cNvPr>
          <p:cNvSpPr txBox="1"/>
          <p:nvPr/>
        </p:nvSpPr>
        <p:spPr>
          <a:xfrm>
            <a:off x="2913887" y="6316525"/>
            <a:ext cx="11533632" cy="461665"/>
          </a:xfrm>
          <a:prstGeom prst="rect">
            <a:avLst/>
          </a:prstGeom>
          <a:noFill/>
        </p:spPr>
        <p:txBody>
          <a:bodyPr wrap="square" rtlCol="0">
            <a:spAutoFit/>
          </a:bodyPr>
          <a:lstStyle/>
          <a:p>
            <a:r>
              <a:rPr lang="fr-FR" sz="2400" b="1">
                <a:solidFill>
                  <a:schemeClr val="bg1"/>
                </a:solidFill>
              </a:rPr>
              <a:t>Les cinq portails de la façade occidentale.</a:t>
            </a:r>
            <a:endParaRPr lang="fr-FR" sz="2400" b="1" dirty="0">
              <a:solidFill>
                <a:schemeClr val="bg1"/>
              </a:solidFill>
            </a:endParaRPr>
          </a:p>
        </p:txBody>
      </p:sp>
    </p:spTree>
    <p:extLst>
      <p:ext uri="{BB962C8B-B14F-4D97-AF65-F5344CB8AC3E}">
        <p14:creationId xmlns:p14="http://schemas.microsoft.com/office/powerpoint/2010/main" val="2944493060"/>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160A9-5E67-7F51-2D23-1C21AE919FD6}"/>
            </a:ext>
          </a:extLst>
        </p:cNvPr>
        <p:cNvGrpSpPr/>
        <p:nvPr/>
      </p:nvGrpSpPr>
      <p:grpSpPr>
        <a:xfrm>
          <a:off x="0" y="0"/>
          <a:ext cx="0" cy="0"/>
          <a:chOff x="0" y="0"/>
          <a:chExt cx="0" cy="0"/>
        </a:xfrm>
      </p:grpSpPr>
      <p:pic>
        <p:nvPicPr>
          <p:cNvPr id="3" name="Image 2" descr="Une image contenant église, bâtiment, Sculpture, Sculpture sur pierre&#10;&#10;Le contenu généré par l’IA peut être incorrect.">
            <a:extLst>
              <a:ext uri="{FF2B5EF4-FFF2-40B4-BE49-F238E27FC236}">
                <a16:creationId xmlns:a16="http://schemas.microsoft.com/office/drawing/2014/main" id="{F4B6F7EE-B371-DCB1-44CE-73EE12D476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2336" y="189000"/>
            <a:ext cx="864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C2CA3F-332D-0EAD-A396-B809A8DCD7A5}"/>
              </a:ext>
            </a:extLst>
          </p:cNvPr>
          <p:cNvSpPr txBox="1"/>
          <p:nvPr/>
        </p:nvSpPr>
        <p:spPr>
          <a:xfrm>
            <a:off x="9229344" y="3279648"/>
            <a:ext cx="2877312" cy="1200329"/>
          </a:xfrm>
          <a:prstGeom prst="rect">
            <a:avLst/>
          </a:prstGeom>
          <a:noFill/>
        </p:spPr>
        <p:txBody>
          <a:bodyPr wrap="square" rtlCol="0">
            <a:spAutoFit/>
          </a:bodyPr>
          <a:lstStyle/>
          <a:p>
            <a:r>
              <a:rPr lang="fr-FR" sz="2400" b="1">
                <a:solidFill>
                  <a:schemeClr val="bg1"/>
                </a:solidFill>
              </a:rPr>
              <a:t>Tympan du portail nord, racontant la Passion du Christ.</a:t>
            </a:r>
            <a:endParaRPr lang="fr-FR" sz="2400" b="1" dirty="0">
              <a:solidFill>
                <a:schemeClr val="bg1"/>
              </a:solidFill>
            </a:endParaRPr>
          </a:p>
        </p:txBody>
      </p:sp>
    </p:spTree>
    <p:extLst>
      <p:ext uri="{BB962C8B-B14F-4D97-AF65-F5344CB8AC3E}">
        <p14:creationId xmlns:p14="http://schemas.microsoft.com/office/powerpoint/2010/main" val="68090836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15DC1D-9A15-BB5B-658C-4884581A437C}"/>
            </a:ext>
          </a:extLst>
        </p:cNvPr>
        <p:cNvGrpSpPr/>
        <p:nvPr/>
      </p:nvGrpSpPr>
      <p:grpSpPr>
        <a:xfrm>
          <a:off x="0" y="0"/>
          <a:ext cx="0" cy="0"/>
          <a:chOff x="0" y="0"/>
          <a:chExt cx="0" cy="0"/>
        </a:xfrm>
      </p:grpSpPr>
      <p:pic>
        <p:nvPicPr>
          <p:cNvPr id="3" name="Image 2" descr="Une image contenant église, Sculpture, Sculpture sur pierre, soulagement&#10;&#10;Le contenu généré par l’IA peut être incorrect.">
            <a:extLst>
              <a:ext uri="{FF2B5EF4-FFF2-40B4-BE49-F238E27FC236}">
                <a16:creationId xmlns:a16="http://schemas.microsoft.com/office/drawing/2014/main" id="{9EB6A821-5F79-E1DE-131D-B0ED611E23F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0" y="189000"/>
            <a:ext cx="864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B93CE74-9176-F18D-46B9-0E62D86D1E2C}"/>
              </a:ext>
            </a:extLst>
          </p:cNvPr>
          <p:cNvSpPr txBox="1"/>
          <p:nvPr/>
        </p:nvSpPr>
        <p:spPr>
          <a:xfrm>
            <a:off x="243840" y="3340608"/>
            <a:ext cx="2852928" cy="1569660"/>
          </a:xfrm>
          <a:prstGeom prst="rect">
            <a:avLst/>
          </a:prstGeom>
          <a:noFill/>
        </p:spPr>
        <p:txBody>
          <a:bodyPr wrap="square" rtlCol="0">
            <a:spAutoFit/>
          </a:bodyPr>
          <a:lstStyle/>
          <a:p>
            <a:r>
              <a:rPr lang="fr-FR" sz="2400" b="1">
                <a:solidFill>
                  <a:schemeClr val="bg1"/>
                </a:solidFill>
              </a:rPr>
              <a:t>Tympan du portail sud, représentant le Jugement dernier.</a:t>
            </a:r>
            <a:endParaRPr lang="fr-FR" sz="2400" b="1" dirty="0">
              <a:solidFill>
                <a:schemeClr val="bg1"/>
              </a:solidFill>
            </a:endParaRPr>
          </a:p>
        </p:txBody>
      </p:sp>
    </p:spTree>
    <p:extLst>
      <p:ext uri="{BB962C8B-B14F-4D97-AF65-F5344CB8AC3E}">
        <p14:creationId xmlns:p14="http://schemas.microsoft.com/office/powerpoint/2010/main" val="4172980990"/>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EDECE5-1EA8-4972-8DC7-970798D77FB7}"/>
            </a:ext>
          </a:extLst>
        </p:cNvPr>
        <p:cNvGrpSpPr/>
        <p:nvPr/>
      </p:nvGrpSpPr>
      <p:grpSpPr>
        <a:xfrm>
          <a:off x="0" y="0"/>
          <a:ext cx="0" cy="0"/>
          <a:chOff x="0" y="0"/>
          <a:chExt cx="0" cy="0"/>
        </a:xfrm>
      </p:grpSpPr>
      <p:pic>
        <p:nvPicPr>
          <p:cNvPr id="3" name="Image 2" descr="Une image contenant église, Sculpture sur pierre, bâtiment, statue&#10;&#10;Le contenu généré par l’IA peut être incorrect.">
            <a:extLst>
              <a:ext uri="{FF2B5EF4-FFF2-40B4-BE49-F238E27FC236}">
                <a16:creationId xmlns:a16="http://schemas.microsoft.com/office/drawing/2014/main" id="{E6FD759E-F6BF-8B8B-393E-C7DF0B2D62C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2000" y="1296416"/>
            <a:ext cx="11628000" cy="402135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E1B6F1A-C5D9-98E5-A120-119ABCC4FB7F}"/>
              </a:ext>
            </a:extLst>
          </p:cNvPr>
          <p:cNvSpPr txBox="1"/>
          <p:nvPr/>
        </p:nvSpPr>
        <p:spPr>
          <a:xfrm>
            <a:off x="4364736" y="5380144"/>
            <a:ext cx="8193024" cy="461665"/>
          </a:xfrm>
          <a:prstGeom prst="rect">
            <a:avLst/>
          </a:prstGeom>
          <a:noFill/>
        </p:spPr>
        <p:txBody>
          <a:bodyPr wrap="square" rtlCol="0">
            <a:spAutoFit/>
          </a:bodyPr>
          <a:lstStyle/>
          <a:p>
            <a:r>
              <a:rPr lang="fr-FR" sz="2400" b="1">
                <a:solidFill>
                  <a:schemeClr val="bg1"/>
                </a:solidFill>
              </a:rPr>
              <a:t>Galerie des évêques.</a:t>
            </a:r>
            <a:endParaRPr lang="fr-FR" sz="2400" b="1" dirty="0">
              <a:solidFill>
                <a:schemeClr val="bg1"/>
              </a:solidFill>
            </a:endParaRPr>
          </a:p>
        </p:txBody>
      </p:sp>
    </p:spTree>
    <p:extLst>
      <p:ext uri="{BB962C8B-B14F-4D97-AF65-F5344CB8AC3E}">
        <p14:creationId xmlns:p14="http://schemas.microsoft.com/office/powerpoint/2010/main" val="3476269452"/>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D7AC4E-73DC-ED2F-DF40-88270805C590}"/>
            </a:ext>
          </a:extLst>
        </p:cNvPr>
        <p:cNvGrpSpPr/>
        <p:nvPr/>
      </p:nvGrpSpPr>
      <p:grpSpPr>
        <a:xfrm>
          <a:off x="0" y="0"/>
          <a:ext cx="0" cy="0"/>
          <a:chOff x="0" y="0"/>
          <a:chExt cx="0" cy="0"/>
        </a:xfrm>
      </p:grpSpPr>
      <p:pic>
        <p:nvPicPr>
          <p:cNvPr id="3" name="Image 2" descr="Une image contenant plein air, bâtiment, Architecture médiévale, lieu de culte&#10;&#10;Le contenu généré par l’IA peut être incorrect.">
            <a:extLst>
              <a:ext uri="{FF2B5EF4-FFF2-40B4-BE49-F238E27FC236}">
                <a16:creationId xmlns:a16="http://schemas.microsoft.com/office/drawing/2014/main" id="{1285D585-D319-CC3E-23D2-EE449897F0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61629" y="189000"/>
            <a:ext cx="4858477"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707371F-DF95-27E3-3FBA-3648CE2732BD}"/>
              </a:ext>
            </a:extLst>
          </p:cNvPr>
          <p:cNvSpPr txBox="1"/>
          <p:nvPr/>
        </p:nvSpPr>
        <p:spPr>
          <a:xfrm>
            <a:off x="8697462" y="3596640"/>
            <a:ext cx="3486912" cy="830997"/>
          </a:xfrm>
          <a:prstGeom prst="rect">
            <a:avLst/>
          </a:prstGeom>
          <a:noFill/>
        </p:spPr>
        <p:txBody>
          <a:bodyPr wrap="square" rtlCol="0">
            <a:spAutoFit/>
          </a:bodyPr>
          <a:lstStyle/>
          <a:p>
            <a:r>
              <a:rPr lang="fr-FR" sz="2400" b="1">
                <a:solidFill>
                  <a:schemeClr val="bg1"/>
                </a:solidFill>
              </a:rPr>
              <a:t>La façade sud des chapelles latérales.</a:t>
            </a:r>
            <a:endParaRPr lang="fr-FR" sz="2400" b="1" dirty="0">
              <a:solidFill>
                <a:schemeClr val="bg1"/>
              </a:solidFill>
            </a:endParaRPr>
          </a:p>
        </p:txBody>
      </p:sp>
    </p:spTree>
    <p:extLst>
      <p:ext uri="{BB962C8B-B14F-4D97-AF65-F5344CB8AC3E}">
        <p14:creationId xmlns:p14="http://schemas.microsoft.com/office/powerpoint/2010/main" val="329446897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4FE6B2-0346-9FC4-8D62-891C7002C156}"/>
            </a:ext>
          </a:extLst>
        </p:cNvPr>
        <p:cNvGrpSpPr/>
        <p:nvPr/>
      </p:nvGrpSpPr>
      <p:grpSpPr>
        <a:xfrm>
          <a:off x="0" y="0"/>
          <a:ext cx="0" cy="0"/>
          <a:chOff x="0" y="0"/>
          <a:chExt cx="0" cy="0"/>
        </a:xfrm>
      </p:grpSpPr>
      <p:pic>
        <p:nvPicPr>
          <p:cNvPr id="3" name="Image 2" descr="Une image contenant plein air, lieu de culte, ciel, Architecture médiévale&#10;&#10;Le contenu généré par l’IA peut être incorrect.">
            <a:extLst>
              <a:ext uri="{FF2B5EF4-FFF2-40B4-BE49-F238E27FC236}">
                <a16:creationId xmlns:a16="http://schemas.microsoft.com/office/drawing/2014/main" id="{76B81BF7-D6A8-5FF5-ED56-48E0C94873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31C4A0D-82F0-B648-948D-F74812136D78}"/>
              </a:ext>
            </a:extLst>
          </p:cNvPr>
          <p:cNvSpPr txBox="1"/>
          <p:nvPr/>
        </p:nvSpPr>
        <p:spPr>
          <a:xfrm>
            <a:off x="1011936" y="3938016"/>
            <a:ext cx="3291840" cy="461665"/>
          </a:xfrm>
          <a:prstGeom prst="rect">
            <a:avLst/>
          </a:prstGeom>
          <a:noFill/>
        </p:spPr>
        <p:txBody>
          <a:bodyPr wrap="square" rtlCol="0">
            <a:spAutoFit/>
          </a:bodyPr>
          <a:lstStyle/>
          <a:p>
            <a:r>
              <a:rPr lang="fr-FR" sz="2400" b="1">
                <a:solidFill>
                  <a:schemeClr val="bg1"/>
                </a:solidFill>
              </a:rPr>
              <a:t>Le transept sud.</a:t>
            </a:r>
            <a:endParaRPr lang="fr-FR" sz="2400" b="1" dirty="0">
              <a:solidFill>
                <a:schemeClr val="bg1"/>
              </a:solidFill>
            </a:endParaRPr>
          </a:p>
        </p:txBody>
      </p:sp>
    </p:spTree>
    <p:extLst>
      <p:ext uri="{BB962C8B-B14F-4D97-AF65-F5344CB8AC3E}">
        <p14:creationId xmlns:p14="http://schemas.microsoft.com/office/powerpoint/2010/main" val="3304613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D188D2-C70C-CD22-F61E-E62CB6E9D095}"/>
            </a:ext>
          </a:extLst>
        </p:cNvPr>
        <p:cNvGrpSpPr/>
        <p:nvPr/>
      </p:nvGrpSpPr>
      <p:grpSpPr>
        <a:xfrm>
          <a:off x="0" y="0"/>
          <a:ext cx="0" cy="0"/>
          <a:chOff x="0" y="0"/>
          <a:chExt cx="0" cy="0"/>
        </a:xfrm>
      </p:grpSpPr>
      <p:pic>
        <p:nvPicPr>
          <p:cNvPr id="3" name="Image 2" descr="Une image contenant bâtiment, plein air, Architecture médiévale, arcade&#10;&#10;Le contenu généré par l’IA peut être incorrect.">
            <a:extLst>
              <a:ext uri="{FF2B5EF4-FFF2-40B4-BE49-F238E27FC236}">
                <a16:creationId xmlns:a16="http://schemas.microsoft.com/office/drawing/2014/main" id="{B6B1CD2D-1EE2-A6A2-762A-CF9382B0AA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06481" y="189000"/>
            <a:ext cx="7779038"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8FCC432-352C-3D94-B004-5F91FEEF033B}"/>
              </a:ext>
            </a:extLst>
          </p:cNvPr>
          <p:cNvSpPr txBox="1"/>
          <p:nvPr/>
        </p:nvSpPr>
        <p:spPr>
          <a:xfrm>
            <a:off x="10180320" y="2950464"/>
            <a:ext cx="1914144" cy="830997"/>
          </a:xfrm>
          <a:prstGeom prst="rect">
            <a:avLst/>
          </a:prstGeom>
          <a:noFill/>
        </p:spPr>
        <p:txBody>
          <a:bodyPr wrap="square" rtlCol="0">
            <a:spAutoFit/>
          </a:bodyPr>
          <a:lstStyle/>
          <a:p>
            <a:r>
              <a:rPr lang="fr-FR" sz="2400" b="1">
                <a:solidFill>
                  <a:schemeClr val="bg1"/>
                </a:solidFill>
              </a:rPr>
              <a:t>Le portail du Doyen.</a:t>
            </a:r>
            <a:endParaRPr lang="fr-FR" sz="2400" b="1" dirty="0">
              <a:solidFill>
                <a:schemeClr val="bg1"/>
              </a:solidFill>
            </a:endParaRPr>
          </a:p>
        </p:txBody>
      </p:sp>
    </p:spTree>
    <p:extLst>
      <p:ext uri="{BB962C8B-B14F-4D97-AF65-F5344CB8AC3E}">
        <p14:creationId xmlns:p14="http://schemas.microsoft.com/office/powerpoint/2010/main" val="3706887468"/>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D44D66-3B6A-3F9C-70A2-2F8572092718}"/>
            </a:ext>
          </a:extLst>
        </p:cNvPr>
        <p:cNvGrpSpPr/>
        <p:nvPr/>
      </p:nvGrpSpPr>
      <p:grpSpPr>
        <a:xfrm>
          <a:off x="0" y="0"/>
          <a:ext cx="0" cy="0"/>
          <a:chOff x="0" y="0"/>
          <a:chExt cx="0" cy="0"/>
        </a:xfrm>
      </p:grpSpPr>
      <p:pic>
        <p:nvPicPr>
          <p:cNvPr id="3" name="Image 2" descr="Une image contenant bâtiment, architecture, Sculpture, Symétrie&#10;&#10;Le contenu généré par l’IA peut être incorrect.">
            <a:extLst>
              <a:ext uri="{FF2B5EF4-FFF2-40B4-BE49-F238E27FC236}">
                <a16:creationId xmlns:a16="http://schemas.microsoft.com/office/drawing/2014/main" id="{474A7858-E0E7-8D9F-8EC7-62CD9CE79AE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79648" y="189000"/>
            <a:ext cx="864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42B8E239-D885-309E-F0EC-7B4FE1F8D3A8}"/>
              </a:ext>
            </a:extLst>
          </p:cNvPr>
          <p:cNvSpPr txBox="1"/>
          <p:nvPr/>
        </p:nvSpPr>
        <p:spPr>
          <a:xfrm>
            <a:off x="272352" y="3889248"/>
            <a:ext cx="3182112" cy="1200329"/>
          </a:xfrm>
          <a:prstGeom prst="rect">
            <a:avLst/>
          </a:prstGeom>
          <a:noFill/>
        </p:spPr>
        <p:txBody>
          <a:bodyPr wrap="square" rtlCol="0">
            <a:spAutoFit/>
          </a:bodyPr>
          <a:lstStyle/>
          <a:p>
            <a:r>
              <a:rPr lang="fr-FR" sz="2400" b="1">
                <a:solidFill>
                  <a:schemeClr val="bg1"/>
                </a:solidFill>
              </a:rPr>
              <a:t>Le tympan du martyre de Thomas Becket.</a:t>
            </a:r>
            <a:endParaRPr lang="fr-FR" sz="2400" b="1" dirty="0">
              <a:solidFill>
                <a:schemeClr val="bg1"/>
              </a:solidFill>
            </a:endParaRPr>
          </a:p>
        </p:txBody>
      </p:sp>
    </p:spTree>
    <p:extLst>
      <p:ext uri="{BB962C8B-B14F-4D97-AF65-F5344CB8AC3E}">
        <p14:creationId xmlns:p14="http://schemas.microsoft.com/office/powerpoint/2010/main" val="2025185565"/>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29F20-75D4-D168-446F-D927877D25B9}"/>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F657A23B-669B-57BC-76E4-AEA7E1D6D2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A43F49-553F-F2CF-79B5-B5DD65841F0A}"/>
              </a:ext>
            </a:extLst>
          </p:cNvPr>
          <p:cNvSpPr txBox="1"/>
          <p:nvPr/>
        </p:nvSpPr>
        <p:spPr>
          <a:xfrm>
            <a:off x="8729472" y="3556415"/>
            <a:ext cx="3279648" cy="461665"/>
          </a:xfrm>
          <a:prstGeom prst="rect">
            <a:avLst/>
          </a:prstGeom>
          <a:noFill/>
        </p:spPr>
        <p:txBody>
          <a:bodyPr wrap="square" rtlCol="0">
            <a:spAutoFit/>
          </a:bodyPr>
          <a:lstStyle/>
          <a:p>
            <a:r>
              <a:rPr lang="fr-FR" sz="2400" b="1">
                <a:solidFill>
                  <a:schemeClr val="bg1"/>
                </a:solidFill>
              </a:rPr>
              <a:t>La tour centrale.</a:t>
            </a:r>
            <a:endParaRPr lang="fr-FR" sz="2400" b="1" dirty="0">
              <a:solidFill>
                <a:schemeClr val="bg1"/>
              </a:solidFill>
            </a:endParaRPr>
          </a:p>
        </p:txBody>
      </p:sp>
    </p:spTree>
    <p:extLst>
      <p:ext uri="{BB962C8B-B14F-4D97-AF65-F5344CB8AC3E}">
        <p14:creationId xmlns:p14="http://schemas.microsoft.com/office/powerpoint/2010/main" val="2909639746"/>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E7E43A7-05CB-0CD4-8342-00E8106DECB5}"/>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0363902B-CA2C-25D7-D067-F155E26842C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1" y="189000"/>
            <a:ext cx="4858477"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5210559-A5CC-7938-2B51-17675F0FA10E}"/>
              </a:ext>
            </a:extLst>
          </p:cNvPr>
          <p:cNvSpPr txBox="1"/>
          <p:nvPr/>
        </p:nvSpPr>
        <p:spPr>
          <a:xfrm>
            <a:off x="792480" y="3706368"/>
            <a:ext cx="3304032" cy="1200329"/>
          </a:xfrm>
          <a:prstGeom prst="rect">
            <a:avLst/>
          </a:prstGeom>
          <a:noFill/>
        </p:spPr>
        <p:txBody>
          <a:bodyPr wrap="square" rtlCol="0">
            <a:spAutoFit/>
          </a:bodyPr>
          <a:lstStyle/>
          <a:p>
            <a:r>
              <a:rPr lang="fr-FR" sz="2400" b="1" dirty="0">
                <a:solidFill>
                  <a:schemeClr val="bg1"/>
                </a:solidFill>
              </a:rPr>
              <a:t>Le chevet avec la chapelle axiale qui émerge.</a:t>
            </a:r>
          </a:p>
        </p:txBody>
      </p:sp>
    </p:spTree>
    <p:extLst>
      <p:ext uri="{BB962C8B-B14F-4D97-AF65-F5344CB8AC3E}">
        <p14:creationId xmlns:p14="http://schemas.microsoft.com/office/powerpoint/2010/main" val="334867264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76F352-A170-78FF-86FE-61C4E772E07E}"/>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5F328C58-8735-318B-5C6A-998161FDC7F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9456" y="189000"/>
            <a:ext cx="8640000" cy="6480000"/>
          </a:xfrm>
          <a:prstGeom prst="rect">
            <a:avLst/>
          </a:prstGeom>
          <a:ln w="88900" cap="sq" cmpd="thickThin">
            <a:solidFill>
              <a:schemeClr val="bg1">
                <a:lumMod val="95000"/>
              </a:schemeClr>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88CB3362-2558-CA19-B28F-29CE6FBE43BC}"/>
              </a:ext>
            </a:extLst>
          </p:cNvPr>
          <p:cNvSpPr txBox="1"/>
          <p:nvPr/>
        </p:nvSpPr>
        <p:spPr>
          <a:xfrm>
            <a:off x="9070848" y="3429000"/>
            <a:ext cx="3121152" cy="1569660"/>
          </a:xfrm>
          <a:prstGeom prst="rect">
            <a:avLst/>
          </a:prstGeom>
          <a:noFill/>
        </p:spPr>
        <p:txBody>
          <a:bodyPr wrap="square" rtlCol="0">
            <a:spAutoFit/>
          </a:bodyPr>
          <a:lstStyle/>
          <a:p>
            <a:r>
              <a:rPr lang="fr-FR" sz="2400" b="1">
                <a:solidFill>
                  <a:schemeClr val="bg1"/>
                </a:solidFill>
              </a:rPr>
              <a:t>Le chevet et les statues sur les contreforts des arcs-boutants.</a:t>
            </a:r>
            <a:endParaRPr lang="fr-FR" sz="2400" b="1" dirty="0">
              <a:solidFill>
                <a:schemeClr val="bg1"/>
              </a:solidFill>
            </a:endParaRPr>
          </a:p>
        </p:txBody>
      </p:sp>
    </p:spTree>
    <p:extLst>
      <p:ext uri="{BB962C8B-B14F-4D97-AF65-F5344CB8AC3E}">
        <p14:creationId xmlns:p14="http://schemas.microsoft.com/office/powerpoint/2010/main" val="409419971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9EC135-C774-47B5-33D3-79691A37AD3C}"/>
            </a:ext>
          </a:extLst>
        </p:cNvPr>
        <p:cNvGrpSpPr/>
        <p:nvPr/>
      </p:nvGrpSpPr>
      <p:grpSpPr>
        <a:xfrm>
          <a:off x="0" y="0"/>
          <a:ext cx="0" cy="0"/>
          <a:chOff x="0" y="0"/>
          <a:chExt cx="0" cy="0"/>
        </a:xfrm>
      </p:grpSpPr>
      <p:pic>
        <p:nvPicPr>
          <p:cNvPr id="3" name="Image 2" descr="Une image contenant plein air, bâtiment, ciel, Architecture médiévale&#10;&#10;Le contenu généré par l’IA peut être incorrect.">
            <a:extLst>
              <a:ext uri="{FF2B5EF4-FFF2-40B4-BE49-F238E27FC236}">
                <a16:creationId xmlns:a16="http://schemas.microsoft.com/office/drawing/2014/main" id="{901EEB3B-1DE2-D4AE-F911-A78442431ED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3821" y="189000"/>
            <a:ext cx="4858477" cy="6480000"/>
          </a:xfrm>
          <a:prstGeom prst="rect">
            <a:avLst/>
          </a:prstGeom>
          <a:ln w="889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62255ABF-0F17-18EA-8903-058DD8DB601B}"/>
              </a:ext>
            </a:extLst>
          </p:cNvPr>
          <p:cNvSpPr txBox="1"/>
          <p:nvPr/>
        </p:nvSpPr>
        <p:spPr>
          <a:xfrm>
            <a:off x="243840" y="2572512"/>
            <a:ext cx="3243072" cy="3046988"/>
          </a:xfrm>
          <a:prstGeom prst="rect">
            <a:avLst/>
          </a:prstGeom>
          <a:noFill/>
        </p:spPr>
        <p:txBody>
          <a:bodyPr wrap="square" rtlCol="0">
            <a:spAutoFit/>
          </a:bodyPr>
          <a:lstStyle/>
          <a:p>
            <a:r>
              <a:rPr lang="fr-FR" sz="2400" b="1">
                <a:solidFill>
                  <a:schemeClr val="bg1"/>
                </a:solidFill>
              </a:rPr>
              <a:t>La salle du chapitre à la base de la tour nord, celle-ci présentant ici son angle nord-est avec la cage de l'escalier montant jusqu'à la « maison de guet ».</a:t>
            </a:r>
            <a:endParaRPr lang="fr-FR" sz="2400" b="1" dirty="0">
              <a:solidFill>
                <a:schemeClr val="bg1"/>
              </a:solidFill>
            </a:endParaRPr>
          </a:p>
        </p:txBody>
      </p:sp>
    </p:spTree>
    <p:extLst>
      <p:ext uri="{BB962C8B-B14F-4D97-AF65-F5344CB8AC3E}">
        <p14:creationId xmlns:p14="http://schemas.microsoft.com/office/powerpoint/2010/main" val="606328105"/>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B773CA-32DC-1873-1229-815FF5B164A0}"/>
            </a:ext>
          </a:extLst>
        </p:cNvPr>
        <p:cNvGrpSpPr/>
        <p:nvPr/>
      </p:nvGrpSpPr>
      <p:grpSpPr>
        <a:xfrm>
          <a:off x="0" y="0"/>
          <a:ext cx="0" cy="0"/>
          <a:chOff x="0" y="0"/>
          <a:chExt cx="0" cy="0"/>
        </a:xfrm>
      </p:grpSpPr>
      <p:pic>
        <p:nvPicPr>
          <p:cNvPr id="3" name="Image 2" descr="Une image contenant chapelle, cathédrale, Paroisse, Lieux sacrés&#10;&#10;Le contenu généré par l’IA peut être incorrect.">
            <a:extLst>
              <a:ext uri="{FF2B5EF4-FFF2-40B4-BE49-F238E27FC236}">
                <a16:creationId xmlns:a16="http://schemas.microsoft.com/office/drawing/2014/main" id="{C82170D5-3513-110B-F097-300BFE095A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1473" y="189000"/>
            <a:ext cx="4476689"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5" name="ZoneTexte 4">
            <a:extLst>
              <a:ext uri="{FF2B5EF4-FFF2-40B4-BE49-F238E27FC236}">
                <a16:creationId xmlns:a16="http://schemas.microsoft.com/office/drawing/2014/main" id="{BE8DEB37-11FC-6AB8-C9DB-AE7A8C33BFFB}"/>
              </a:ext>
            </a:extLst>
          </p:cNvPr>
          <p:cNvSpPr txBox="1"/>
          <p:nvPr/>
        </p:nvSpPr>
        <p:spPr>
          <a:xfrm>
            <a:off x="8473440" y="3255264"/>
            <a:ext cx="3438144" cy="461665"/>
          </a:xfrm>
          <a:prstGeom prst="rect">
            <a:avLst/>
          </a:prstGeom>
          <a:noFill/>
        </p:spPr>
        <p:txBody>
          <a:bodyPr wrap="square" rtlCol="0">
            <a:spAutoFit/>
          </a:bodyPr>
          <a:lstStyle/>
          <a:p>
            <a:r>
              <a:rPr lang="fr-FR" sz="2400" b="1">
                <a:solidFill>
                  <a:schemeClr val="bg1"/>
                </a:solidFill>
              </a:rPr>
              <a:t>Le narthex vu de la nef.</a:t>
            </a:r>
            <a:endParaRPr lang="fr-FR" sz="2400" b="1" dirty="0">
              <a:solidFill>
                <a:schemeClr val="bg1"/>
              </a:solidFill>
            </a:endParaRPr>
          </a:p>
        </p:txBody>
      </p:sp>
    </p:spTree>
    <p:extLst>
      <p:ext uri="{BB962C8B-B14F-4D97-AF65-F5344CB8AC3E}">
        <p14:creationId xmlns:p14="http://schemas.microsoft.com/office/powerpoint/2010/main" val="3528284636"/>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683F73-7E87-FABD-71C7-4C782B68C441}"/>
            </a:ext>
          </a:extLst>
        </p:cNvPr>
        <p:cNvGrpSpPr/>
        <p:nvPr/>
      </p:nvGrpSpPr>
      <p:grpSpPr>
        <a:xfrm>
          <a:off x="0" y="0"/>
          <a:ext cx="0" cy="0"/>
          <a:chOff x="0" y="0"/>
          <a:chExt cx="0" cy="0"/>
        </a:xfrm>
      </p:grpSpPr>
      <p:pic>
        <p:nvPicPr>
          <p:cNvPr id="3" name="Image 2" descr="Une image contenant bâtiment, fenêtre, architecture, Architecture médiévale&#10;&#10;Le contenu généré par l’IA peut être incorrect.">
            <a:extLst>
              <a:ext uri="{FF2B5EF4-FFF2-40B4-BE49-F238E27FC236}">
                <a16:creationId xmlns:a16="http://schemas.microsoft.com/office/drawing/2014/main" id="{D7A058C2-BA27-8016-2742-34163B46D5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13632" y="189000"/>
            <a:ext cx="486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0109A27C-41C1-10B5-AF45-734D18928AB9}"/>
              </a:ext>
            </a:extLst>
          </p:cNvPr>
          <p:cNvSpPr txBox="1"/>
          <p:nvPr/>
        </p:nvSpPr>
        <p:spPr>
          <a:xfrm>
            <a:off x="426720" y="3660648"/>
            <a:ext cx="3608832" cy="830997"/>
          </a:xfrm>
          <a:prstGeom prst="rect">
            <a:avLst/>
          </a:prstGeom>
          <a:noFill/>
        </p:spPr>
        <p:txBody>
          <a:bodyPr wrap="square" rtlCol="0">
            <a:spAutoFit/>
          </a:bodyPr>
          <a:lstStyle/>
          <a:p>
            <a:r>
              <a:rPr lang="fr-FR" sz="2400" b="1" dirty="0">
                <a:solidFill>
                  <a:schemeClr val="bg1"/>
                </a:solidFill>
              </a:rPr>
              <a:t>Intérieur. La pierre calcaire est ciselée.</a:t>
            </a:r>
          </a:p>
        </p:txBody>
      </p:sp>
    </p:spTree>
    <p:extLst>
      <p:ext uri="{BB962C8B-B14F-4D97-AF65-F5344CB8AC3E}">
        <p14:creationId xmlns:p14="http://schemas.microsoft.com/office/powerpoint/2010/main" val="2037822300"/>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2343D7-7DBD-2FE4-14AF-9209F9C8BC2C}"/>
            </a:ext>
          </a:extLst>
        </p:cNvPr>
        <p:cNvGrpSpPr/>
        <p:nvPr/>
      </p:nvGrpSpPr>
      <p:grpSpPr>
        <a:xfrm>
          <a:off x="0" y="0"/>
          <a:ext cx="0" cy="0"/>
          <a:chOff x="0" y="0"/>
          <a:chExt cx="0" cy="0"/>
        </a:xfrm>
      </p:grpSpPr>
      <p:pic>
        <p:nvPicPr>
          <p:cNvPr id="3" name="Image 2" descr="Une image contenant bâtiment, coffre, cathédrale, chapelle&#10;&#10;Le contenu généré par l’IA peut être incorrect.">
            <a:extLst>
              <a:ext uri="{FF2B5EF4-FFF2-40B4-BE49-F238E27FC236}">
                <a16:creationId xmlns:a16="http://schemas.microsoft.com/office/drawing/2014/main" id="{A64549F3-355A-500B-7B73-3E416C63F1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71863" y="189000"/>
            <a:ext cx="4133972"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F63F9531-4523-7749-58CC-54239178728C}"/>
              </a:ext>
            </a:extLst>
          </p:cNvPr>
          <p:cNvSpPr txBox="1"/>
          <p:nvPr/>
        </p:nvSpPr>
        <p:spPr>
          <a:xfrm>
            <a:off x="8229600" y="3531216"/>
            <a:ext cx="3669792" cy="461665"/>
          </a:xfrm>
          <a:prstGeom prst="rect">
            <a:avLst/>
          </a:prstGeom>
          <a:noFill/>
        </p:spPr>
        <p:txBody>
          <a:bodyPr wrap="square" rtlCol="0">
            <a:spAutoFit/>
          </a:bodyPr>
          <a:lstStyle/>
          <a:p>
            <a:r>
              <a:rPr lang="fr-FR" sz="2400" b="1" dirty="0">
                <a:solidFill>
                  <a:schemeClr val="bg1"/>
                </a:solidFill>
              </a:rPr>
              <a:t>Nef (chœur au fond).</a:t>
            </a:r>
          </a:p>
        </p:txBody>
      </p:sp>
    </p:spTree>
    <p:extLst>
      <p:ext uri="{BB962C8B-B14F-4D97-AF65-F5344CB8AC3E}">
        <p14:creationId xmlns:p14="http://schemas.microsoft.com/office/powerpoint/2010/main" val="3254020776"/>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6C2489-7497-D25E-1EAA-9CB59F22BFD5}"/>
            </a:ext>
          </a:extLst>
        </p:cNvPr>
        <p:cNvGrpSpPr/>
        <p:nvPr/>
      </p:nvGrpSpPr>
      <p:grpSpPr>
        <a:xfrm>
          <a:off x="0" y="0"/>
          <a:ext cx="0" cy="0"/>
          <a:chOff x="0" y="0"/>
          <a:chExt cx="0" cy="0"/>
        </a:xfrm>
      </p:grpSpPr>
      <p:pic>
        <p:nvPicPr>
          <p:cNvPr id="3" name="Image 2" descr="Une image contenant chapelle, cathédrale, Paroisse, Lieux sacrés&#10;&#10;Le contenu généré par l’IA peut être incorrect.">
            <a:extLst>
              <a:ext uri="{FF2B5EF4-FFF2-40B4-BE49-F238E27FC236}">
                <a16:creationId xmlns:a16="http://schemas.microsoft.com/office/drawing/2014/main" id="{E6C8B13B-0A2D-EC05-AE0A-3DD05A3807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7089" y="189000"/>
            <a:ext cx="4476689"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3D99E31-3C4B-FC65-9D17-89BC5A5C5145}"/>
              </a:ext>
            </a:extLst>
          </p:cNvPr>
          <p:cNvSpPr txBox="1"/>
          <p:nvPr/>
        </p:nvSpPr>
        <p:spPr>
          <a:xfrm>
            <a:off x="207264" y="3551890"/>
            <a:ext cx="3519825" cy="830997"/>
          </a:xfrm>
          <a:prstGeom prst="rect">
            <a:avLst/>
          </a:prstGeom>
          <a:noFill/>
        </p:spPr>
        <p:txBody>
          <a:bodyPr wrap="square" rtlCol="0">
            <a:spAutoFit/>
          </a:bodyPr>
          <a:lstStyle/>
          <a:p>
            <a:r>
              <a:rPr lang="fr-FR" sz="2400" b="1" dirty="0">
                <a:solidFill>
                  <a:schemeClr val="bg1"/>
                </a:solidFill>
              </a:rPr>
              <a:t>Nef (orgues de tribune au fond).</a:t>
            </a:r>
          </a:p>
        </p:txBody>
      </p:sp>
    </p:spTree>
    <p:extLst>
      <p:ext uri="{BB962C8B-B14F-4D97-AF65-F5344CB8AC3E}">
        <p14:creationId xmlns:p14="http://schemas.microsoft.com/office/powerpoint/2010/main" val="3442979211"/>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7FF25F-5E4D-F213-D75A-340ED4F4C861}"/>
            </a:ext>
          </a:extLst>
        </p:cNvPr>
        <p:cNvGrpSpPr/>
        <p:nvPr/>
      </p:nvGrpSpPr>
      <p:grpSpPr>
        <a:xfrm>
          <a:off x="0" y="0"/>
          <a:ext cx="0" cy="0"/>
          <a:chOff x="0" y="0"/>
          <a:chExt cx="0" cy="0"/>
        </a:xfrm>
      </p:grpSpPr>
      <p:pic>
        <p:nvPicPr>
          <p:cNvPr id="3" name="Image 2" descr="Une image contenant art, église, Lieux sacrés, statue&#10;&#10;Le contenu généré par l’IA peut être incorrect.">
            <a:extLst>
              <a:ext uri="{FF2B5EF4-FFF2-40B4-BE49-F238E27FC236}">
                <a16:creationId xmlns:a16="http://schemas.microsoft.com/office/drawing/2014/main" id="{D85C4984-FDD4-EF70-1A58-51E70833F85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9E3E8C0C-E7C0-C9CD-F58C-F42B0885E364}"/>
              </a:ext>
            </a:extLst>
          </p:cNvPr>
          <p:cNvSpPr txBox="1"/>
          <p:nvPr/>
        </p:nvSpPr>
        <p:spPr>
          <a:xfrm>
            <a:off x="8473440" y="3194304"/>
            <a:ext cx="3279648" cy="2308324"/>
          </a:xfrm>
          <a:prstGeom prst="rect">
            <a:avLst/>
          </a:prstGeom>
          <a:noFill/>
        </p:spPr>
        <p:txBody>
          <a:bodyPr wrap="square" rtlCol="0">
            <a:spAutoFit/>
          </a:bodyPr>
          <a:lstStyle/>
          <a:p>
            <a:r>
              <a:rPr lang="fr-FR" sz="2400" b="1">
                <a:solidFill>
                  <a:schemeClr val="bg1"/>
                </a:solidFill>
              </a:rPr>
              <a:t>Retable des Litanies de la Vierge accompagnée de ses attributs, dans la première chapelle nord.</a:t>
            </a:r>
            <a:endParaRPr lang="fr-FR" sz="2400" b="1" dirty="0">
              <a:solidFill>
                <a:schemeClr val="bg1"/>
              </a:solidFill>
            </a:endParaRPr>
          </a:p>
        </p:txBody>
      </p:sp>
    </p:spTree>
    <p:extLst>
      <p:ext uri="{BB962C8B-B14F-4D97-AF65-F5344CB8AC3E}">
        <p14:creationId xmlns:p14="http://schemas.microsoft.com/office/powerpoint/2010/main" val="300330495"/>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545D3F-E77E-8D54-D377-C029DE11A92B}"/>
            </a:ext>
          </a:extLst>
        </p:cNvPr>
        <p:cNvGrpSpPr/>
        <p:nvPr/>
      </p:nvGrpSpPr>
      <p:grpSpPr>
        <a:xfrm>
          <a:off x="0" y="0"/>
          <a:ext cx="0" cy="0"/>
          <a:chOff x="0" y="0"/>
          <a:chExt cx="0" cy="0"/>
        </a:xfrm>
      </p:grpSpPr>
      <p:pic>
        <p:nvPicPr>
          <p:cNvPr id="3" name="Image 2" descr="Une image contenant fenêtre, bâtiment, église, vitrail&#10;&#10;Le contenu généré par l’IA peut être incorrect.">
            <a:extLst>
              <a:ext uri="{FF2B5EF4-FFF2-40B4-BE49-F238E27FC236}">
                <a16:creationId xmlns:a16="http://schemas.microsoft.com/office/drawing/2014/main" id="{0EA3AA9C-CE32-3BEB-497B-50FA8E728B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7674" y="189000"/>
            <a:ext cx="4860000" cy="6480000"/>
          </a:xfrm>
          <a:prstGeom prst="rect">
            <a:avLst/>
          </a:prstGeom>
          <a:ln w="889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87B7AE45-1A3C-6BEA-EC8F-180B8802FFA4}"/>
              </a:ext>
            </a:extLst>
          </p:cNvPr>
          <p:cNvSpPr txBox="1"/>
          <p:nvPr/>
        </p:nvSpPr>
        <p:spPr>
          <a:xfrm>
            <a:off x="109728" y="3429000"/>
            <a:ext cx="3169920" cy="1200329"/>
          </a:xfrm>
          <a:prstGeom prst="rect">
            <a:avLst/>
          </a:prstGeom>
          <a:noFill/>
        </p:spPr>
        <p:txBody>
          <a:bodyPr wrap="square" rtlCol="0">
            <a:spAutoFit/>
          </a:bodyPr>
          <a:lstStyle/>
          <a:p>
            <a:r>
              <a:rPr lang="fr-FR" sz="2400" b="1">
                <a:solidFill>
                  <a:schemeClr val="bg1"/>
                </a:solidFill>
              </a:rPr>
              <a:t>Vitrail de chapelle, bas-côté sud de la nef.</a:t>
            </a:r>
            <a:endParaRPr lang="fr-FR" sz="2400" b="1" dirty="0">
              <a:solidFill>
                <a:schemeClr val="bg1"/>
              </a:solidFill>
            </a:endParaRPr>
          </a:p>
        </p:txBody>
      </p:sp>
    </p:spTree>
    <p:extLst>
      <p:ext uri="{BB962C8B-B14F-4D97-AF65-F5344CB8AC3E}">
        <p14:creationId xmlns:p14="http://schemas.microsoft.com/office/powerpoint/2010/main" val="741688380"/>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4B51E-5828-CAF6-5D0C-5E0887508387}"/>
            </a:ext>
          </a:extLst>
        </p:cNvPr>
        <p:cNvGrpSpPr/>
        <p:nvPr/>
      </p:nvGrpSpPr>
      <p:grpSpPr>
        <a:xfrm>
          <a:off x="0" y="0"/>
          <a:ext cx="0" cy="0"/>
          <a:chOff x="0" y="0"/>
          <a:chExt cx="0" cy="0"/>
        </a:xfrm>
      </p:grpSpPr>
      <p:pic>
        <p:nvPicPr>
          <p:cNvPr id="3" name="Image 2" descr="Une image contenant bâtiment, coffre, Symétrie, toit&#10;&#10;Le contenu généré par l’IA peut être incorrect.">
            <a:extLst>
              <a:ext uri="{FF2B5EF4-FFF2-40B4-BE49-F238E27FC236}">
                <a16:creationId xmlns:a16="http://schemas.microsoft.com/office/drawing/2014/main" id="{C000E9D4-694B-545B-538D-0E2D6C8F22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4800" y="279000"/>
            <a:ext cx="8400000" cy="630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CC8ABE0-DB57-0470-3695-CB185F1DB1B0}"/>
              </a:ext>
            </a:extLst>
          </p:cNvPr>
          <p:cNvSpPr txBox="1"/>
          <p:nvPr/>
        </p:nvSpPr>
        <p:spPr>
          <a:xfrm>
            <a:off x="8875776" y="2962656"/>
            <a:ext cx="3157728" cy="1200329"/>
          </a:xfrm>
          <a:prstGeom prst="rect">
            <a:avLst/>
          </a:prstGeom>
          <a:noFill/>
        </p:spPr>
        <p:txBody>
          <a:bodyPr wrap="square" rtlCol="0">
            <a:spAutoFit/>
          </a:bodyPr>
          <a:lstStyle/>
          <a:p>
            <a:r>
              <a:rPr lang="fr-FR" sz="2400" b="1">
                <a:solidFill>
                  <a:schemeClr val="bg1"/>
                </a:solidFill>
              </a:rPr>
              <a:t>Voûte octopartite de la croisée du transept.</a:t>
            </a:r>
            <a:endParaRPr lang="fr-FR" sz="2400" b="1" dirty="0">
              <a:solidFill>
                <a:schemeClr val="bg1"/>
              </a:solidFill>
            </a:endParaRPr>
          </a:p>
        </p:txBody>
      </p:sp>
    </p:spTree>
    <p:extLst>
      <p:ext uri="{BB962C8B-B14F-4D97-AF65-F5344CB8AC3E}">
        <p14:creationId xmlns:p14="http://schemas.microsoft.com/office/powerpoint/2010/main" val="654129806"/>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66392-D42E-53E2-385F-9BF4FDD0979A}"/>
            </a:ext>
          </a:extLst>
        </p:cNvPr>
        <p:cNvGrpSpPr/>
        <p:nvPr/>
      </p:nvGrpSpPr>
      <p:grpSpPr>
        <a:xfrm>
          <a:off x="0" y="0"/>
          <a:ext cx="0" cy="0"/>
          <a:chOff x="0" y="0"/>
          <a:chExt cx="0" cy="0"/>
        </a:xfrm>
      </p:grpSpPr>
      <p:pic>
        <p:nvPicPr>
          <p:cNvPr id="3" name="Image 2" descr="Une image contenant vitrail, bâtiment, cathédrale, chapelle&#10;&#10;Le contenu généré par l’IA peut être incorrect.">
            <a:extLst>
              <a:ext uri="{FF2B5EF4-FFF2-40B4-BE49-F238E27FC236}">
                <a16:creationId xmlns:a16="http://schemas.microsoft.com/office/drawing/2014/main" id="{C7CC9B62-EEC1-4B27-DC4E-5C40FE753A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09079" y="222504"/>
            <a:ext cx="5586168" cy="6480000"/>
          </a:xfrm>
          <a:prstGeom prst="rect">
            <a:avLst/>
          </a:prstGeom>
          <a:ln w="88900" cap="sq" cmpd="thickThin">
            <a:solidFill>
              <a:schemeClr val="bg1">
                <a:lumMod val="95000"/>
              </a:schemeClr>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72CD4F8B-3050-C29D-5858-92224058716D}"/>
              </a:ext>
            </a:extLst>
          </p:cNvPr>
          <p:cNvSpPr txBox="1"/>
          <p:nvPr/>
        </p:nvSpPr>
        <p:spPr>
          <a:xfrm>
            <a:off x="707136" y="3624072"/>
            <a:ext cx="3438144" cy="830997"/>
          </a:xfrm>
          <a:prstGeom prst="rect">
            <a:avLst/>
          </a:prstGeom>
          <a:noFill/>
        </p:spPr>
        <p:txBody>
          <a:bodyPr wrap="square" rtlCol="0">
            <a:spAutoFit/>
          </a:bodyPr>
          <a:lstStyle/>
          <a:p>
            <a:r>
              <a:rPr lang="fr-FR" sz="2400" b="1">
                <a:solidFill>
                  <a:schemeClr val="bg1"/>
                </a:solidFill>
              </a:rPr>
              <a:t>Verrière nord du transept.</a:t>
            </a:r>
            <a:endParaRPr lang="fr-FR" sz="2400" b="1" dirty="0">
              <a:solidFill>
                <a:schemeClr val="bg1"/>
              </a:solidFill>
            </a:endParaRPr>
          </a:p>
        </p:txBody>
      </p:sp>
    </p:spTree>
    <p:extLst>
      <p:ext uri="{BB962C8B-B14F-4D97-AF65-F5344CB8AC3E}">
        <p14:creationId xmlns:p14="http://schemas.microsoft.com/office/powerpoint/2010/main" val="112255577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49C43B-ABD6-BF13-93EF-68F20791D9F2}"/>
            </a:ext>
          </a:extLst>
        </p:cNvPr>
        <p:cNvGrpSpPr/>
        <p:nvPr/>
      </p:nvGrpSpPr>
      <p:grpSpPr>
        <a:xfrm>
          <a:off x="0" y="0"/>
          <a:ext cx="0" cy="0"/>
          <a:chOff x="0" y="0"/>
          <a:chExt cx="0" cy="0"/>
        </a:xfrm>
      </p:grpSpPr>
      <p:pic>
        <p:nvPicPr>
          <p:cNvPr id="3" name="Image 2" descr="Une image contenant Lieux sacrés, lieu de culte, chapelle, sanctuaire&#10;&#10;Le contenu généré par l’IA peut être incorrect.">
            <a:extLst>
              <a:ext uri="{FF2B5EF4-FFF2-40B4-BE49-F238E27FC236}">
                <a16:creationId xmlns:a16="http://schemas.microsoft.com/office/drawing/2014/main" id="{17034CD8-56BC-C7A1-EDB4-246D49CE64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000" y="189000"/>
            <a:ext cx="486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31D49C59-D1F9-D05E-5397-05377F8217A2}"/>
              </a:ext>
            </a:extLst>
          </p:cNvPr>
          <p:cNvSpPr txBox="1"/>
          <p:nvPr/>
        </p:nvSpPr>
        <p:spPr>
          <a:xfrm>
            <a:off x="8692896" y="3241286"/>
            <a:ext cx="3157728" cy="1200329"/>
          </a:xfrm>
          <a:prstGeom prst="rect">
            <a:avLst/>
          </a:prstGeom>
          <a:noFill/>
        </p:spPr>
        <p:txBody>
          <a:bodyPr wrap="square" rtlCol="0">
            <a:spAutoFit/>
          </a:bodyPr>
          <a:lstStyle/>
          <a:p>
            <a:r>
              <a:rPr lang="fr-FR" sz="2400" b="1">
                <a:solidFill>
                  <a:schemeClr val="bg1"/>
                </a:solidFill>
              </a:rPr>
              <a:t>Chapelles Saint-Nicolas et Saint-Thomas Becket.</a:t>
            </a:r>
            <a:endParaRPr lang="fr-FR" sz="2400" b="1" dirty="0">
              <a:solidFill>
                <a:schemeClr val="bg1"/>
              </a:solidFill>
            </a:endParaRPr>
          </a:p>
        </p:txBody>
      </p:sp>
    </p:spTree>
    <p:extLst>
      <p:ext uri="{BB962C8B-B14F-4D97-AF65-F5344CB8AC3E}">
        <p14:creationId xmlns:p14="http://schemas.microsoft.com/office/powerpoint/2010/main" val="213352683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9D9ED-F203-59A9-3418-46A0D566C6BD}"/>
            </a:ext>
          </a:extLst>
        </p:cNvPr>
        <p:cNvGrpSpPr/>
        <p:nvPr/>
      </p:nvGrpSpPr>
      <p:grpSpPr>
        <a:xfrm>
          <a:off x="0" y="0"/>
          <a:ext cx="0" cy="0"/>
          <a:chOff x="0" y="0"/>
          <a:chExt cx="0" cy="0"/>
        </a:xfrm>
      </p:grpSpPr>
      <p:pic>
        <p:nvPicPr>
          <p:cNvPr id="3" name="Image 2" descr="Une image contenant bâtiment, chapelle, lieu de culte, Lieux sacrés&#10;&#10;Le contenu généré par l’IA peut être incorrect.">
            <a:extLst>
              <a:ext uri="{FF2B5EF4-FFF2-40B4-BE49-F238E27FC236}">
                <a16:creationId xmlns:a16="http://schemas.microsoft.com/office/drawing/2014/main" id="{95EFBABA-5C65-33F2-1A0D-D30195AEB69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36000" y="189000"/>
            <a:ext cx="4320000"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E62816C-F23D-F634-3BC5-3FC7B304C55B}"/>
              </a:ext>
            </a:extLst>
          </p:cNvPr>
          <p:cNvSpPr txBox="1"/>
          <p:nvPr/>
        </p:nvSpPr>
        <p:spPr>
          <a:xfrm>
            <a:off x="512064" y="3429000"/>
            <a:ext cx="2938272" cy="1569660"/>
          </a:xfrm>
          <a:prstGeom prst="rect">
            <a:avLst/>
          </a:prstGeom>
          <a:noFill/>
        </p:spPr>
        <p:txBody>
          <a:bodyPr wrap="square" rtlCol="0">
            <a:spAutoFit/>
          </a:bodyPr>
          <a:lstStyle/>
          <a:p>
            <a:r>
              <a:rPr lang="fr-FR" sz="2400" b="1">
                <a:solidFill>
                  <a:schemeClr val="bg1"/>
                </a:solidFill>
              </a:rPr>
              <a:t>Le chœur gothique avec son aménagement provisoire</a:t>
            </a:r>
            <a:endParaRPr lang="fr-FR" sz="2400" b="1" dirty="0">
              <a:solidFill>
                <a:schemeClr val="bg1"/>
              </a:solidFill>
            </a:endParaRPr>
          </a:p>
        </p:txBody>
      </p:sp>
    </p:spTree>
    <p:extLst>
      <p:ext uri="{BB962C8B-B14F-4D97-AF65-F5344CB8AC3E}">
        <p14:creationId xmlns:p14="http://schemas.microsoft.com/office/powerpoint/2010/main" val="527860585"/>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8C2A70-9C76-71DD-8269-64E5B7D88B6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6547677-41A1-4145-BD8B-2E55B9632A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4531" y="189000"/>
            <a:ext cx="4027972" cy="6480000"/>
          </a:xfrm>
          <a:prstGeom prst="rect">
            <a:avLst/>
          </a:prstGeom>
          <a:ln w="88900" cap="sq" cmpd="thickThin">
            <a:solidFill>
              <a:schemeClr val="bg1">
                <a:lumMod val="8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D628440F-5919-0A43-B312-CDDB32E56078}"/>
              </a:ext>
            </a:extLst>
          </p:cNvPr>
          <p:cNvSpPr txBox="1"/>
          <p:nvPr/>
        </p:nvSpPr>
        <p:spPr>
          <a:xfrm>
            <a:off x="8339328" y="3633216"/>
            <a:ext cx="3852672" cy="466344"/>
          </a:xfrm>
          <a:prstGeom prst="rect">
            <a:avLst/>
          </a:prstGeom>
          <a:noFill/>
        </p:spPr>
        <p:txBody>
          <a:bodyPr wrap="square" rtlCol="0">
            <a:spAutoFit/>
          </a:bodyPr>
          <a:lstStyle/>
          <a:p>
            <a:r>
              <a:rPr lang="fr-FR" sz="2400" b="1">
                <a:solidFill>
                  <a:schemeClr val="bg1"/>
                </a:solidFill>
              </a:rPr>
              <a:t>La cathèdre</a:t>
            </a:r>
            <a:endParaRPr lang="fr-FR" sz="2400" b="1" dirty="0">
              <a:solidFill>
                <a:schemeClr val="bg1"/>
              </a:solidFill>
            </a:endParaRPr>
          </a:p>
        </p:txBody>
      </p:sp>
    </p:spTree>
    <p:extLst>
      <p:ext uri="{BB962C8B-B14F-4D97-AF65-F5344CB8AC3E}">
        <p14:creationId xmlns:p14="http://schemas.microsoft.com/office/powerpoint/2010/main" val="1645870086"/>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9E3452-AAFB-2C2D-81BA-7E6CC5BB4457}"/>
            </a:ext>
          </a:extLst>
        </p:cNvPr>
        <p:cNvGrpSpPr/>
        <p:nvPr/>
      </p:nvGrpSpPr>
      <p:grpSpPr>
        <a:xfrm>
          <a:off x="0" y="0"/>
          <a:ext cx="0" cy="0"/>
          <a:chOff x="0" y="0"/>
          <a:chExt cx="0" cy="0"/>
        </a:xfrm>
      </p:grpSpPr>
      <p:pic>
        <p:nvPicPr>
          <p:cNvPr id="3" name="Image 2" descr="Une image contenant église, intérieur, meubles, en bois&#10;&#10;Le contenu généré par l’IA peut être incorrect.">
            <a:extLst>
              <a:ext uri="{FF2B5EF4-FFF2-40B4-BE49-F238E27FC236}">
                <a16:creationId xmlns:a16="http://schemas.microsoft.com/office/drawing/2014/main" id="{8B5ADA55-2A9D-D1B5-2105-74D28C7B26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34092" y="189000"/>
            <a:ext cx="9723816" cy="6480000"/>
          </a:xfrm>
          <a:prstGeom prst="rect">
            <a:avLst/>
          </a:prstGeom>
          <a:ln w="889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A0C88278-5186-7F5D-25E9-8ECE62E74BA9}"/>
              </a:ext>
            </a:extLst>
          </p:cNvPr>
          <p:cNvSpPr txBox="1"/>
          <p:nvPr/>
        </p:nvSpPr>
        <p:spPr>
          <a:xfrm>
            <a:off x="1353312" y="6207335"/>
            <a:ext cx="5071872" cy="461665"/>
          </a:xfrm>
          <a:prstGeom prst="rect">
            <a:avLst/>
          </a:prstGeom>
          <a:noFill/>
        </p:spPr>
        <p:txBody>
          <a:bodyPr wrap="square" rtlCol="0">
            <a:spAutoFit/>
          </a:bodyPr>
          <a:lstStyle/>
          <a:p>
            <a:r>
              <a:rPr lang="fr-FR" sz="2400" b="1">
                <a:solidFill>
                  <a:schemeClr val="bg1"/>
                </a:solidFill>
              </a:rPr>
              <a:t>Stalles du chœur</a:t>
            </a:r>
            <a:endParaRPr lang="fr-FR" sz="2400" b="1" dirty="0">
              <a:solidFill>
                <a:schemeClr val="bg1"/>
              </a:solidFill>
            </a:endParaRPr>
          </a:p>
        </p:txBody>
      </p:sp>
    </p:spTree>
    <p:extLst>
      <p:ext uri="{BB962C8B-B14F-4D97-AF65-F5344CB8AC3E}">
        <p14:creationId xmlns:p14="http://schemas.microsoft.com/office/powerpoint/2010/main" val="2103824682"/>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289385-E864-0195-74AE-B41B794FB0E7}"/>
            </a:ext>
          </a:extLst>
        </p:cNvPr>
        <p:cNvGrpSpPr/>
        <p:nvPr/>
      </p:nvGrpSpPr>
      <p:grpSpPr>
        <a:xfrm>
          <a:off x="0" y="0"/>
          <a:ext cx="0" cy="0"/>
          <a:chOff x="0" y="0"/>
          <a:chExt cx="0" cy="0"/>
        </a:xfrm>
      </p:grpSpPr>
      <p:pic>
        <p:nvPicPr>
          <p:cNvPr id="3" name="Image 2" descr="Une image contenant Sculpture, Artefact, soulagement, art&#10;&#10;Le contenu généré par l’IA peut être incorrect.">
            <a:extLst>
              <a:ext uri="{FF2B5EF4-FFF2-40B4-BE49-F238E27FC236}">
                <a16:creationId xmlns:a16="http://schemas.microsoft.com/office/drawing/2014/main" id="{AE253647-9D2D-5332-75E6-A66E6A7769F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57504" y="189000"/>
            <a:ext cx="9723799" cy="6480000"/>
          </a:xfrm>
          <a:prstGeom prst="rect">
            <a:avLst/>
          </a:prstGeom>
          <a:ln w="88900" cap="sq" cmpd="thickThin">
            <a:solidFill>
              <a:schemeClr val="bg1">
                <a:lumMod val="75000"/>
              </a:schemeClr>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5114F3BD-D348-E94A-EC53-093095544FFC}"/>
              </a:ext>
            </a:extLst>
          </p:cNvPr>
          <p:cNvSpPr txBox="1"/>
          <p:nvPr/>
        </p:nvSpPr>
        <p:spPr>
          <a:xfrm>
            <a:off x="146304" y="3429000"/>
            <a:ext cx="1889760" cy="461665"/>
          </a:xfrm>
          <a:prstGeom prst="rect">
            <a:avLst/>
          </a:prstGeom>
          <a:noFill/>
        </p:spPr>
        <p:txBody>
          <a:bodyPr wrap="square" rtlCol="0">
            <a:spAutoFit/>
          </a:bodyPr>
          <a:lstStyle/>
          <a:p>
            <a:r>
              <a:rPr lang="fr-FR" sz="2400" b="1">
                <a:solidFill>
                  <a:schemeClr val="bg1"/>
                </a:solidFill>
              </a:rPr>
              <a:t>Miséricorde</a:t>
            </a:r>
            <a:endParaRPr lang="fr-FR" sz="2400" b="1" dirty="0">
              <a:solidFill>
                <a:schemeClr val="bg1"/>
              </a:solidFill>
            </a:endParaRPr>
          </a:p>
        </p:txBody>
      </p:sp>
    </p:spTree>
    <p:extLst>
      <p:ext uri="{BB962C8B-B14F-4D97-AF65-F5344CB8AC3E}">
        <p14:creationId xmlns:p14="http://schemas.microsoft.com/office/powerpoint/2010/main" val="420391359"/>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EDA4D-0C3E-7BC4-E318-AB204576931D}"/>
            </a:ext>
          </a:extLst>
        </p:cNvPr>
        <p:cNvGrpSpPr/>
        <p:nvPr/>
      </p:nvGrpSpPr>
      <p:grpSpPr>
        <a:xfrm>
          <a:off x="0" y="0"/>
          <a:ext cx="0" cy="0"/>
          <a:chOff x="0" y="0"/>
          <a:chExt cx="0" cy="0"/>
        </a:xfrm>
      </p:grpSpPr>
      <p:pic>
        <p:nvPicPr>
          <p:cNvPr id="5" name="Image 4" descr="Une image contenant fleur, Visage humain, rose, Accessoire de mode&#10;&#10;Le contenu généré par l’IA peut être incorrect.">
            <a:extLst>
              <a:ext uri="{FF2B5EF4-FFF2-40B4-BE49-F238E27FC236}">
                <a16:creationId xmlns:a16="http://schemas.microsoft.com/office/drawing/2014/main" id="{C18762A0-423A-8CF9-7501-8F2ECE7BDB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99822" y="1678936"/>
            <a:ext cx="3714750" cy="4191000"/>
          </a:xfrm>
          <a:prstGeom prst="rect">
            <a:avLst/>
          </a:prstGeom>
        </p:spPr>
      </p:pic>
      <p:pic>
        <p:nvPicPr>
          <p:cNvPr id="7" name="Image 6" descr="Une image contenant invertébré, conque, Shankha, coquille&#10;&#10;Le contenu généré par l’IA peut être incorrect.">
            <a:extLst>
              <a:ext uri="{FF2B5EF4-FFF2-40B4-BE49-F238E27FC236}">
                <a16:creationId xmlns:a16="http://schemas.microsoft.com/office/drawing/2014/main" id="{2C57EE97-EB40-F21D-029A-54B3916105CB}"/>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477250" y="3248025"/>
            <a:ext cx="3714750" cy="3609975"/>
          </a:xfrm>
          <a:prstGeom prst="rect">
            <a:avLst/>
          </a:prstGeom>
        </p:spPr>
      </p:pic>
      <p:sp>
        <p:nvSpPr>
          <p:cNvPr id="2" name="ZoneTexte 1">
            <a:extLst>
              <a:ext uri="{FF2B5EF4-FFF2-40B4-BE49-F238E27FC236}">
                <a16:creationId xmlns:a16="http://schemas.microsoft.com/office/drawing/2014/main" id="{32F7239F-212E-6BEF-9444-60E19A94C037}"/>
              </a:ext>
            </a:extLst>
          </p:cNvPr>
          <p:cNvSpPr txBox="1"/>
          <p:nvPr/>
        </p:nvSpPr>
        <p:spPr>
          <a:xfrm>
            <a:off x="3364992" y="610529"/>
            <a:ext cx="7668768" cy="954107"/>
          </a:xfrm>
          <a:prstGeom prst="rect">
            <a:avLst/>
          </a:prstGeom>
          <a:noFill/>
        </p:spPr>
        <p:txBody>
          <a:bodyPr wrap="square" rtlCol="0">
            <a:spAutoFit/>
          </a:bodyPr>
          <a:lstStyle/>
          <a:p>
            <a:r>
              <a:rPr lang="fr-FR" sz="2800" b="1" dirty="0">
                <a:solidFill>
                  <a:schemeClr val="bg1"/>
                </a:solidFill>
              </a:rPr>
              <a:t>Lorient Vous A Présenté La Cathédrale </a:t>
            </a:r>
          </a:p>
          <a:p>
            <a:r>
              <a:rPr lang="fr-FR" sz="2800" b="1" dirty="0">
                <a:solidFill>
                  <a:schemeClr val="bg1"/>
                </a:solidFill>
              </a:rPr>
              <a:t>  Notre Dame De </a:t>
            </a:r>
            <a:r>
              <a:rPr lang="fr-FR" sz="2800" b="1" dirty="0" err="1">
                <a:solidFill>
                  <a:schemeClr val="bg1"/>
                </a:solidFill>
              </a:rPr>
              <a:t>Baueux</a:t>
            </a:r>
            <a:r>
              <a:rPr lang="fr-FR" sz="2800" b="1" dirty="0">
                <a:solidFill>
                  <a:schemeClr val="bg1"/>
                </a:solidFill>
              </a:rPr>
              <a:t> - Calvados</a:t>
            </a:r>
          </a:p>
        </p:txBody>
      </p:sp>
      <p:sp>
        <p:nvSpPr>
          <p:cNvPr id="6" name="ZoneTexte 5">
            <a:extLst>
              <a:ext uri="{FF2B5EF4-FFF2-40B4-BE49-F238E27FC236}">
                <a16:creationId xmlns:a16="http://schemas.microsoft.com/office/drawing/2014/main" id="{6D33621E-52C5-A1EC-2D86-C0FB4A28106B}"/>
              </a:ext>
            </a:extLst>
          </p:cNvPr>
          <p:cNvSpPr txBox="1"/>
          <p:nvPr/>
        </p:nvSpPr>
        <p:spPr>
          <a:xfrm>
            <a:off x="3998976" y="2321588"/>
            <a:ext cx="7034784" cy="523220"/>
          </a:xfrm>
          <a:prstGeom prst="rect">
            <a:avLst/>
          </a:prstGeom>
          <a:noFill/>
        </p:spPr>
        <p:txBody>
          <a:bodyPr wrap="square" rtlCol="0">
            <a:spAutoFit/>
          </a:bodyPr>
          <a:lstStyle/>
          <a:p>
            <a:r>
              <a:rPr lang="fr-FR" sz="2800" b="1" dirty="0">
                <a:solidFill>
                  <a:schemeClr val="bg1"/>
                </a:solidFill>
              </a:rPr>
              <a:t>Les Images Et Le Son Du Net</a:t>
            </a:r>
          </a:p>
        </p:txBody>
      </p:sp>
      <p:sp>
        <p:nvSpPr>
          <p:cNvPr id="8" name="ZoneTexte 7">
            <a:extLst>
              <a:ext uri="{FF2B5EF4-FFF2-40B4-BE49-F238E27FC236}">
                <a16:creationId xmlns:a16="http://schemas.microsoft.com/office/drawing/2014/main" id="{8E4B2958-83BF-21A9-6B29-104C2C7DDFF5}"/>
              </a:ext>
            </a:extLst>
          </p:cNvPr>
          <p:cNvSpPr txBox="1"/>
          <p:nvPr/>
        </p:nvSpPr>
        <p:spPr>
          <a:xfrm>
            <a:off x="5811393" y="3656600"/>
            <a:ext cx="4523232" cy="523220"/>
          </a:xfrm>
          <a:prstGeom prst="rect">
            <a:avLst/>
          </a:prstGeom>
          <a:noFill/>
        </p:spPr>
        <p:txBody>
          <a:bodyPr wrap="square" rtlCol="0">
            <a:spAutoFit/>
          </a:bodyPr>
          <a:lstStyle/>
          <a:p>
            <a:r>
              <a:rPr lang="fr-FR" sz="2800" b="1" dirty="0">
                <a:solidFill>
                  <a:schemeClr val="bg1"/>
                </a:solidFill>
              </a:rPr>
              <a:t>Daniel</a:t>
            </a:r>
          </a:p>
        </p:txBody>
      </p:sp>
    </p:spTree>
    <p:extLst>
      <p:ext uri="{BB962C8B-B14F-4D97-AF65-F5344CB8AC3E}">
        <p14:creationId xmlns:p14="http://schemas.microsoft.com/office/powerpoint/2010/main" val="716321087"/>
      </p:ext>
    </p:extLst>
  </p:cSld>
  <p:clrMapOvr>
    <a:masterClrMapping/>
  </p:clrMapOvr>
  <mc:AlternateContent xmlns:mc="http://schemas.openxmlformats.org/markup-compatibility/2006">
    <mc:Choice xmlns:p14="http://schemas.microsoft.com/office/powerpoint/2010/main" Requires="p14">
      <p:transition spd="slow" p14:dur="5000" advClick="0" advTm="12000">
        <p14:gallery dir="l"/>
      </p:transition>
    </mc:Choice>
    <mc:Fallback>
      <p:transition spd="slow" advClick="0" advTm="12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165</TotalTime>
  <Words>295</Words>
  <Application>Microsoft Office PowerPoint</Application>
  <PresentationFormat>Grand écran</PresentationFormat>
  <Paragraphs>35</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16</cp:revision>
  <dcterms:created xsi:type="dcterms:W3CDTF">2025-10-19T02:10:19Z</dcterms:created>
  <dcterms:modified xsi:type="dcterms:W3CDTF">2025-11-18T05:13:19Z</dcterms:modified>
</cp:coreProperties>
</file>