
<file path=[Content_Types].xml><?xml version="1.0" encoding="utf-8"?>
<Types xmlns="http://schemas.openxmlformats.org/package/2006/content-types">
  <Default Extension="jfif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27AC"/>
    <a:srgbClr val="FE7F00"/>
    <a:srgbClr val="6C0000"/>
    <a:srgbClr val="A50000"/>
    <a:srgbClr val="FF9933"/>
    <a:srgbClr val="0062A9"/>
    <a:srgbClr val="FFCCFF"/>
    <a:srgbClr val="3E8226"/>
    <a:srgbClr val="336B1F"/>
    <a:srgbClr val="81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1614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87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5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019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7337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10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623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619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03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5498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843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782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AD145-CEFF-4475-9676-4B5C67B703CF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03AC-8A7A-486F-9E40-E28F69B9A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716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A3AAD4AF-289B-47F0-B674-73AEA7D17C9A}"/>
              </a:ext>
            </a:extLst>
          </p:cNvPr>
          <p:cNvSpPr txBox="1"/>
          <p:nvPr/>
        </p:nvSpPr>
        <p:spPr>
          <a:xfrm>
            <a:off x="323796" y="1176140"/>
            <a:ext cx="6308294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200" b="1" dirty="0"/>
              <a:t>Cahier de revendications 2026-2027</a:t>
            </a:r>
          </a:p>
          <a:p>
            <a:pPr algn="ctr"/>
            <a:r>
              <a:rPr lang="fr-FR" sz="2800" b="1" dirty="0"/>
              <a:t>Par les adhérents pour tous les salariés</a:t>
            </a:r>
          </a:p>
          <a:p>
            <a:pPr algn="just"/>
            <a:endParaRPr lang="fr-FR" sz="16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1232DB4-3B15-4BB2-B78C-ED40C51451FB}"/>
              </a:ext>
            </a:extLst>
          </p:cNvPr>
          <p:cNvSpPr txBox="1"/>
          <p:nvPr/>
        </p:nvSpPr>
        <p:spPr>
          <a:xfrm>
            <a:off x="323796" y="8654786"/>
            <a:ext cx="630829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Ensemble pour nos droits</a:t>
            </a:r>
          </a:p>
        </p:txBody>
      </p:sp>
      <p:pic>
        <p:nvPicPr>
          <p:cNvPr id="5" name="Image 4" descr="Une image contenant texte, graphisme, Graphique, capture d’écran&#10;&#10;Description générée automatiquement">
            <a:extLst>
              <a:ext uri="{FF2B5EF4-FFF2-40B4-BE49-F238E27FC236}">
                <a16:creationId xmlns:a16="http://schemas.microsoft.com/office/drawing/2014/main" id="{E97D02A2-7AD1-4E1C-9346-3E405D0526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626" y="4146514"/>
            <a:ext cx="3610747" cy="3600000"/>
          </a:xfrm>
          <a:prstGeom prst="rect">
            <a:avLst/>
          </a:prstGeom>
          <a:ln w="50800">
            <a:solidFill>
              <a:schemeClr val="bg1"/>
            </a:solidFill>
          </a:ln>
          <a:effectLst>
            <a:softEdge rad="0"/>
          </a:effec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B794B279-4614-46FC-AAFF-F776B81A80FA}"/>
              </a:ext>
            </a:extLst>
          </p:cNvPr>
          <p:cNvSpPr txBox="1"/>
          <p:nvPr/>
        </p:nvSpPr>
        <p:spPr>
          <a:xfrm>
            <a:off x="5524500" y="281717"/>
            <a:ext cx="110759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10/11/2025</a:t>
            </a:r>
          </a:p>
        </p:txBody>
      </p:sp>
    </p:spTree>
    <p:extLst>
      <p:ext uri="{BB962C8B-B14F-4D97-AF65-F5344CB8AC3E}">
        <p14:creationId xmlns:p14="http://schemas.microsoft.com/office/powerpoint/2010/main" val="71912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A3AAD4AF-289B-47F0-B674-73AEA7D17C9A}"/>
              </a:ext>
            </a:extLst>
          </p:cNvPr>
          <p:cNvSpPr txBox="1"/>
          <p:nvPr/>
        </p:nvSpPr>
        <p:spPr>
          <a:xfrm>
            <a:off x="274853" y="604883"/>
            <a:ext cx="6308294" cy="74789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Renégocier l’accord GPEC par FO :</a:t>
            </a:r>
          </a:p>
          <a:p>
            <a:pPr algn="ctr"/>
            <a:endParaRPr lang="fr-FR" sz="2400" b="1" dirty="0"/>
          </a:p>
          <a:p>
            <a:pPr marL="342900" indent="-342900">
              <a:buFontTx/>
              <a:buChar char="-"/>
            </a:pPr>
            <a:r>
              <a:rPr lang="fr-FR" sz="2400" b="1" dirty="0"/>
              <a:t>Corriger les erreurs et les injustices du mauvais accord actuel</a:t>
            </a:r>
          </a:p>
          <a:p>
            <a:pPr marL="342900" indent="-342900">
              <a:buFontTx/>
              <a:buChar char="-"/>
            </a:pPr>
            <a:endParaRPr lang="fr-FR" sz="2400" b="1" dirty="0"/>
          </a:p>
          <a:p>
            <a:pPr marL="342900" indent="-342900">
              <a:buFontTx/>
              <a:buChar char="-"/>
            </a:pPr>
            <a:r>
              <a:rPr lang="fr-FR" sz="2400" b="1" dirty="0"/>
              <a:t>Intégrer une vraie prise en compte des besoins en recrutement et en formation</a:t>
            </a:r>
          </a:p>
          <a:p>
            <a:pPr marL="342900" indent="-342900">
              <a:buFontTx/>
              <a:buChar char="-"/>
            </a:pPr>
            <a:endParaRPr lang="fr-FR" sz="2400" b="1" dirty="0"/>
          </a:p>
          <a:p>
            <a:pPr marL="342900" indent="-342900">
              <a:buFontTx/>
              <a:buChar char="-"/>
            </a:pPr>
            <a:r>
              <a:rPr lang="fr-FR" sz="2400" b="1" dirty="0"/>
              <a:t>Préparer les futures transformations du site et les adaptations qui en découlent sur l’emploi, les compétences et la rémunération</a:t>
            </a:r>
          </a:p>
          <a:p>
            <a:endParaRPr lang="fr-FR" sz="2400" b="1" dirty="0"/>
          </a:p>
          <a:p>
            <a:r>
              <a:rPr lang="fr-FR" sz="2400" b="1" dirty="0">
                <a:solidFill>
                  <a:srgbClr val="FF0000"/>
                </a:solidFill>
              </a:rPr>
              <a:t>L’organisation du travail est une priorité pour FO. Il faut l’anticiper le plus possible. </a:t>
            </a:r>
          </a:p>
          <a:p>
            <a:endParaRPr lang="fr-FR" sz="2400" b="1" dirty="0">
              <a:solidFill>
                <a:srgbClr val="FF0000"/>
              </a:solidFill>
            </a:endParaRPr>
          </a:p>
          <a:p>
            <a:r>
              <a:rPr lang="fr-FR" sz="2400" b="1" dirty="0"/>
              <a:t>Les militants FO sont des salariés qui bossent, que vous croisez quotidiennement à leur poste de travail, nous sommes les mieux placés pour travailler sur ces questions.</a:t>
            </a:r>
            <a:endParaRPr lang="fr-FR" sz="1600" b="1" dirty="0"/>
          </a:p>
          <a:p>
            <a:pPr algn="just"/>
            <a:endParaRPr lang="fr-FR" sz="16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1232DB4-3B15-4BB2-B78C-ED40C51451FB}"/>
              </a:ext>
            </a:extLst>
          </p:cNvPr>
          <p:cNvSpPr txBox="1"/>
          <p:nvPr/>
        </p:nvSpPr>
        <p:spPr>
          <a:xfrm>
            <a:off x="323796" y="8654786"/>
            <a:ext cx="630829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Ensemble pour nos droits</a:t>
            </a:r>
          </a:p>
        </p:txBody>
      </p:sp>
    </p:spTree>
    <p:extLst>
      <p:ext uri="{BB962C8B-B14F-4D97-AF65-F5344CB8AC3E}">
        <p14:creationId xmlns:p14="http://schemas.microsoft.com/office/powerpoint/2010/main" val="3032089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A3AAD4AF-289B-47F0-B674-73AEA7D17C9A}"/>
              </a:ext>
            </a:extLst>
          </p:cNvPr>
          <p:cNvSpPr txBox="1"/>
          <p:nvPr/>
        </p:nvSpPr>
        <p:spPr>
          <a:xfrm>
            <a:off x="274853" y="604883"/>
            <a:ext cx="6308294" cy="76020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Groupe ouvert :</a:t>
            </a:r>
          </a:p>
          <a:p>
            <a:pPr algn="ctr"/>
            <a:endParaRPr lang="fr-FR" sz="2400" b="1" dirty="0"/>
          </a:p>
          <a:p>
            <a:pPr marL="342900" indent="-342900" algn="just">
              <a:buFontTx/>
              <a:buChar char="-"/>
            </a:pPr>
            <a:r>
              <a:rPr lang="fr-FR" sz="2400" b="1" dirty="0">
                <a:solidFill>
                  <a:srgbClr val="FF0000"/>
                </a:solidFill>
              </a:rPr>
              <a:t>Congés de fractionnement : </a:t>
            </a:r>
          </a:p>
          <a:p>
            <a:pPr algn="just"/>
            <a:endParaRPr lang="fr-FR" sz="2400" b="1" dirty="0">
              <a:solidFill>
                <a:srgbClr val="FF0000"/>
              </a:solidFill>
            </a:endParaRPr>
          </a:p>
          <a:p>
            <a:pPr algn="just"/>
            <a:r>
              <a:rPr lang="fr-FR" sz="2400" b="1" dirty="0"/>
              <a:t>La seule et unique mesure envisageable et l’élargissement du groupe fermé à l’ensemble du personnel sans aucune conditions. FO revendique l’obtention de </a:t>
            </a:r>
            <a:r>
              <a:rPr lang="fr-FR" sz="2400" b="1" dirty="0">
                <a:solidFill>
                  <a:srgbClr val="FF0000"/>
                </a:solidFill>
              </a:rPr>
              <a:t>2 jours de congés sans conditions pour tous comme c’est le cas actuellement pour les anciens (2014)</a:t>
            </a:r>
          </a:p>
          <a:p>
            <a:pPr marL="342900" indent="-342900" algn="just">
              <a:buFontTx/>
              <a:buChar char="-"/>
            </a:pPr>
            <a:endParaRPr lang="fr-FR" sz="2400" b="1" dirty="0"/>
          </a:p>
          <a:p>
            <a:pPr marL="342900" indent="-342900" algn="just">
              <a:buFontTx/>
              <a:buChar char="-"/>
            </a:pPr>
            <a:r>
              <a:rPr lang="fr-FR" sz="2400" b="1" dirty="0">
                <a:solidFill>
                  <a:srgbClr val="FF0000"/>
                </a:solidFill>
              </a:rPr>
              <a:t>Primes de vacances : </a:t>
            </a:r>
          </a:p>
          <a:p>
            <a:pPr algn="just"/>
            <a:endParaRPr lang="fr-FR" sz="2400" b="1" dirty="0">
              <a:solidFill>
                <a:srgbClr val="FF0000"/>
              </a:solidFill>
            </a:endParaRPr>
          </a:p>
          <a:p>
            <a:pPr algn="just"/>
            <a:r>
              <a:rPr lang="fr-FR" sz="2400" b="1" dirty="0"/>
              <a:t>FO portera cette revendications même s’il s’agit d’un gros budget difficile à obtenir, simplement parce que c’est une revendication qui vient de la base et non des syndicats. </a:t>
            </a:r>
          </a:p>
          <a:p>
            <a:pPr marL="342900" indent="-342900" algn="just">
              <a:buFontTx/>
              <a:buChar char="-"/>
            </a:pPr>
            <a:endParaRPr lang="fr-FR" sz="2400" b="1" dirty="0"/>
          </a:p>
          <a:p>
            <a:pPr marL="342900" indent="-342900" algn="just">
              <a:buFontTx/>
              <a:buChar char="-"/>
            </a:pPr>
            <a:r>
              <a:rPr lang="fr-FR" sz="2400" b="1" dirty="0"/>
              <a:t>Si les salariés du groupe ouvert veulent se battre pour ça, FO sera là en soutiens.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1232DB4-3B15-4BB2-B78C-ED40C51451FB}"/>
              </a:ext>
            </a:extLst>
          </p:cNvPr>
          <p:cNvSpPr txBox="1"/>
          <p:nvPr/>
        </p:nvSpPr>
        <p:spPr>
          <a:xfrm>
            <a:off x="323796" y="8654786"/>
            <a:ext cx="630829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Ensemble pour nos droits</a:t>
            </a:r>
          </a:p>
        </p:txBody>
      </p:sp>
    </p:spTree>
    <p:extLst>
      <p:ext uri="{BB962C8B-B14F-4D97-AF65-F5344CB8AC3E}">
        <p14:creationId xmlns:p14="http://schemas.microsoft.com/office/powerpoint/2010/main" val="35791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A3AAD4AF-289B-47F0-B674-73AEA7D17C9A}"/>
              </a:ext>
            </a:extLst>
          </p:cNvPr>
          <p:cNvSpPr txBox="1"/>
          <p:nvPr/>
        </p:nvSpPr>
        <p:spPr>
          <a:xfrm>
            <a:off x="274853" y="381563"/>
            <a:ext cx="6308294" cy="78790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Rémunération</a:t>
            </a:r>
          </a:p>
          <a:p>
            <a:pPr algn="just"/>
            <a:endParaRPr lang="fr-FR" sz="2400" b="1" dirty="0"/>
          </a:p>
          <a:p>
            <a:pPr marL="342900" indent="-342900" algn="just">
              <a:buFontTx/>
              <a:buChar char="-"/>
            </a:pPr>
            <a:r>
              <a:rPr lang="fr-FR" b="1" dirty="0"/>
              <a:t>NAO : Un minimum conséquent pour tous et des « à côté » significatifs.</a:t>
            </a:r>
          </a:p>
          <a:p>
            <a:pPr algn="just"/>
            <a:endParaRPr lang="fr-FR" b="1" dirty="0"/>
          </a:p>
          <a:p>
            <a:pPr algn="just"/>
            <a:r>
              <a:rPr lang="fr-FR" b="1" dirty="0"/>
              <a:t>FO Jarrie appuiera pour </a:t>
            </a:r>
            <a:r>
              <a:rPr lang="fr-FR" b="1" dirty="0">
                <a:solidFill>
                  <a:srgbClr val="FF0000"/>
                </a:solidFill>
              </a:rPr>
              <a:t>une augmentation générale forte en € </a:t>
            </a:r>
            <a:r>
              <a:rPr lang="fr-FR" b="1" dirty="0"/>
              <a:t>et continuera de faire progresser les compléments de rémunération comme les années précédente : </a:t>
            </a:r>
            <a:r>
              <a:rPr lang="fr-FR" b="1" dirty="0">
                <a:solidFill>
                  <a:srgbClr val="FF0000"/>
                </a:solidFill>
              </a:rPr>
              <a:t>Abondements, complément d’intéressement, budget pour les évolution de carrière et les galons…</a:t>
            </a:r>
          </a:p>
          <a:p>
            <a:pPr marL="342900" indent="-342900" algn="just">
              <a:buFontTx/>
              <a:buChar char="-"/>
            </a:pPr>
            <a:endParaRPr lang="fr-FR" b="1" dirty="0"/>
          </a:p>
          <a:p>
            <a:pPr marL="342900" indent="-342900" algn="just">
              <a:buFontTx/>
              <a:buChar char="-"/>
            </a:pPr>
            <a:r>
              <a:rPr lang="fr-FR" b="1" dirty="0"/>
              <a:t>Primes :</a:t>
            </a:r>
          </a:p>
          <a:p>
            <a:pPr algn="just"/>
            <a:r>
              <a:rPr lang="fr-FR" b="1" dirty="0"/>
              <a:t> </a:t>
            </a:r>
          </a:p>
          <a:p>
            <a:pPr algn="just"/>
            <a:r>
              <a:rPr lang="fr-FR" b="1" dirty="0"/>
              <a:t>FO reste le seul syndicat a s’être battu et à continuer de se battre pour une </a:t>
            </a:r>
            <a:r>
              <a:rPr lang="fr-FR" b="1" dirty="0">
                <a:solidFill>
                  <a:srgbClr val="FF0000"/>
                </a:solidFill>
              </a:rPr>
              <a:t>prime de campagne Hafnium</a:t>
            </a:r>
            <a:r>
              <a:rPr lang="fr-FR" b="1" dirty="0"/>
              <a:t>. Bien qu’il n’y ait aucune négociation ouverte à ce jour par la direction, nous travaillons à des solutions pour une mise en place par accord. </a:t>
            </a:r>
          </a:p>
          <a:p>
            <a:pPr algn="just"/>
            <a:r>
              <a:rPr lang="fr-FR" b="1" dirty="0"/>
              <a:t>Un « troisième semestre » de prime de production, en renégociant les modalités globales  sur différents critères dont la production de TCH est une piste que nous développons.</a:t>
            </a:r>
          </a:p>
          <a:p>
            <a:pPr algn="just"/>
            <a:endParaRPr lang="fr-FR" b="1" dirty="0"/>
          </a:p>
          <a:p>
            <a:pPr algn="just"/>
            <a:r>
              <a:rPr lang="fr-FR" b="1" dirty="0"/>
              <a:t>Prime d'arrêt pour tous ! Certains postes de travail bénéficie d’une prime d’arrêt juste et mérité à la semaine pour les travaux programmés </a:t>
            </a:r>
            <a:r>
              <a:rPr lang="fr-FR" b="1" dirty="0">
                <a:solidFill>
                  <a:srgbClr val="FF0000"/>
                </a:solidFill>
              </a:rPr>
              <a:t>(283,26€/semaine).. FO revendique l’élargissement de cette mesure à tous les services impliqués dans les arrêts de la fabrication aux fonctions supports en passant par le service sécurité.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1232DB4-3B15-4BB2-B78C-ED40C51451FB}"/>
              </a:ext>
            </a:extLst>
          </p:cNvPr>
          <p:cNvSpPr txBox="1"/>
          <p:nvPr/>
        </p:nvSpPr>
        <p:spPr>
          <a:xfrm>
            <a:off x="323796" y="8654786"/>
            <a:ext cx="630829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Ensemble pour nos droits</a:t>
            </a:r>
          </a:p>
        </p:txBody>
      </p:sp>
    </p:spTree>
    <p:extLst>
      <p:ext uri="{BB962C8B-B14F-4D97-AF65-F5344CB8AC3E}">
        <p14:creationId xmlns:p14="http://schemas.microsoft.com/office/powerpoint/2010/main" val="256427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A3AAD4AF-289B-47F0-B674-73AEA7D17C9A}"/>
              </a:ext>
            </a:extLst>
          </p:cNvPr>
          <p:cNvSpPr txBox="1"/>
          <p:nvPr/>
        </p:nvSpPr>
        <p:spPr>
          <a:xfrm>
            <a:off x="274853" y="604883"/>
            <a:ext cx="6308294" cy="75405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Qualité de vie et conditions de travail :</a:t>
            </a:r>
          </a:p>
          <a:p>
            <a:pPr algn="ctr"/>
            <a:endParaRPr lang="fr-FR" sz="2400" b="1" dirty="0"/>
          </a:p>
          <a:p>
            <a:pPr marL="342900" indent="-342900">
              <a:buFontTx/>
              <a:buChar char="-"/>
            </a:pPr>
            <a:r>
              <a:rPr lang="fr-FR" sz="2400" b="1" dirty="0"/>
              <a:t>Améliorer et agrandir les espace de vie : </a:t>
            </a:r>
          </a:p>
          <a:p>
            <a:endParaRPr lang="fr-FR" sz="2400" b="1" dirty="0"/>
          </a:p>
          <a:p>
            <a:r>
              <a:rPr lang="fr-FR" sz="2400" b="1" dirty="0"/>
              <a:t>Vestiaires, sanitaires, disponibilité des douches.</a:t>
            </a:r>
          </a:p>
          <a:p>
            <a:endParaRPr lang="fr-FR" sz="2400" b="1" dirty="0"/>
          </a:p>
          <a:p>
            <a:r>
              <a:rPr lang="fr-FR" sz="2400" b="1" dirty="0"/>
              <a:t>Laboratoire, espace pour la maintenance et les électromécaniciens.</a:t>
            </a:r>
          </a:p>
          <a:p>
            <a:endParaRPr lang="fr-FR" sz="2400" b="1" dirty="0"/>
          </a:p>
          <a:p>
            <a:r>
              <a:rPr lang="fr-FR" sz="2400" b="1" dirty="0"/>
              <a:t>Réfectoires, espace café…</a:t>
            </a:r>
          </a:p>
          <a:p>
            <a:endParaRPr lang="fr-FR" sz="2400" b="1" dirty="0"/>
          </a:p>
          <a:p>
            <a:r>
              <a:rPr lang="fr-FR" sz="2400" b="1" dirty="0"/>
              <a:t>Le site grandit, le nombre de salariés également et c’est une très bonne chose. </a:t>
            </a:r>
          </a:p>
          <a:p>
            <a:endParaRPr lang="fr-FR" sz="2400" b="1" dirty="0"/>
          </a:p>
          <a:p>
            <a:r>
              <a:rPr lang="fr-FR" sz="2400" b="1" dirty="0">
                <a:solidFill>
                  <a:srgbClr val="FF0000"/>
                </a:solidFill>
              </a:rPr>
              <a:t>FO revendique une anticipation et des investissements conséquents pour adapter les espaces à disposition des salariés et pas uniquement pour des raisons de production mais aussi pour le bien être et le bien vivre ensemble. 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1232DB4-3B15-4BB2-B78C-ED40C51451FB}"/>
              </a:ext>
            </a:extLst>
          </p:cNvPr>
          <p:cNvSpPr txBox="1"/>
          <p:nvPr/>
        </p:nvSpPr>
        <p:spPr>
          <a:xfrm>
            <a:off x="323796" y="8654786"/>
            <a:ext cx="630829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Ensemble pour nos droits</a:t>
            </a:r>
          </a:p>
        </p:txBody>
      </p:sp>
    </p:spTree>
    <p:extLst>
      <p:ext uri="{BB962C8B-B14F-4D97-AF65-F5344CB8AC3E}">
        <p14:creationId xmlns:p14="http://schemas.microsoft.com/office/powerpoint/2010/main" val="1225808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A3AAD4AF-289B-47F0-B674-73AEA7D17C9A}"/>
              </a:ext>
            </a:extLst>
          </p:cNvPr>
          <p:cNvSpPr txBox="1"/>
          <p:nvPr/>
        </p:nvSpPr>
        <p:spPr>
          <a:xfrm>
            <a:off x="274853" y="338183"/>
            <a:ext cx="6308294" cy="80945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FO revendique</a:t>
            </a:r>
          </a:p>
          <a:p>
            <a:pPr algn="ctr"/>
            <a:endParaRPr lang="fr-FR" sz="3200" b="1" dirty="0"/>
          </a:p>
          <a:p>
            <a:r>
              <a:rPr lang="fr-FR" sz="2400" b="1" dirty="0">
                <a:solidFill>
                  <a:srgbClr val="FF0000"/>
                </a:solidFill>
              </a:rPr>
              <a:t>FO revendique :</a:t>
            </a:r>
          </a:p>
          <a:p>
            <a:endParaRPr lang="fr-FR" sz="2400" b="1" dirty="0"/>
          </a:p>
          <a:p>
            <a:r>
              <a:rPr lang="fr-FR" sz="2400" b="1" dirty="0"/>
              <a:t>La valorisation du travail que représente le tri d’éponge achetée à l’étranger : Sur les primes de productions, d’intéressement et de conditionnement.</a:t>
            </a:r>
          </a:p>
          <a:p>
            <a:endParaRPr lang="fr-FR" sz="2400" b="1" dirty="0"/>
          </a:p>
          <a:p>
            <a:r>
              <a:rPr lang="fr-FR" sz="2400" b="1" dirty="0">
                <a:solidFill>
                  <a:srgbClr val="FF0000"/>
                </a:solidFill>
              </a:rPr>
              <a:t>FO revendique : </a:t>
            </a:r>
          </a:p>
          <a:p>
            <a:endParaRPr lang="fr-FR" sz="2400" b="1" dirty="0"/>
          </a:p>
          <a:p>
            <a:r>
              <a:rPr lang="fr-FR" sz="2400" b="1" dirty="0"/>
              <a:t>Un traitement égal entre salariés Framatome et intérimaire sur toutes les primes distribuées au niveau du site.</a:t>
            </a:r>
          </a:p>
          <a:p>
            <a:endParaRPr lang="fr-FR" sz="2400" b="1" dirty="0"/>
          </a:p>
          <a:p>
            <a:r>
              <a:rPr lang="fr-FR" sz="2400" b="1" dirty="0">
                <a:solidFill>
                  <a:srgbClr val="FF0000"/>
                </a:solidFill>
              </a:rPr>
              <a:t>FO revendique :</a:t>
            </a:r>
          </a:p>
          <a:p>
            <a:endParaRPr lang="fr-FR" sz="2400" b="1" dirty="0"/>
          </a:p>
          <a:p>
            <a:r>
              <a:rPr lang="fr-FR" sz="2400" b="1" dirty="0"/>
              <a:t>La création de postes et l’embauche de personnel pour assurer le maintient des espaces de travail : ORP, rangement, nettoyage, gestion des utilités (gamelles, ferraille, palettes…)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1232DB4-3B15-4BB2-B78C-ED40C51451FB}"/>
              </a:ext>
            </a:extLst>
          </p:cNvPr>
          <p:cNvSpPr txBox="1"/>
          <p:nvPr/>
        </p:nvSpPr>
        <p:spPr>
          <a:xfrm>
            <a:off x="323796" y="8654786"/>
            <a:ext cx="630829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Ensemble pour nos droits</a:t>
            </a:r>
          </a:p>
        </p:txBody>
      </p:sp>
    </p:spTree>
    <p:extLst>
      <p:ext uri="{BB962C8B-B14F-4D97-AF65-F5344CB8AC3E}">
        <p14:creationId xmlns:p14="http://schemas.microsoft.com/office/powerpoint/2010/main" val="32718565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601</Words>
  <Application>Microsoft Office PowerPoint</Application>
  <PresentationFormat>Format A4 (210 x 297 mm)</PresentationFormat>
  <Paragraphs>69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Trésorier CSE Framatome Chalon-Sully</dc:creator>
  <cp:lastModifiedBy>GILLOT Julien (FRA-FL)</cp:lastModifiedBy>
  <cp:revision>133</cp:revision>
  <cp:lastPrinted>2022-10-20T06:42:21Z</cp:lastPrinted>
  <dcterms:created xsi:type="dcterms:W3CDTF">2021-06-24T07:24:04Z</dcterms:created>
  <dcterms:modified xsi:type="dcterms:W3CDTF">2025-11-10T11:18:56Z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77b993a-7622-4ca9-b18f-a1c017beb90f_Enabled">
    <vt:lpwstr>true</vt:lpwstr>
  </property>
  <property fmtid="{D5CDD505-2E9C-101B-9397-08002B2CF9AE}" pid="3" name="MSIP_Label_d77b993a-7622-4ca9-b18f-a1c017beb90f_SetDate">
    <vt:lpwstr>2022-09-14T14:08:18Z</vt:lpwstr>
  </property>
  <property fmtid="{D5CDD505-2E9C-101B-9397-08002B2CF9AE}" pid="4" name="MSIP_Label_d77b993a-7622-4ca9-b18f-a1c017beb90f_Method">
    <vt:lpwstr>Standard</vt:lpwstr>
  </property>
  <property fmtid="{D5CDD505-2E9C-101B-9397-08002B2CF9AE}" pid="5" name="MSIP_Label_d77b993a-7622-4ca9-b18f-a1c017beb90f_Name">
    <vt:lpwstr>C1-No marking</vt:lpwstr>
  </property>
  <property fmtid="{D5CDD505-2E9C-101B-9397-08002B2CF9AE}" pid="6" name="MSIP_Label_d77b993a-7622-4ca9-b18f-a1c017beb90f_SiteId">
    <vt:lpwstr>152f9b3b-87f6-4551-b359-dc2527d190be</vt:lpwstr>
  </property>
  <property fmtid="{D5CDD505-2E9C-101B-9397-08002B2CF9AE}" pid="7" name="MSIP_Label_d77b993a-7622-4ca9-b18f-a1c017beb90f_ActionId">
    <vt:lpwstr>c0ce78d4-3785-49f2-99ef-4961bf0a4527</vt:lpwstr>
  </property>
  <property fmtid="{D5CDD505-2E9C-101B-9397-08002B2CF9AE}" pid="8" name="MSIP_Label_d77b993a-7622-4ca9-b18f-a1c017beb90f_ContentBits">
    <vt:lpwstr>0</vt:lpwstr>
  </property>
</Properties>
</file>