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28"/>
  </p:notesMasterIdLst>
  <p:sldIdLst>
    <p:sldId id="283" r:id="rId2"/>
    <p:sldId id="257" r:id="rId3"/>
    <p:sldId id="256" r:id="rId4"/>
    <p:sldId id="258" r:id="rId5"/>
    <p:sldId id="259" r:id="rId6"/>
    <p:sldId id="260" r:id="rId7"/>
    <p:sldId id="261" r:id="rId8"/>
    <p:sldId id="262" r:id="rId9"/>
    <p:sldId id="263" r:id="rId10"/>
    <p:sldId id="264" r:id="rId11"/>
    <p:sldId id="265" r:id="rId12"/>
    <p:sldId id="266" r:id="rId13"/>
    <p:sldId id="273" r:id="rId14"/>
    <p:sldId id="279" r:id="rId15"/>
    <p:sldId id="267" r:id="rId16"/>
    <p:sldId id="268" r:id="rId17"/>
    <p:sldId id="269" r:id="rId18"/>
    <p:sldId id="270" r:id="rId19"/>
    <p:sldId id="271" r:id="rId20"/>
    <p:sldId id="272" r:id="rId21"/>
    <p:sldId id="274" r:id="rId22"/>
    <p:sldId id="275" r:id="rId23"/>
    <p:sldId id="276" r:id="rId24"/>
    <p:sldId id="277" r:id="rId25"/>
    <p:sldId id="278" r:id="rId26"/>
    <p:sldId id="284" r:id="rId27"/>
  </p:sldIdLst>
  <p:sldSz cx="9144000" cy="6858000" type="screen4x3"/>
  <p:notesSz cx="6858000" cy="9144000"/>
  <p:defaultTextStyle>
    <a:defPPr>
      <a:defRPr lang="fr-FR"/>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modifyVerifier cryptProviderType="rsaAES" cryptAlgorithmClass="hash" cryptAlgorithmType="typeAny" cryptAlgorithmSid="14" spinCount="100000" saltData="S4j1J+FS+1/o1FOrZmU01Q==" hashData="WfsGvlSnILID0V2tCCR/J2OWSOjRxJPqXf63kHkrlMuif/iGSSRxL06WYx8Le+Aq3DGDQoTrUqwLlynnvKoZFA=="/>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7CD0"/>
    <a:srgbClr val="33CCFF"/>
    <a:srgbClr val="FFCC00"/>
    <a:srgbClr val="008CEC"/>
    <a:srgbClr val="00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0" d="100"/>
          <a:sy n="90" d="100"/>
        </p:scale>
        <p:origin x="1234" y="67"/>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411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charset="0"/>
                <a:cs typeface="+mn-cs"/>
              </a:defRPr>
            </a:lvl1pPr>
          </a:lstStyle>
          <a:p>
            <a:pPr>
              <a:defRPr/>
            </a:pPr>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charset="0"/>
                <a:cs typeface="+mn-cs"/>
              </a:defRPr>
            </a:lvl1pPr>
          </a:lstStyle>
          <a:p>
            <a:pPr>
              <a:defRPr/>
            </a:pPr>
            <a:fld id="{6176415C-5D31-4E17-848A-312F3ECE04B4}" type="datetimeFigureOut">
              <a:rPr lang="fr-FR"/>
              <a:pPr>
                <a:defRPr/>
              </a:pPr>
              <a:t>23/10/2025</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fr-FR" noProof="0" smtClean="0"/>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fr-FR" noProof="0" smtClean="0"/>
              <a:t>Modifiez les styles du texte du masque</a:t>
            </a:r>
          </a:p>
          <a:p>
            <a:pPr lvl="1"/>
            <a:r>
              <a:rPr lang="fr-FR" noProof="0" smtClean="0"/>
              <a:t>Deuxième niveau</a:t>
            </a:r>
          </a:p>
          <a:p>
            <a:pPr lvl="2"/>
            <a:r>
              <a:rPr lang="fr-FR" noProof="0" smtClean="0"/>
              <a:t>Troisième niveau</a:t>
            </a:r>
          </a:p>
          <a:p>
            <a:pPr lvl="3"/>
            <a:r>
              <a:rPr lang="fr-FR" noProof="0" smtClean="0"/>
              <a:t>Quatrième niveau</a:t>
            </a:r>
          </a:p>
          <a:p>
            <a:pPr lvl="4"/>
            <a:r>
              <a:rPr lang="fr-FR" noProof="0" smtClean="0"/>
              <a:t>Cinquième niveau</a:t>
            </a: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charset="0"/>
                <a:cs typeface="+mn-cs"/>
              </a:defRPr>
            </a:lvl1pPr>
          </a:lstStyle>
          <a:p>
            <a:pPr>
              <a:defRPr/>
            </a:pPr>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8DF2ACEE-F04A-4EDC-97D1-40AA8FE0EC12}" type="slidenum">
              <a:rPr lang="fr-FR" altLang="fr-FR"/>
              <a:pPr/>
              <a:t>‹N°›</a:t>
            </a:fld>
            <a:endParaRPr lang="fr-FR" altLang="fr-FR"/>
          </a:p>
        </p:txBody>
      </p:sp>
    </p:spTree>
    <p:extLst>
      <p:ext uri="{BB962C8B-B14F-4D97-AF65-F5344CB8AC3E}">
        <p14:creationId xmlns:p14="http://schemas.microsoft.com/office/powerpoint/2010/main" val="6296205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4"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fr-FR" altLang="fr-FR" smtClean="0"/>
          </a:p>
        </p:txBody>
      </p:sp>
      <p:sp>
        <p:nvSpPr>
          <p:cNvPr id="28675"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3DAB0D7-D237-4F27-BF8F-165DEAF8F1E5}" type="slidenum">
              <a:rPr lang="fr-FR" altLang="fr-FR"/>
              <a:pPr/>
              <a:t>12</a:t>
            </a:fld>
            <a:endParaRPr lang="fr-FR" altLang="fr-FR"/>
          </a:p>
        </p:txBody>
      </p:sp>
    </p:spTree>
    <p:extLst>
      <p:ext uri="{BB962C8B-B14F-4D97-AF65-F5344CB8AC3E}">
        <p14:creationId xmlns:p14="http://schemas.microsoft.com/office/powerpoint/2010/main" val="8176477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Espace réservé de l'image des diapositives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2" name="Espace réservé des commentair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fr-FR" altLang="fr-FR" smtClean="0"/>
          </a:p>
        </p:txBody>
      </p:sp>
      <p:sp>
        <p:nvSpPr>
          <p:cNvPr id="35843" name="Espace réservé du numéro de diapositiv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F4DB48B-F8CD-4C0B-BE24-1FCD8D04FC32}" type="slidenum">
              <a:rPr lang="fr-FR" altLang="fr-FR"/>
              <a:pPr/>
              <a:t>18</a:t>
            </a:fld>
            <a:endParaRPr lang="fr-FR" altLang="fr-FR"/>
          </a:p>
        </p:txBody>
      </p:sp>
    </p:spTree>
    <p:extLst>
      <p:ext uri="{BB962C8B-B14F-4D97-AF65-F5344CB8AC3E}">
        <p14:creationId xmlns:p14="http://schemas.microsoft.com/office/powerpoint/2010/main" val="10596940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smtClean="0"/>
              <a:t>Modifiez le style des sous-titres du masque</a:t>
            </a:r>
            <a:endParaRPr lang="fr-FR"/>
          </a:p>
        </p:txBody>
      </p:sp>
      <p:sp>
        <p:nvSpPr>
          <p:cNvPr id="4"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6" name="Rectangle 6"/>
          <p:cNvSpPr>
            <a:spLocks noGrp="1" noChangeArrowheads="1"/>
          </p:cNvSpPr>
          <p:nvPr>
            <p:ph type="sldNum" sz="quarter" idx="12"/>
          </p:nvPr>
        </p:nvSpPr>
        <p:spPr>
          <a:ln/>
        </p:spPr>
        <p:txBody>
          <a:bodyPr/>
          <a:lstStyle>
            <a:lvl1pPr>
              <a:defRPr/>
            </a:lvl1pPr>
          </a:lstStyle>
          <a:p>
            <a:fld id="{127471FB-1CA8-46D3-8CBE-D6259C16FC9B}" type="slidenum">
              <a:rPr lang="fr-FR" altLang="fr-FR"/>
              <a:pPr/>
              <a:t>‹N°›</a:t>
            </a:fld>
            <a:endParaRPr lang="fr-FR" altLang="fr-FR"/>
          </a:p>
        </p:txBody>
      </p:sp>
    </p:spTree>
    <p:extLst>
      <p:ext uri="{BB962C8B-B14F-4D97-AF65-F5344CB8AC3E}">
        <p14:creationId xmlns:p14="http://schemas.microsoft.com/office/powerpoint/2010/main" val="2572782579"/>
      </p:ext>
    </p:extLst>
  </p:cSld>
  <p:clrMapOvr>
    <a:masterClrMapping/>
  </p:clrMapOvr>
  <p:transition spd="slow" advTm="6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6" name="Rectangle 6"/>
          <p:cNvSpPr>
            <a:spLocks noGrp="1" noChangeArrowheads="1"/>
          </p:cNvSpPr>
          <p:nvPr>
            <p:ph type="sldNum" sz="quarter" idx="12"/>
          </p:nvPr>
        </p:nvSpPr>
        <p:spPr>
          <a:ln/>
        </p:spPr>
        <p:txBody>
          <a:bodyPr/>
          <a:lstStyle>
            <a:lvl1pPr>
              <a:defRPr/>
            </a:lvl1pPr>
          </a:lstStyle>
          <a:p>
            <a:fld id="{CE7D3A1B-F894-4CD7-9E6F-75AF44B467A9}" type="slidenum">
              <a:rPr lang="fr-FR" altLang="fr-FR"/>
              <a:pPr/>
              <a:t>‹N°›</a:t>
            </a:fld>
            <a:endParaRPr lang="fr-FR" altLang="fr-FR"/>
          </a:p>
        </p:txBody>
      </p:sp>
    </p:spTree>
    <p:extLst>
      <p:ext uri="{BB962C8B-B14F-4D97-AF65-F5344CB8AC3E}">
        <p14:creationId xmlns:p14="http://schemas.microsoft.com/office/powerpoint/2010/main" val="2081619021"/>
      </p:ext>
    </p:extLst>
  </p:cSld>
  <p:clrMapOvr>
    <a:masterClrMapping/>
  </p:clrMapOvr>
  <p:transition spd="slow" advTm="6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Modifiez les styles du texte du masque</a:t>
            </a:r>
          </a:p>
        </p:txBody>
      </p:sp>
      <p:sp>
        <p:nvSpPr>
          <p:cNvPr id="4"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6" name="Rectangle 6"/>
          <p:cNvSpPr>
            <a:spLocks noGrp="1" noChangeArrowheads="1"/>
          </p:cNvSpPr>
          <p:nvPr>
            <p:ph type="sldNum" sz="quarter" idx="12"/>
          </p:nvPr>
        </p:nvSpPr>
        <p:spPr>
          <a:ln/>
        </p:spPr>
        <p:txBody>
          <a:bodyPr/>
          <a:lstStyle>
            <a:lvl1pPr>
              <a:defRPr/>
            </a:lvl1pPr>
          </a:lstStyle>
          <a:p>
            <a:fld id="{FC18E991-6153-4DBA-9616-3E3D67CE721F}" type="slidenum">
              <a:rPr lang="fr-FR" altLang="fr-FR"/>
              <a:pPr/>
              <a:t>‹N°›</a:t>
            </a:fld>
            <a:endParaRPr lang="fr-FR" altLang="fr-FR"/>
          </a:p>
        </p:txBody>
      </p:sp>
    </p:spTree>
    <p:extLst>
      <p:ext uri="{BB962C8B-B14F-4D97-AF65-F5344CB8AC3E}">
        <p14:creationId xmlns:p14="http://schemas.microsoft.com/office/powerpoint/2010/main" val="262343893"/>
      </p:ext>
    </p:extLst>
  </p:cSld>
  <p:clrMapOvr>
    <a:masterClrMapping/>
  </p:clrMapOvr>
  <p:transition spd="slow" advTm="6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6"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7" name="Rectangle 6"/>
          <p:cNvSpPr>
            <a:spLocks noGrp="1" noChangeArrowheads="1"/>
          </p:cNvSpPr>
          <p:nvPr>
            <p:ph type="sldNum" sz="quarter" idx="12"/>
          </p:nvPr>
        </p:nvSpPr>
        <p:spPr>
          <a:ln/>
        </p:spPr>
        <p:txBody>
          <a:bodyPr/>
          <a:lstStyle>
            <a:lvl1pPr>
              <a:defRPr/>
            </a:lvl1pPr>
          </a:lstStyle>
          <a:p>
            <a:fld id="{E6E99004-E2BE-4382-96EA-F616489B393E}" type="slidenum">
              <a:rPr lang="fr-FR" altLang="fr-FR"/>
              <a:pPr/>
              <a:t>‹N°›</a:t>
            </a:fld>
            <a:endParaRPr lang="fr-FR" altLang="fr-FR"/>
          </a:p>
        </p:txBody>
      </p:sp>
    </p:spTree>
    <p:extLst>
      <p:ext uri="{BB962C8B-B14F-4D97-AF65-F5344CB8AC3E}">
        <p14:creationId xmlns:p14="http://schemas.microsoft.com/office/powerpoint/2010/main" val="3359167943"/>
      </p:ext>
    </p:extLst>
  </p:cSld>
  <p:clrMapOvr>
    <a:masterClrMapping/>
  </p:clrMapOvr>
  <p:transition spd="slow" advTm="6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8"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9" name="Rectangle 6"/>
          <p:cNvSpPr>
            <a:spLocks noGrp="1" noChangeArrowheads="1"/>
          </p:cNvSpPr>
          <p:nvPr>
            <p:ph type="sldNum" sz="quarter" idx="12"/>
          </p:nvPr>
        </p:nvSpPr>
        <p:spPr>
          <a:ln/>
        </p:spPr>
        <p:txBody>
          <a:bodyPr/>
          <a:lstStyle>
            <a:lvl1pPr>
              <a:defRPr/>
            </a:lvl1pPr>
          </a:lstStyle>
          <a:p>
            <a:fld id="{179D3D00-EBF4-4FB4-BCEB-6D869185CD26}" type="slidenum">
              <a:rPr lang="fr-FR" altLang="fr-FR"/>
              <a:pPr/>
              <a:t>‹N°›</a:t>
            </a:fld>
            <a:endParaRPr lang="fr-FR" altLang="fr-FR"/>
          </a:p>
        </p:txBody>
      </p:sp>
    </p:spTree>
    <p:extLst>
      <p:ext uri="{BB962C8B-B14F-4D97-AF65-F5344CB8AC3E}">
        <p14:creationId xmlns:p14="http://schemas.microsoft.com/office/powerpoint/2010/main" val="1735830697"/>
      </p:ext>
    </p:extLst>
  </p:cSld>
  <p:clrMapOvr>
    <a:masterClrMapping/>
  </p:clrMapOvr>
  <p:transition spd="slow" advTm="6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4"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5" name="Rectangle 6"/>
          <p:cNvSpPr>
            <a:spLocks noGrp="1" noChangeArrowheads="1"/>
          </p:cNvSpPr>
          <p:nvPr>
            <p:ph type="sldNum" sz="quarter" idx="12"/>
          </p:nvPr>
        </p:nvSpPr>
        <p:spPr>
          <a:ln/>
        </p:spPr>
        <p:txBody>
          <a:bodyPr/>
          <a:lstStyle>
            <a:lvl1pPr>
              <a:defRPr/>
            </a:lvl1pPr>
          </a:lstStyle>
          <a:p>
            <a:fld id="{68391A74-D2AB-4E91-A181-2C300CE6F245}" type="slidenum">
              <a:rPr lang="fr-FR" altLang="fr-FR"/>
              <a:pPr/>
              <a:t>‹N°›</a:t>
            </a:fld>
            <a:endParaRPr lang="fr-FR" altLang="fr-FR"/>
          </a:p>
        </p:txBody>
      </p:sp>
    </p:spTree>
    <p:extLst>
      <p:ext uri="{BB962C8B-B14F-4D97-AF65-F5344CB8AC3E}">
        <p14:creationId xmlns:p14="http://schemas.microsoft.com/office/powerpoint/2010/main" val="2307426580"/>
      </p:ext>
    </p:extLst>
  </p:cSld>
  <p:clrMapOvr>
    <a:masterClrMapping/>
  </p:clrMapOvr>
  <p:transition spd="slow" advTm="6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3"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4" name="Rectangle 6"/>
          <p:cNvSpPr>
            <a:spLocks noGrp="1" noChangeArrowheads="1"/>
          </p:cNvSpPr>
          <p:nvPr>
            <p:ph type="sldNum" sz="quarter" idx="12"/>
          </p:nvPr>
        </p:nvSpPr>
        <p:spPr>
          <a:ln/>
        </p:spPr>
        <p:txBody>
          <a:bodyPr/>
          <a:lstStyle>
            <a:lvl1pPr>
              <a:defRPr/>
            </a:lvl1pPr>
          </a:lstStyle>
          <a:p>
            <a:fld id="{79CD3647-456E-4FF4-B89D-CF49A88EA102}" type="slidenum">
              <a:rPr lang="fr-FR" altLang="fr-FR"/>
              <a:pPr/>
              <a:t>‹N°›</a:t>
            </a:fld>
            <a:endParaRPr lang="fr-FR" altLang="fr-FR"/>
          </a:p>
        </p:txBody>
      </p:sp>
    </p:spTree>
    <p:extLst>
      <p:ext uri="{BB962C8B-B14F-4D97-AF65-F5344CB8AC3E}">
        <p14:creationId xmlns:p14="http://schemas.microsoft.com/office/powerpoint/2010/main" val="3055113722"/>
      </p:ext>
    </p:extLst>
  </p:cSld>
  <p:clrMapOvr>
    <a:masterClrMapping/>
  </p:clrMapOvr>
  <p:transition spd="slow" advTm="6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6"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7" name="Rectangle 6"/>
          <p:cNvSpPr>
            <a:spLocks noGrp="1" noChangeArrowheads="1"/>
          </p:cNvSpPr>
          <p:nvPr>
            <p:ph type="sldNum" sz="quarter" idx="12"/>
          </p:nvPr>
        </p:nvSpPr>
        <p:spPr>
          <a:ln/>
        </p:spPr>
        <p:txBody>
          <a:bodyPr/>
          <a:lstStyle>
            <a:lvl1pPr>
              <a:defRPr/>
            </a:lvl1pPr>
          </a:lstStyle>
          <a:p>
            <a:fld id="{F6A7BDC9-4EC4-407C-A69A-C6DE2F6B52AF}" type="slidenum">
              <a:rPr lang="fr-FR" altLang="fr-FR"/>
              <a:pPr/>
              <a:t>‹N°›</a:t>
            </a:fld>
            <a:endParaRPr lang="fr-FR" altLang="fr-FR"/>
          </a:p>
        </p:txBody>
      </p:sp>
    </p:spTree>
    <p:extLst>
      <p:ext uri="{BB962C8B-B14F-4D97-AF65-F5344CB8AC3E}">
        <p14:creationId xmlns:p14="http://schemas.microsoft.com/office/powerpoint/2010/main" val="3458203393"/>
      </p:ext>
    </p:extLst>
  </p:cSld>
  <p:clrMapOvr>
    <a:masterClrMapping/>
  </p:clrMapOvr>
  <p:transition spd="slow" advTm="6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smtClean="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6"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7" name="Rectangle 6"/>
          <p:cNvSpPr>
            <a:spLocks noGrp="1" noChangeArrowheads="1"/>
          </p:cNvSpPr>
          <p:nvPr>
            <p:ph type="sldNum" sz="quarter" idx="12"/>
          </p:nvPr>
        </p:nvSpPr>
        <p:spPr>
          <a:ln/>
        </p:spPr>
        <p:txBody>
          <a:bodyPr/>
          <a:lstStyle>
            <a:lvl1pPr>
              <a:defRPr/>
            </a:lvl1pPr>
          </a:lstStyle>
          <a:p>
            <a:fld id="{72A0E1EE-8103-4DBB-BAA2-60104D6CA6DC}" type="slidenum">
              <a:rPr lang="fr-FR" altLang="fr-FR"/>
              <a:pPr/>
              <a:t>‹N°›</a:t>
            </a:fld>
            <a:endParaRPr lang="fr-FR" altLang="fr-FR"/>
          </a:p>
        </p:txBody>
      </p:sp>
    </p:spTree>
    <p:extLst>
      <p:ext uri="{BB962C8B-B14F-4D97-AF65-F5344CB8AC3E}">
        <p14:creationId xmlns:p14="http://schemas.microsoft.com/office/powerpoint/2010/main" val="3794914010"/>
      </p:ext>
    </p:extLst>
  </p:cSld>
  <p:clrMapOvr>
    <a:masterClrMapping/>
  </p:clrMapOvr>
  <p:transition spd="slow" advTm="6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6" name="Rectangle 6"/>
          <p:cNvSpPr>
            <a:spLocks noGrp="1" noChangeArrowheads="1"/>
          </p:cNvSpPr>
          <p:nvPr>
            <p:ph type="sldNum" sz="quarter" idx="12"/>
          </p:nvPr>
        </p:nvSpPr>
        <p:spPr>
          <a:ln/>
        </p:spPr>
        <p:txBody>
          <a:bodyPr/>
          <a:lstStyle>
            <a:lvl1pPr>
              <a:defRPr/>
            </a:lvl1pPr>
          </a:lstStyle>
          <a:p>
            <a:fld id="{24854528-075E-412D-8479-0B0F62E77A50}" type="slidenum">
              <a:rPr lang="fr-FR" altLang="fr-FR"/>
              <a:pPr/>
              <a:t>‹N°›</a:t>
            </a:fld>
            <a:endParaRPr lang="fr-FR" altLang="fr-FR"/>
          </a:p>
        </p:txBody>
      </p:sp>
    </p:spTree>
    <p:extLst>
      <p:ext uri="{BB962C8B-B14F-4D97-AF65-F5344CB8AC3E}">
        <p14:creationId xmlns:p14="http://schemas.microsoft.com/office/powerpoint/2010/main" val="4132631775"/>
      </p:ext>
    </p:extLst>
  </p:cSld>
  <p:clrMapOvr>
    <a:masterClrMapping/>
  </p:clrMapOvr>
  <p:transition spd="slow" advTm="6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6" name="Rectangle 6"/>
          <p:cNvSpPr>
            <a:spLocks noGrp="1" noChangeArrowheads="1"/>
          </p:cNvSpPr>
          <p:nvPr>
            <p:ph type="sldNum" sz="quarter" idx="12"/>
          </p:nvPr>
        </p:nvSpPr>
        <p:spPr>
          <a:ln/>
        </p:spPr>
        <p:txBody>
          <a:bodyPr/>
          <a:lstStyle>
            <a:lvl1pPr>
              <a:defRPr/>
            </a:lvl1pPr>
          </a:lstStyle>
          <a:p>
            <a:fld id="{0D75E822-C8B1-4740-A22B-0043B16D012C}" type="slidenum">
              <a:rPr lang="fr-FR" altLang="fr-FR"/>
              <a:pPr/>
              <a:t>‹N°›</a:t>
            </a:fld>
            <a:endParaRPr lang="fr-FR" altLang="fr-FR"/>
          </a:p>
        </p:txBody>
      </p:sp>
    </p:spTree>
    <p:extLst>
      <p:ext uri="{BB962C8B-B14F-4D97-AF65-F5344CB8AC3E}">
        <p14:creationId xmlns:p14="http://schemas.microsoft.com/office/powerpoint/2010/main" val="555745193"/>
      </p:ext>
    </p:extLst>
  </p:cSld>
  <p:clrMapOvr>
    <a:masterClrMapping/>
  </p:clrMapOvr>
  <p:transition spd="slow" advTm="6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fr-FR" altLang="fr-FR" smtClean="0"/>
              <a:t>Cliquez pour modifier le style du titre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fr-FR" altLang="fr-FR" smtClean="0"/>
              <a:t>Cliquez pour modifier les styles du texte du masque</a:t>
            </a:r>
          </a:p>
          <a:p>
            <a:pPr lvl="1"/>
            <a:r>
              <a:rPr lang="fr-FR" altLang="fr-FR" smtClean="0"/>
              <a:t>Deuxième niveau</a:t>
            </a:r>
          </a:p>
          <a:p>
            <a:pPr lvl="2"/>
            <a:r>
              <a:rPr lang="fr-FR" altLang="fr-FR" smtClean="0"/>
              <a:t>Troisième niveau</a:t>
            </a:r>
          </a:p>
          <a:p>
            <a:pPr lvl="3"/>
            <a:r>
              <a:rPr lang="fr-FR" altLang="fr-FR" smtClean="0"/>
              <a:t>Quatrième niveau</a:t>
            </a:r>
          </a:p>
          <a:p>
            <a:pPr lvl="4"/>
            <a:r>
              <a:rPr lang="fr-FR" altLang="fr-FR" smtClean="0"/>
              <a:t>Cinquième niveau</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defRPr sz="1400">
                <a:latin typeface="Arial" charset="0"/>
                <a:cs typeface="+mn-cs"/>
              </a:defRPr>
            </a:lvl1pPr>
          </a:lstStyle>
          <a:p>
            <a:pPr>
              <a:defRPr/>
            </a:pPr>
            <a:endParaRPr lang="fr-FR" altLang="fr-F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ctr">
              <a:defRPr sz="1400">
                <a:latin typeface="Arial" charset="0"/>
                <a:cs typeface="+mn-cs"/>
              </a:defRPr>
            </a:lvl1pPr>
          </a:lstStyle>
          <a:p>
            <a:pPr>
              <a:defRPr/>
            </a:pPr>
            <a:endParaRPr lang="fr-FR" altLang="fr-F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a:defRPr sz="1400"/>
            </a:lvl1pPr>
          </a:lstStyle>
          <a:p>
            <a:fld id="{9F4A4506-3713-4375-9DD8-053C327E4F0C}" type="slidenum">
              <a:rPr lang="fr-FR" altLang="fr-FR"/>
              <a:pPr/>
              <a:t>‹N°›</a:t>
            </a:fld>
            <a:endParaRPr lang="fr-FR" altLang="fr-FR"/>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ransition spd="slow" advTm="600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image" Target="../media/image2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endParaRPr lang="fr-FR" altLang="fr-FR" smtClean="0"/>
          </a:p>
        </p:txBody>
      </p:sp>
      <p:sp>
        <p:nvSpPr>
          <p:cNvPr id="45059" name="Rectangle 3"/>
          <p:cNvSpPr>
            <a:spLocks noGrp="1" noChangeArrowheads="1"/>
          </p:cNvSpPr>
          <p:nvPr>
            <p:ph type="body" idx="1"/>
          </p:nvPr>
        </p:nvSpPr>
        <p:spPr/>
        <p:txBody>
          <a:bodyPr/>
          <a:lstStyle/>
          <a:p>
            <a:endParaRPr lang="fr-FR" altLang="fr-FR" smtClean="0"/>
          </a:p>
        </p:txBody>
      </p:sp>
      <p:pic>
        <p:nvPicPr>
          <p:cNvPr id="45060" name="Picture 4" descr="Bretagn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890588"/>
            <a:ext cx="7620000" cy="5076825"/>
          </a:xfrm>
          <a:prstGeom prst="rect">
            <a:avLst/>
          </a:prstGeom>
          <a:noFill/>
          <a:extLst>
            <a:ext uri="{909E8E84-426E-40DD-AFC4-6F175D3DCCD1}">
              <a14:hiddenFill xmlns:a14="http://schemas.microsoft.com/office/drawing/2010/main">
                <a:solidFill>
                  <a:srgbClr val="FFFFFF"/>
                </a:solidFill>
              </a14:hiddenFill>
            </a:ext>
          </a:extLst>
        </p:spPr>
      </p:pic>
      <p:sp>
        <p:nvSpPr>
          <p:cNvPr id="45061" name="WordArt 5"/>
          <p:cNvSpPr>
            <a:spLocks noChangeArrowheads="1" noChangeShapeType="1" noTextEdit="1"/>
          </p:cNvSpPr>
          <p:nvPr/>
        </p:nvSpPr>
        <p:spPr bwMode="auto">
          <a:xfrm>
            <a:off x="1835150" y="3141663"/>
            <a:ext cx="4038600" cy="1295400"/>
          </a:xfrm>
          <a:prstGeom prst="rect">
            <a:avLst/>
          </a:prstGeom>
        </p:spPr>
        <p:txBody>
          <a:bodyPr wrap="none" fromWordArt="1">
            <a:prstTxWarp prst="textPlain">
              <a:avLst>
                <a:gd name="adj" fmla="val 50000"/>
              </a:avLst>
            </a:prstTxWarp>
          </a:bodyPr>
          <a:lstStyle/>
          <a:p>
            <a:pPr algn="ctr"/>
            <a:r>
              <a:rPr lang="fr-FR" sz="3600" kern="1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Arial Black" panose="020B0A04020102020204" pitchFamily="34" charset="0"/>
              </a:rPr>
              <a:t>BRETAGNE VUE</a:t>
            </a:r>
          </a:p>
          <a:p>
            <a:pPr algn="ctr"/>
            <a:r>
              <a:rPr lang="fr-FR" sz="3600" kern="1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Arial Black" panose="020B0A04020102020204" pitchFamily="34" charset="0"/>
              </a:rPr>
              <a:t>DU CIEL</a:t>
            </a:r>
          </a:p>
        </p:txBody>
      </p:sp>
    </p:spTree>
  </p:cSld>
  <p:clrMapOvr>
    <a:masterClrMapping/>
  </p:clrMapOvr>
  <p:transition spd="slow" advTm="6000">
    <p:sndAc>
      <p:stSnd loop="1">
        <p:snd r:embed="rId2" name="Musique Celte.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 Box 2"/>
          <p:cNvSpPr txBox="1">
            <a:spLocks noChangeArrowheads="1"/>
          </p:cNvSpPr>
          <p:nvPr/>
        </p:nvSpPr>
        <p:spPr bwMode="auto">
          <a:xfrm>
            <a:off x="1660525" y="323850"/>
            <a:ext cx="6697663" cy="368300"/>
          </a:xfrm>
          <a:prstGeom prst="rect">
            <a:avLst/>
          </a:prstGeom>
          <a:noFill/>
          <a:ln>
            <a:noFill/>
          </a:ln>
          <a:effectLst/>
          <a:extLst/>
        </p:spPr>
        <p:txBody>
          <a:bodyPr>
            <a:spAutoFit/>
          </a:bodyPr>
          <a:lstStyle/>
          <a:p>
            <a:pPr algn="ctr">
              <a:spcBef>
                <a:spcPct val="50000"/>
              </a:spcBef>
              <a:defRPr/>
            </a:pPr>
            <a:r>
              <a:rPr lang="fr-FR" altLang="fr-FR" b="1" dirty="0">
                <a:solidFill>
                  <a:schemeClr val="accent6">
                    <a:lumMod val="60000"/>
                    <a:lumOff val="40000"/>
                  </a:schemeClr>
                </a:solidFill>
                <a:latin typeface="AR CHRISTY" panose="02000000000000000000" pitchFamily="2" charset="0"/>
                <a:cs typeface="+mn-cs"/>
              </a:rPr>
              <a:t>Epaves de thoniers à Etel</a:t>
            </a:r>
          </a:p>
        </p:txBody>
      </p:sp>
      <p:sp>
        <p:nvSpPr>
          <p:cNvPr id="3075" name="Text Box 3"/>
          <p:cNvSpPr txBox="1">
            <a:spLocks noChangeArrowheads="1"/>
          </p:cNvSpPr>
          <p:nvPr/>
        </p:nvSpPr>
        <p:spPr bwMode="auto">
          <a:xfrm>
            <a:off x="1285875" y="692150"/>
            <a:ext cx="7669213" cy="1062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50000"/>
              </a:spcBef>
            </a:pPr>
            <a:r>
              <a:rPr lang="fr-FR" altLang="fr-FR" b="1">
                <a:solidFill>
                  <a:schemeClr val="bg1"/>
                </a:solidFill>
              </a:rPr>
              <a:t>Les vieux bateaux de pêche finissent leur vie, dans le cimetière marin de Magouer, à Etel dans le Morbihan.  </a:t>
            </a:r>
            <a:r>
              <a:rPr lang="fr-FR" altLang="fr-FR" sz="600" b="1">
                <a:solidFill>
                  <a:schemeClr val="bg1"/>
                </a:solidFill>
              </a:rPr>
              <a:t>    </a:t>
            </a:r>
            <a:r>
              <a:rPr lang="fr-FR" altLang="fr-FR" b="1">
                <a:solidFill>
                  <a:schemeClr val="bg1"/>
                </a:solidFill>
              </a:rPr>
              <a:t>               </a:t>
            </a:r>
            <a:r>
              <a:rPr lang="fr-FR" altLang="fr-FR" sz="600" b="1">
                <a:solidFill>
                  <a:schemeClr val="bg1"/>
                </a:solidFill>
              </a:rPr>
              <a:t>  </a:t>
            </a:r>
          </a:p>
          <a:p>
            <a:pPr algn="ctr">
              <a:spcBef>
                <a:spcPct val="50000"/>
              </a:spcBef>
            </a:pPr>
            <a:r>
              <a:rPr lang="fr-FR" altLang="fr-FR" b="1">
                <a:solidFill>
                  <a:srgbClr val="FF0000"/>
                </a:solidFill>
              </a:rPr>
              <a:t>* * * * * * * * * * * * * </a:t>
            </a:r>
          </a:p>
        </p:txBody>
      </p:sp>
      <p:pic>
        <p:nvPicPr>
          <p:cNvPr id="17411" name="Picture 4" descr="1622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58938" y="1639888"/>
            <a:ext cx="7011987" cy="4794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iterate type="wd">
                                    <p:tmPct val="100000"/>
                                  </p:iterate>
                                  <p:childTnLst>
                                    <p:set>
                                      <p:cBhvr>
                                        <p:cTn id="6" dur="1" fill="hold">
                                          <p:stCondLst>
                                            <p:cond delay="0"/>
                                          </p:stCondLst>
                                        </p:cTn>
                                        <p:tgtEl>
                                          <p:spTgt spid="3075"/>
                                        </p:tgtEl>
                                        <p:attrNameLst>
                                          <p:attrName>style.visibility</p:attrName>
                                        </p:attrNameLst>
                                      </p:cBhvr>
                                      <p:to>
                                        <p:strVal val="visible"/>
                                      </p:to>
                                    </p:set>
                                    <p:anim calcmode="lin" valueType="num">
                                      <p:cBhvr additive="base">
                                        <p:cTn id="7" dur="300" fill="hold"/>
                                        <p:tgtEl>
                                          <p:spTgt spid="3075"/>
                                        </p:tgtEl>
                                        <p:attrNameLst>
                                          <p:attrName>ppt_x</p:attrName>
                                        </p:attrNameLst>
                                      </p:cBhvr>
                                      <p:tavLst>
                                        <p:tav tm="0">
                                          <p:val>
                                            <p:strVal val="0-#ppt_w/2"/>
                                          </p:val>
                                        </p:tav>
                                        <p:tav tm="100000">
                                          <p:val>
                                            <p:strVal val="#ppt_x"/>
                                          </p:val>
                                        </p:tav>
                                      </p:tavLst>
                                    </p:anim>
                                    <p:anim calcmode="lin" valueType="num">
                                      <p:cBhvr additive="base">
                                        <p:cTn id="8" dur="300" fill="hold"/>
                                        <p:tgtEl>
                                          <p:spTgt spid="307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5" grpId="0"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3" name="Picture 4" descr="162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250" y="1844675"/>
            <a:ext cx="6948488" cy="4560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5"/>
          <p:cNvSpPr txBox="1">
            <a:spLocks noChangeArrowheads="1"/>
          </p:cNvSpPr>
          <p:nvPr/>
        </p:nvSpPr>
        <p:spPr bwMode="auto">
          <a:xfrm>
            <a:off x="501650" y="315913"/>
            <a:ext cx="8642350" cy="369887"/>
          </a:xfrm>
          <a:prstGeom prst="rect">
            <a:avLst/>
          </a:prstGeom>
          <a:noFill/>
          <a:ln>
            <a:noFill/>
          </a:ln>
          <a:effectLst/>
          <a:extLst/>
        </p:spPr>
        <p:txBody>
          <a:bodyPr>
            <a:spAutoFit/>
          </a:bodyPr>
          <a:lstStyle/>
          <a:p>
            <a:pPr algn="ctr">
              <a:spcBef>
                <a:spcPct val="50000"/>
              </a:spcBef>
              <a:defRPr/>
            </a:pPr>
            <a:r>
              <a:rPr lang="fr-FR" altLang="fr-FR" b="1" dirty="0">
                <a:solidFill>
                  <a:schemeClr val="accent6">
                    <a:lumMod val="60000"/>
                    <a:lumOff val="40000"/>
                  </a:schemeClr>
                </a:solidFill>
                <a:latin typeface="AR CHRISTY" panose="02000000000000000000" pitchFamily="2" charset="0"/>
                <a:cs typeface="+mn-cs"/>
              </a:rPr>
              <a:t>Pointe de </a:t>
            </a:r>
            <a:r>
              <a:rPr lang="fr-FR" altLang="fr-FR" b="1" dirty="0" err="1">
                <a:solidFill>
                  <a:schemeClr val="accent6">
                    <a:lumMod val="60000"/>
                    <a:lumOff val="40000"/>
                  </a:schemeClr>
                </a:solidFill>
                <a:latin typeface="AR CHRISTY" panose="02000000000000000000" pitchFamily="2" charset="0"/>
                <a:cs typeface="+mn-cs"/>
              </a:rPr>
              <a:t>Tréfeuntec</a:t>
            </a:r>
            <a:endParaRPr lang="fr-FR" altLang="fr-FR" b="1" dirty="0">
              <a:solidFill>
                <a:schemeClr val="accent6">
                  <a:lumMod val="60000"/>
                  <a:lumOff val="40000"/>
                </a:schemeClr>
              </a:solidFill>
              <a:latin typeface="AR CHRISTY" panose="02000000000000000000" pitchFamily="2" charset="0"/>
              <a:cs typeface="+mn-cs"/>
            </a:endParaRPr>
          </a:p>
        </p:txBody>
      </p:sp>
      <p:sp>
        <p:nvSpPr>
          <p:cNvPr id="2054" name="Text Box 6"/>
          <p:cNvSpPr txBox="1">
            <a:spLocks noChangeArrowheads="1"/>
          </p:cNvSpPr>
          <p:nvPr/>
        </p:nvSpPr>
        <p:spPr bwMode="auto">
          <a:xfrm>
            <a:off x="1385888" y="836613"/>
            <a:ext cx="741680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50000"/>
              </a:spcBef>
            </a:pPr>
            <a:r>
              <a:rPr lang="fr-FR" altLang="fr-FR" sz="1600" b="1">
                <a:solidFill>
                  <a:schemeClr val="bg1"/>
                </a:solidFill>
              </a:rPr>
              <a:t>La pointe de Tréfeuntec est située au fond de la baie de Douarnenez. Elle est célèbre pour ses pâturages en bord de mer</a:t>
            </a:r>
            <a:r>
              <a:rPr lang="fr-FR" altLang="fr-FR" sz="1600">
                <a:solidFill>
                  <a:schemeClr val="bg1"/>
                </a:solidFill>
              </a:rPr>
              <a:t>.    </a:t>
            </a:r>
          </a:p>
          <a:p>
            <a:pPr algn="ctr">
              <a:spcBef>
                <a:spcPct val="50000"/>
              </a:spcBef>
            </a:pPr>
            <a:r>
              <a:rPr lang="fr-FR" altLang="fr-FR" sz="1600">
                <a:solidFill>
                  <a:srgbClr val="FF0000"/>
                </a:solidFill>
              </a:rPr>
              <a:t> * * * * * * * * * * * * *</a:t>
            </a:r>
          </a:p>
        </p:txBody>
      </p:sp>
    </p:spTree>
  </p:cSld>
  <p:clrMapOvr>
    <a:masterClrMapping/>
  </p:clrMapOvr>
  <p:transition spd="slow" advTm="6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iterate type="wd">
                                    <p:tmPct val="100000"/>
                                  </p:iterate>
                                  <p:childTnLst>
                                    <p:set>
                                      <p:cBhvr>
                                        <p:cTn id="6" dur="1" fill="hold">
                                          <p:stCondLst>
                                            <p:cond delay="0"/>
                                          </p:stCondLst>
                                        </p:cTn>
                                        <p:tgtEl>
                                          <p:spTgt spid="2054"/>
                                        </p:tgtEl>
                                        <p:attrNameLst>
                                          <p:attrName>style.visibility</p:attrName>
                                        </p:attrNameLst>
                                      </p:cBhvr>
                                      <p:to>
                                        <p:strVal val="visible"/>
                                      </p:to>
                                    </p:set>
                                    <p:anim calcmode="lin" valueType="num">
                                      <p:cBhvr additive="base">
                                        <p:cTn id="7" dur="300" fill="hold"/>
                                        <p:tgtEl>
                                          <p:spTgt spid="2054"/>
                                        </p:tgtEl>
                                        <p:attrNameLst>
                                          <p:attrName>ppt_x</p:attrName>
                                        </p:attrNameLst>
                                      </p:cBhvr>
                                      <p:tavLst>
                                        <p:tav tm="0">
                                          <p:val>
                                            <p:strVal val="0-#ppt_w/2"/>
                                          </p:val>
                                        </p:tav>
                                        <p:tav tm="100000">
                                          <p:val>
                                            <p:strVal val="#ppt_x"/>
                                          </p:val>
                                        </p:tav>
                                      </p:tavLst>
                                    </p:anim>
                                    <p:anim calcmode="lin" valueType="num">
                                      <p:cBhvr additive="base">
                                        <p:cTn id="8" dur="300" fill="hold"/>
                                        <p:tgtEl>
                                          <p:spTgt spid="205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4" grpId="0"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501650" y="228600"/>
            <a:ext cx="8642350" cy="369888"/>
          </a:xfrm>
          <a:prstGeom prst="rect">
            <a:avLst/>
          </a:prstGeom>
          <a:noFill/>
          <a:ln>
            <a:noFill/>
          </a:ln>
          <a:effectLst/>
          <a:extLst/>
        </p:spPr>
        <p:txBody>
          <a:bodyPr>
            <a:spAutoFit/>
          </a:bodyPr>
          <a:lstStyle/>
          <a:p>
            <a:pPr algn="ctr">
              <a:spcBef>
                <a:spcPct val="50000"/>
              </a:spcBef>
              <a:defRPr/>
            </a:pPr>
            <a:r>
              <a:rPr lang="fr-FR" altLang="fr-FR" b="1">
                <a:solidFill>
                  <a:schemeClr val="accent6">
                    <a:lumMod val="60000"/>
                    <a:lumOff val="40000"/>
                  </a:schemeClr>
                </a:solidFill>
                <a:latin typeface="AR CHRISTY" panose="02000000000000000000" pitchFamily="2" charset="0"/>
                <a:cs typeface="+mn-cs"/>
              </a:rPr>
              <a:t>Le sillon de Talbert</a:t>
            </a:r>
          </a:p>
        </p:txBody>
      </p:sp>
      <p:sp>
        <p:nvSpPr>
          <p:cNvPr id="4099" name="Text Box 3"/>
          <p:cNvSpPr txBox="1">
            <a:spLocks noChangeArrowheads="1"/>
          </p:cNvSpPr>
          <p:nvPr/>
        </p:nvSpPr>
        <p:spPr bwMode="auto">
          <a:xfrm>
            <a:off x="1271588" y="615950"/>
            <a:ext cx="752475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50000"/>
              </a:spcBef>
            </a:pPr>
            <a:r>
              <a:rPr lang="fr-FR" altLang="fr-FR" sz="1600" b="1">
                <a:solidFill>
                  <a:schemeClr val="bg1"/>
                </a:solidFill>
              </a:rPr>
              <a:t>Le Sillon de Talbert, à Pleubian dans les Côtes d’Armor, est une curiosité géologique unique en Europe : une chaussée de sable et de galets qui s’avance dans la mer sur 3 km.         </a:t>
            </a:r>
            <a:endParaRPr lang="fr-FR" altLang="fr-FR" sz="500" b="1">
              <a:solidFill>
                <a:schemeClr val="bg1"/>
              </a:solidFill>
            </a:endParaRPr>
          </a:p>
          <a:p>
            <a:pPr algn="ctr">
              <a:spcBef>
                <a:spcPct val="50000"/>
              </a:spcBef>
            </a:pPr>
            <a:r>
              <a:rPr lang="fr-FR" altLang="fr-FR" sz="1600" b="1">
                <a:solidFill>
                  <a:srgbClr val="FF0000"/>
                </a:solidFill>
              </a:rPr>
              <a:t>* * * * * * * * * * * * * * * </a:t>
            </a:r>
          </a:p>
        </p:txBody>
      </p:sp>
      <p:pic>
        <p:nvPicPr>
          <p:cNvPr id="19459" name="Picture 4" descr="1624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4163" y="1847850"/>
            <a:ext cx="7264400" cy="4489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iterate type="wd">
                                    <p:tmPct val="100000"/>
                                  </p:iterate>
                                  <p:childTnLst>
                                    <p:set>
                                      <p:cBhvr>
                                        <p:cTn id="6" dur="1" fill="hold">
                                          <p:stCondLst>
                                            <p:cond delay="0"/>
                                          </p:stCondLst>
                                        </p:cTn>
                                        <p:tgtEl>
                                          <p:spTgt spid="4099"/>
                                        </p:tgtEl>
                                        <p:attrNameLst>
                                          <p:attrName>style.visibility</p:attrName>
                                        </p:attrNameLst>
                                      </p:cBhvr>
                                      <p:to>
                                        <p:strVal val="visible"/>
                                      </p:to>
                                    </p:set>
                                    <p:anim calcmode="lin" valueType="num">
                                      <p:cBhvr additive="base">
                                        <p:cTn id="7" dur="300" fill="hold"/>
                                        <p:tgtEl>
                                          <p:spTgt spid="4099"/>
                                        </p:tgtEl>
                                        <p:attrNameLst>
                                          <p:attrName>ppt_x</p:attrName>
                                        </p:attrNameLst>
                                      </p:cBhvr>
                                      <p:tavLst>
                                        <p:tav tm="0">
                                          <p:val>
                                            <p:strVal val="0-#ppt_w/2"/>
                                          </p:val>
                                        </p:tav>
                                        <p:tav tm="100000">
                                          <p:val>
                                            <p:strVal val="#ppt_x"/>
                                          </p:val>
                                        </p:tav>
                                      </p:tavLst>
                                    </p:anim>
                                    <p:anim calcmode="lin" valueType="num">
                                      <p:cBhvr additive="base">
                                        <p:cTn id="8" dur="300" fill="hold"/>
                                        <p:tgtEl>
                                          <p:spTgt spid="409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2"/>
          <p:cNvSpPr txBox="1">
            <a:spLocks noChangeArrowheads="1"/>
          </p:cNvSpPr>
          <p:nvPr/>
        </p:nvSpPr>
        <p:spPr bwMode="auto">
          <a:xfrm>
            <a:off x="544513" y="368300"/>
            <a:ext cx="8642350" cy="396875"/>
          </a:xfrm>
          <a:prstGeom prst="rect">
            <a:avLst/>
          </a:prstGeom>
          <a:noFill/>
          <a:ln>
            <a:noFill/>
          </a:ln>
          <a:effectLst/>
          <a:extLst/>
        </p:spPr>
        <p:txBody>
          <a:bodyPr>
            <a:spAutoFit/>
          </a:bodyPr>
          <a:lstStyle/>
          <a:p>
            <a:pPr algn="ctr">
              <a:spcBef>
                <a:spcPct val="50000"/>
              </a:spcBef>
              <a:defRPr/>
            </a:pPr>
            <a:r>
              <a:rPr lang="fr-FR" altLang="fr-FR" sz="2000" b="1" dirty="0">
                <a:solidFill>
                  <a:schemeClr val="accent6">
                    <a:lumMod val="60000"/>
                    <a:lumOff val="40000"/>
                  </a:schemeClr>
                </a:solidFill>
                <a:latin typeface="AR CHRISTY" panose="02000000000000000000" pitchFamily="2" charset="0"/>
                <a:cs typeface="+mn-cs"/>
              </a:rPr>
              <a:t>Port Blanc</a:t>
            </a:r>
          </a:p>
        </p:txBody>
      </p:sp>
      <p:sp>
        <p:nvSpPr>
          <p:cNvPr id="5123" name="Text Box 3"/>
          <p:cNvSpPr txBox="1">
            <a:spLocks noChangeArrowheads="1"/>
          </p:cNvSpPr>
          <p:nvPr/>
        </p:nvSpPr>
        <p:spPr bwMode="auto">
          <a:xfrm>
            <a:off x="2051050" y="765175"/>
            <a:ext cx="6265863"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50000"/>
              </a:spcBef>
            </a:pPr>
            <a:r>
              <a:rPr lang="fr-FR" altLang="fr-FR" sz="1600" b="1">
                <a:solidFill>
                  <a:schemeClr val="bg1"/>
                </a:solidFill>
              </a:rPr>
              <a:t>Port Blanc, station balnéaire sur la commune de Penvénan, dans les Côtes d’Armor. </a:t>
            </a:r>
            <a:endParaRPr lang="fr-FR" altLang="fr-FR" sz="500" b="1">
              <a:solidFill>
                <a:schemeClr val="bg1"/>
              </a:solidFill>
            </a:endParaRPr>
          </a:p>
          <a:p>
            <a:pPr algn="ctr">
              <a:spcBef>
                <a:spcPct val="50000"/>
              </a:spcBef>
            </a:pPr>
            <a:r>
              <a:rPr lang="fr-FR" altLang="fr-FR" sz="500" b="1">
                <a:solidFill>
                  <a:srgbClr val="FF0000"/>
                </a:solidFill>
              </a:rPr>
              <a:t> </a:t>
            </a:r>
            <a:r>
              <a:rPr lang="fr-FR" altLang="fr-FR" sz="1600" b="1">
                <a:solidFill>
                  <a:srgbClr val="FF0000"/>
                </a:solidFill>
              </a:rPr>
              <a:t>* ** * * * * * * * * * * * * * * </a:t>
            </a:r>
          </a:p>
        </p:txBody>
      </p:sp>
      <p:pic>
        <p:nvPicPr>
          <p:cNvPr id="20483" name="Picture 4" descr="1623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0200" y="1628775"/>
            <a:ext cx="7167563" cy="4754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iterate type="wd">
                                    <p:tmPct val="100000"/>
                                  </p:iterate>
                                  <p:childTnLst>
                                    <p:set>
                                      <p:cBhvr>
                                        <p:cTn id="6" dur="1" fill="hold">
                                          <p:stCondLst>
                                            <p:cond delay="0"/>
                                          </p:stCondLst>
                                        </p:cTn>
                                        <p:tgtEl>
                                          <p:spTgt spid="5123"/>
                                        </p:tgtEl>
                                        <p:attrNameLst>
                                          <p:attrName>style.visibility</p:attrName>
                                        </p:attrNameLst>
                                      </p:cBhvr>
                                      <p:to>
                                        <p:strVal val="visible"/>
                                      </p:to>
                                    </p:set>
                                    <p:anim calcmode="lin" valueType="num">
                                      <p:cBhvr additive="base">
                                        <p:cTn id="7" dur="300" fill="hold"/>
                                        <p:tgtEl>
                                          <p:spTgt spid="5123"/>
                                        </p:tgtEl>
                                        <p:attrNameLst>
                                          <p:attrName>ppt_x</p:attrName>
                                        </p:attrNameLst>
                                      </p:cBhvr>
                                      <p:tavLst>
                                        <p:tav tm="0">
                                          <p:val>
                                            <p:strVal val="0-#ppt_w/2"/>
                                          </p:val>
                                        </p:tav>
                                        <p:tav tm="100000">
                                          <p:val>
                                            <p:strVal val="#ppt_x"/>
                                          </p:val>
                                        </p:tav>
                                      </p:tavLst>
                                    </p:anim>
                                    <p:anim calcmode="lin" valueType="num">
                                      <p:cBhvr additive="base">
                                        <p:cTn id="8" dur="300" fill="hold"/>
                                        <p:tgtEl>
                                          <p:spTgt spid="51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2"/>
          <p:cNvSpPr txBox="1">
            <a:spLocks noChangeArrowheads="1"/>
          </p:cNvSpPr>
          <p:nvPr/>
        </p:nvSpPr>
        <p:spPr bwMode="auto">
          <a:xfrm>
            <a:off x="501650" y="228600"/>
            <a:ext cx="8642350" cy="369888"/>
          </a:xfrm>
          <a:prstGeom prst="rect">
            <a:avLst/>
          </a:prstGeom>
          <a:noFill/>
          <a:ln>
            <a:noFill/>
          </a:ln>
          <a:effectLst/>
          <a:extLst/>
        </p:spPr>
        <p:txBody>
          <a:bodyPr>
            <a:spAutoFit/>
          </a:bodyPr>
          <a:lstStyle/>
          <a:p>
            <a:pPr algn="ctr">
              <a:spcBef>
                <a:spcPct val="50000"/>
              </a:spcBef>
              <a:defRPr/>
            </a:pPr>
            <a:r>
              <a:rPr lang="fr-FR" altLang="fr-FR" b="1" dirty="0">
                <a:solidFill>
                  <a:schemeClr val="accent6">
                    <a:lumMod val="60000"/>
                    <a:lumOff val="40000"/>
                  </a:schemeClr>
                </a:solidFill>
                <a:latin typeface="AR CHRISTY" panose="02000000000000000000" pitchFamily="2" charset="0"/>
                <a:cs typeface="+mn-cs"/>
              </a:rPr>
              <a:t>La Citadelle de Port Louis</a:t>
            </a:r>
          </a:p>
        </p:txBody>
      </p:sp>
      <p:sp>
        <p:nvSpPr>
          <p:cNvPr id="6147" name="Text Box 3"/>
          <p:cNvSpPr txBox="1">
            <a:spLocks noChangeArrowheads="1"/>
          </p:cNvSpPr>
          <p:nvPr/>
        </p:nvSpPr>
        <p:spPr bwMode="auto">
          <a:xfrm>
            <a:off x="1116013" y="625475"/>
            <a:ext cx="7931150" cy="124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50000"/>
              </a:spcBef>
            </a:pPr>
            <a:r>
              <a:rPr lang="fr-FR" altLang="fr-FR" sz="1600" b="1">
                <a:solidFill>
                  <a:schemeClr val="bg1"/>
                </a:solidFill>
              </a:rPr>
              <a:t>La citadelle de Port Louis fut l’élément principal de la défense de la rade de Lorient au 18e siècle. C’est ici que le Musée de la Marine présente une belle collection d’embarcations, d’armes et de modèles historiques.                                                                          </a:t>
            </a:r>
            <a:endParaRPr lang="fr-FR" altLang="fr-FR" sz="500" b="1">
              <a:solidFill>
                <a:schemeClr val="bg1"/>
              </a:solidFill>
            </a:endParaRPr>
          </a:p>
          <a:p>
            <a:pPr algn="ctr">
              <a:spcBef>
                <a:spcPct val="50000"/>
              </a:spcBef>
            </a:pPr>
            <a:r>
              <a:rPr lang="fr-FR" altLang="fr-FR" sz="1600" b="1">
                <a:solidFill>
                  <a:srgbClr val="FF0000"/>
                </a:solidFill>
              </a:rPr>
              <a:t>* * * * * * * * * * * * * * * *</a:t>
            </a:r>
          </a:p>
        </p:txBody>
      </p:sp>
      <p:pic>
        <p:nvPicPr>
          <p:cNvPr id="21507" name="Picture 4" descr="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8800" y="1773238"/>
            <a:ext cx="6931025" cy="4595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iterate type="wd">
                                    <p:tmPct val="100000"/>
                                  </p:iterate>
                                  <p:childTnLst>
                                    <p:set>
                                      <p:cBhvr>
                                        <p:cTn id="6" dur="1" fill="hold">
                                          <p:stCondLst>
                                            <p:cond delay="0"/>
                                          </p:stCondLst>
                                        </p:cTn>
                                        <p:tgtEl>
                                          <p:spTgt spid="6147"/>
                                        </p:tgtEl>
                                        <p:attrNameLst>
                                          <p:attrName>style.visibility</p:attrName>
                                        </p:attrNameLst>
                                      </p:cBhvr>
                                      <p:to>
                                        <p:strVal val="visible"/>
                                      </p:to>
                                    </p:set>
                                    <p:anim calcmode="lin" valueType="num">
                                      <p:cBhvr additive="base">
                                        <p:cTn id="7" dur="300" fill="hold"/>
                                        <p:tgtEl>
                                          <p:spTgt spid="6147"/>
                                        </p:tgtEl>
                                        <p:attrNameLst>
                                          <p:attrName>ppt_x</p:attrName>
                                        </p:attrNameLst>
                                      </p:cBhvr>
                                      <p:tavLst>
                                        <p:tav tm="0">
                                          <p:val>
                                            <p:strVal val="0-#ppt_w/2"/>
                                          </p:val>
                                        </p:tav>
                                        <p:tav tm="100000">
                                          <p:val>
                                            <p:strVal val="#ppt_x"/>
                                          </p:val>
                                        </p:tav>
                                      </p:tavLst>
                                    </p:anim>
                                    <p:anim calcmode="lin" valueType="num">
                                      <p:cBhvr additive="base">
                                        <p:cTn id="8" dur="300" fill="hold"/>
                                        <p:tgtEl>
                                          <p:spTgt spid="614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2"/>
          <p:cNvSpPr txBox="1">
            <a:spLocks noChangeArrowheads="1"/>
          </p:cNvSpPr>
          <p:nvPr/>
        </p:nvSpPr>
        <p:spPr bwMode="auto">
          <a:xfrm>
            <a:off x="325438" y="228600"/>
            <a:ext cx="8642350" cy="368300"/>
          </a:xfrm>
          <a:prstGeom prst="rect">
            <a:avLst/>
          </a:prstGeom>
          <a:noFill/>
          <a:ln>
            <a:noFill/>
          </a:ln>
          <a:effectLst/>
          <a:extLst/>
        </p:spPr>
        <p:txBody>
          <a:bodyPr>
            <a:spAutoFit/>
          </a:bodyPr>
          <a:lstStyle/>
          <a:p>
            <a:pPr algn="ctr">
              <a:spcBef>
                <a:spcPct val="50000"/>
              </a:spcBef>
              <a:defRPr/>
            </a:pPr>
            <a:r>
              <a:rPr lang="fr-FR" altLang="fr-FR" b="1" dirty="0">
                <a:solidFill>
                  <a:schemeClr val="accent6">
                    <a:lumMod val="60000"/>
                    <a:lumOff val="40000"/>
                  </a:schemeClr>
                </a:solidFill>
                <a:latin typeface="AR CHRISTY" panose="02000000000000000000" pitchFamily="2" charset="0"/>
                <a:cs typeface="+mn-cs"/>
              </a:rPr>
              <a:t>Concarneau, la ville bleue</a:t>
            </a:r>
          </a:p>
        </p:txBody>
      </p:sp>
      <p:sp>
        <p:nvSpPr>
          <p:cNvPr id="7171" name="Text Box 3"/>
          <p:cNvSpPr txBox="1">
            <a:spLocks noChangeArrowheads="1"/>
          </p:cNvSpPr>
          <p:nvPr/>
        </p:nvSpPr>
        <p:spPr bwMode="auto">
          <a:xfrm>
            <a:off x="1438275" y="596900"/>
            <a:ext cx="7416800" cy="1062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50000"/>
              </a:spcBef>
            </a:pPr>
            <a:r>
              <a:rPr lang="fr-FR" altLang="fr-FR" b="1">
                <a:solidFill>
                  <a:schemeClr val="bg1"/>
                </a:solidFill>
              </a:rPr>
              <a:t>Grande cité portuaire et station balnéaire, Concarneau et sa ville close constituent l’un des plus beaux joyaux de la Cornouaille.                                                                                     </a:t>
            </a:r>
            <a:endParaRPr lang="fr-FR" altLang="fr-FR" sz="600" b="1">
              <a:solidFill>
                <a:schemeClr val="bg1"/>
              </a:solidFill>
            </a:endParaRPr>
          </a:p>
          <a:p>
            <a:pPr algn="ctr">
              <a:spcBef>
                <a:spcPct val="50000"/>
              </a:spcBef>
            </a:pPr>
            <a:r>
              <a:rPr lang="fr-FR" altLang="fr-FR" b="1">
                <a:solidFill>
                  <a:srgbClr val="FF0000"/>
                </a:solidFill>
              </a:rPr>
              <a:t>* * * * * * *  * * * * * * * * </a:t>
            </a:r>
            <a:r>
              <a:rPr lang="fr-FR" altLang="fr-FR" b="1">
                <a:solidFill>
                  <a:schemeClr val="bg1"/>
                </a:solidFill>
              </a:rPr>
              <a:t>* </a:t>
            </a:r>
          </a:p>
        </p:txBody>
      </p:sp>
      <p:pic>
        <p:nvPicPr>
          <p:cNvPr id="22531" name="Picture 4" descr="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1300" y="1628775"/>
            <a:ext cx="7343775" cy="474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iterate type="wd">
                                    <p:tmPct val="100000"/>
                                  </p:iterate>
                                  <p:childTnLst>
                                    <p:set>
                                      <p:cBhvr>
                                        <p:cTn id="6" dur="1" fill="hold">
                                          <p:stCondLst>
                                            <p:cond delay="0"/>
                                          </p:stCondLst>
                                        </p:cTn>
                                        <p:tgtEl>
                                          <p:spTgt spid="7171"/>
                                        </p:tgtEl>
                                        <p:attrNameLst>
                                          <p:attrName>style.visibility</p:attrName>
                                        </p:attrNameLst>
                                      </p:cBhvr>
                                      <p:to>
                                        <p:strVal val="visible"/>
                                      </p:to>
                                    </p:set>
                                    <p:anim calcmode="lin" valueType="num">
                                      <p:cBhvr additive="base">
                                        <p:cTn id="7" dur="300" fill="hold"/>
                                        <p:tgtEl>
                                          <p:spTgt spid="7171"/>
                                        </p:tgtEl>
                                        <p:attrNameLst>
                                          <p:attrName>ppt_x</p:attrName>
                                        </p:attrNameLst>
                                      </p:cBhvr>
                                      <p:tavLst>
                                        <p:tav tm="0">
                                          <p:val>
                                            <p:strVal val="0-#ppt_w/2"/>
                                          </p:val>
                                        </p:tav>
                                        <p:tav tm="100000">
                                          <p:val>
                                            <p:strVal val="#ppt_x"/>
                                          </p:val>
                                        </p:tav>
                                      </p:tavLst>
                                    </p:anim>
                                    <p:anim calcmode="lin" valueType="num">
                                      <p:cBhvr additive="base">
                                        <p:cTn id="8" dur="300" fill="hold"/>
                                        <p:tgtEl>
                                          <p:spTgt spid="717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
          <p:cNvSpPr txBox="1">
            <a:spLocks noChangeArrowheads="1"/>
          </p:cNvSpPr>
          <p:nvPr/>
        </p:nvSpPr>
        <p:spPr bwMode="auto">
          <a:xfrm>
            <a:off x="515938" y="233363"/>
            <a:ext cx="8642350" cy="400050"/>
          </a:xfrm>
          <a:prstGeom prst="rect">
            <a:avLst/>
          </a:prstGeom>
          <a:noFill/>
          <a:ln>
            <a:noFill/>
          </a:ln>
          <a:effectLst/>
          <a:extLst/>
        </p:spPr>
        <p:txBody>
          <a:bodyPr>
            <a:spAutoFit/>
          </a:bodyPr>
          <a:lstStyle/>
          <a:p>
            <a:pPr algn="ctr">
              <a:spcBef>
                <a:spcPct val="50000"/>
              </a:spcBef>
              <a:defRPr/>
            </a:pPr>
            <a:r>
              <a:rPr lang="fr-FR" altLang="fr-FR" sz="2000" b="1" dirty="0" err="1">
                <a:solidFill>
                  <a:schemeClr val="accent6">
                    <a:lumMod val="60000"/>
                    <a:lumOff val="40000"/>
                  </a:schemeClr>
                </a:solidFill>
                <a:latin typeface="AR CHRISTY" panose="02000000000000000000" pitchFamily="2" charset="0"/>
                <a:cs typeface="+mn-cs"/>
              </a:rPr>
              <a:t>Saint-Briac</a:t>
            </a:r>
            <a:endParaRPr lang="fr-FR" altLang="fr-FR" sz="2000" b="1" dirty="0">
              <a:solidFill>
                <a:schemeClr val="accent6">
                  <a:lumMod val="60000"/>
                  <a:lumOff val="40000"/>
                </a:schemeClr>
              </a:solidFill>
              <a:latin typeface="AR CHRISTY" panose="02000000000000000000" pitchFamily="2" charset="0"/>
              <a:cs typeface="+mn-cs"/>
            </a:endParaRPr>
          </a:p>
        </p:txBody>
      </p:sp>
      <p:sp>
        <p:nvSpPr>
          <p:cNvPr id="8195" name="Text Box 3"/>
          <p:cNvSpPr txBox="1">
            <a:spLocks noChangeArrowheads="1"/>
          </p:cNvSpPr>
          <p:nvPr/>
        </p:nvSpPr>
        <p:spPr bwMode="auto">
          <a:xfrm>
            <a:off x="565150" y="657225"/>
            <a:ext cx="8642350"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50000"/>
              </a:spcBef>
            </a:pPr>
            <a:r>
              <a:rPr lang="fr-FR" altLang="fr-FR" sz="2000" b="1">
                <a:solidFill>
                  <a:schemeClr val="bg1"/>
                </a:solidFill>
              </a:rPr>
              <a:t>Le château du Nessay (12e siècle) – Ile et Vilaine.               </a:t>
            </a:r>
            <a:endParaRPr lang="fr-FR" altLang="fr-FR" sz="700" b="1">
              <a:solidFill>
                <a:schemeClr val="bg1"/>
              </a:solidFill>
            </a:endParaRPr>
          </a:p>
          <a:p>
            <a:pPr algn="ctr">
              <a:spcBef>
                <a:spcPct val="50000"/>
              </a:spcBef>
            </a:pPr>
            <a:r>
              <a:rPr lang="fr-FR" altLang="fr-FR" sz="2000" b="1">
                <a:solidFill>
                  <a:srgbClr val="FF0000"/>
                </a:solidFill>
              </a:rPr>
              <a:t>* * * * * * * * * * * * * * * </a:t>
            </a:r>
          </a:p>
        </p:txBody>
      </p:sp>
      <p:pic>
        <p:nvPicPr>
          <p:cNvPr id="23555" name="Picture 4" descr="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7813" y="1519238"/>
            <a:ext cx="7345362" cy="4941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iterate type="wd">
                                    <p:tmPct val="100000"/>
                                  </p:iterate>
                                  <p:childTnLst>
                                    <p:set>
                                      <p:cBhvr>
                                        <p:cTn id="6" dur="1" fill="hold">
                                          <p:stCondLst>
                                            <p:cond delay="0"/>
                                          </p:stCondLst>
                                        </p:cTn>
                                        <p:tgtEl>
                                          <p:spTgt spid="8195"/>
                                        </p:tgtEl>
                                        <p:attrNameLst>
                                          <p:attrName>style.visibility</p:attrName>
                                        </p:attrNameLst>
                                      </p:cBhvr>
                                      <p:to>
                                        <p:strVal val="visible"/>
                                      </p:to>
                                    </p:set>
                                    <p:anim calcmode="lin" valueType="num">
                                      <p:cBhvr additive="base">
                                        <p:cTn id="7" dur="300" fill="hold"/>
                                        <p:tgtEl>
                                          <p:spTgt spid="8195"/>
                                        </p:tgtEl>
                                        <p:attrNameLst>
                                          <p:attrName>ppt_x</p:attrName>
                                        </p:attrNameLst>
                                      </p:cBhvr>
                                      <p:tavLst>
                                        <p:tav tm="0">
                                          <p:val>
                                            <p:strVal val="0-#ppt_w/2"/>
                                          </p:val>
                                        </p:tav>
                                        <p:tav tm="100000">
                                          <p:val>
                                            <p:strVal val="#ppt_x"/>
                                          </p:val>
                                        </p:tav>
                                      </p:tavLst>
                                    </p:anim>
                                    <p:anim calcmode="lin" valueType="num">
                                      <p:cBhvr additive="base">
                                        <p:cTn id="8" dur="300" fill="hold"/>
                                        <p:tgtEl>
                                          <p:spTgt spid="819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 Box 2"/>
          <p:cNvSpPr txBox="1">
            <a:spLocks noChangeArrowheads="1"/>
          </p:cNvSpPr>
          <p:nvPr/>
        </p:nvSpPr>
        <p:spPr bwMode="auto">
          <a:xfrm>
            <a:off x="107950" y="228600"/>
            <a:ext cx="9144000" cy="369888"/>
          </a:xfrm>
          <a:prstGeom prst="rect">
            <a:avLst/>
          </a:prstGeom>
          <a:noFill/>
          <a:ln>
            <a:noFill/>
          </a:ln>
          <a:effectLst/>
          <a:extLst/>
        </p:spPr>
        <p:txBody>
          <a:bodyPr>
            <a:spAutoFit/>
          </a:bodyPr>
          <a:lstStyle/>
          <a:p>
            <a:pPr algn="ctr">
              <a:spcBef>
                <a:spcPct val="50000"/>
              </a:spcBef>
              <a:defRPr/>
            </a:pPr>
            <a:r>
              <a:rPr lang="fr-FR" altLang="fr-FR" b="1" dirty="0">
                <a:solidFill>
                  <a:schemeClr val="accent6">
                    <a:lumMod val="60000"/>
                    <a:lumOff val="40000"/>
                  </a:schemeClr>
                </a:solidFill>
                <a:latin typeface="AR CHRISTY" panose="02000000000000000000" pitchFamily="2" charset="0"/>
                <a:cs typeface="+mn-cs"/>
              </a:rPr>
              <a:t>Le Fort de la Latte</a:t>
            </a:r>
          </a:p>
        </p:txBody>
      </p:sp>
      <p:sp>
        <p:nvSpPr>
          <p:cNvPr id="9219" name="Text Box 3"/>
          <p:cNvSpPr txBox="1">
            <a:spLocks noChangeArrowheads="1"/>
          </p:cNvSpPr>
          <p:nvPr/>
        </p:nvSpPr>
        <p:spPr bwMode="auto">
          <a:xfrm>
            <a:off x="1331913" y="750888"/>
            <a:ext cx="7632700" cy="1246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50000"/>
              </a:spcBef>
            </a:pPr>
            <a:r>
              <a:rPr lang="fr-FR" altLang="fr-FR" sz="1600" b="1">
                <a:solidFill>
                  <a:schemeClr val="bg1"/>
                </a:solidFill>
              </a:rPr>
              <a:t>Dominant la mer de 60 mètres, le Fort de la Latte (14e siècle) est séparé de la terre par deux crevasses que l’on franchit par des pont-levis. De son chemin de ronde on a une vue imprenable sur la côte d’Emeraude (Côtes d’Armor)</a:t>
            </a:r>
            <a:r>
              <a:rPr lang="fr-FR" altLang="fr-FR" sz="1600">
                <a:solidFill>
                  <a:schemeClr val="bg1"/>
                </a:solidFill>
              </a:rPr>
              <a:t>                                                       </a:t>
            </a:r>
            <a:endParaRPr lang="fr-FR" altLang="fr-FR" sz="500">
              <a:solidFill>
                <a:schemeClr val="bg1"/>
              </a:solidFill>
            </a:endParaRPr>
          </a:p>
          <a:p>
            <a:pPr algn="ctr">
              <a:spcBef>
                <a:spcPct val="50000"/>
              </a:spcBef>
            </a:pPr>
            <a:r>
              <a:rPr lang="fr-FR" altLang="fr-FR" sz="1600">
                <a:solidFill>
                  <a:srgbClr val="FF0000"/>
                </a:solidFill>
              </a:rPr>
              <a:t>* * * * * * * * * * *  * * * * </a:t>
            </a:r>
          </a:p>
        </p:txBody>
      </p:sp>
      <p:pic>
        <p:nvPicPr>
          <p:cNvPr id="24579" name="Picture 4" descr="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4788" y="1905000"/>
            <a:ext cx="7315200" cy="4573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iterate type="wd">
                                    <p:tmPct val="100000"/>
                                  </p:iterate>
                                  <p:childTnLst>
                                    <p:set>
                                      <p:cBhvr>
                                        <p:cTn id="6" dur="1" fill="hold">
                                          <p:stCondLst>
                                            <p:cond delay="0"/>
                                          </p:stCondLst>
                                        </p:cTn>
                                        <p:tgtEl>
                                          <p:spTgt spid="9219"/>
                                        </p:tgtEl>
                                        <p:attrNameLst>
                                          <p:attrName>style.visibility</p:attrName>
                                        </p:attrNameLst>
                                      </p:cBhvr>
                                      <p:to>
                                        <p:strVal val="visible"/>
                                      </p:to>
                                    </p:set>
                                    <p:anim calcmode="lin" valueType="num">
                                      <p:cBhvr additive="base">
                                        <p:cTn id="7" dur="300" fill="hold"/>
                                        <p:tgtEl>
                                          <p:spTgt spid="9219"/>
                                        </p:tgtEl>
                                        <p:attrNameLst>
                                          <p:attrName>ppt_x</p:attrName>
                                        </p:attrNameLst>
                                      </p:cBhvr>
                                      <p:tavLst>
                                        <p:tav tm="0">
                                          <p:val>
                                            <p:strVal val="0-#ppt_w/2"/>
                                          </p:val>
                                        </p:tav>
                                        <p:tav tm="100000">
                                          <p:val>
                                            <p:strVal val="#ppt_x"/>
                                          </p:val>
                                        </p:tav>
                                      </p:tavLst>
                                    </p:anim>
                                    <p:anim calcmode="lin" valueType="num">
                                      <p:cBhvr additive="base">
                                        <p:cTn id="8" dur="300" fill="hold"/>
                                        <p:tgtEl>
                                          <p:spTgt spid="92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 Box 2"/>
          <p:cNvSpPr txBox="1">
            <a:spLocks noChangeArrowheads="1"/>
          </p:cNvSpPr>
          <p:nvPr/>
        </p:nvSpPr>
        <p:spPr bwMode="auto">
          <a:xfrm>
            <a:off x="0" y="228600"/>
            <a:ext cx="9144000" cy="400050"/>
          </a:xfrm>
          <a:prstGeom prst="rect">
            <a:avLst/>
          </a:prstGeom>
          <a:noFill/>
          <a:ln>
            <a:noFill/>
          </a:ln>
          <a:effectLst/>
          <a:extLst/>
        </p:spPr>
        <p:txBody>
          <a:bodyPr>
            <a:spAutoFit/>
          </a:bodyPr>
          <a:lstStyle/>
          <a:p>
            <a:pPr algn="ctr">
              <a:spcBef>
                <a:spcPct val="50000"/>
              </a:spcBef>
              <a:defRPr/>
            </a:pPr>
            <a:r>
              <a:rPr lang="fr-FR" altLang="fr-FR" sz="2000" b="1" dirty="0">
                <a:solidFill>
                  <a:schemeClr val="accent6">
                    <a:lumMod val="60000"/>
                    <a:lumOff val="40000"/>
                  </a:schemeClr>
                </a:solidFill>
                <a:latin typeface="AR CHRISTY" panose="02000000000000000000" pitchFamily="2" charset="0"/>
                <a:cs typeface="+mn-cs"/>
              </a:rPr>
              <a:t>Le Golfe du Morbihan</a:t>
            </a:r>
          </a:p>
        </p:txBody>
      </p:sp>
      <p:sp>
        <p:nvSpPr>
          <p:cNvPr id="10243" name="Text Box 3"/>
          <p:cNvSpPr txBox="1">
            <a:spLocks noChangeArrowheads="1"/>
          </p:cNvSpPr>
          <p:nvPr/>
        </p:nvSpPr>
        <p:spPr bwMode="auto">
          <a:xfrm>
            <a:off x="1258888" y="882650"/>
            <a:ext cx="7705725" cy="1062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50000"/>
              </a:spcBef>
            </a:pPr>
            <a:r>
              <a:rPr lang="fr-FR" altLang="fr-FR" b="1">
                <a:solidFill>
                  <a:schemeClr val="bg1"/>
                </a:solidFill>
              </a:rPr>
              <a:t>Le Golfe du Morbihan est une mer intérieure couvrant plus de 100 kilomètres carrés, dans laquelle sont disséminées plus de 300 îles.                                                                                                       </a:t>
            </a:r>
            <a:endParaRPr lang="fr-FR" altLang="fr-FR" sz="600" b="1">
              <a:solidFill>
                <a:schemeClr val="bg1"/>
              </a:solidFill>
            </a:endParaRPr>
          </a:p>
          <a:p>
            <a:pPr algn="ctr">
              <a:spcBef>
                <a:spcPct val="50000"/>
              </a:spcBef>
            </a:pPr>
            <a:r>
              <a:rPr lang="fr-FR" altLang="fr-FR" b="1">
                <a:solidFill>
                  <a:srgbClr val="FF0000"/>
                </a:solidFill>
              </a:rPr>
              <a:t>* * * * * * * *  * * * * * * * </a:t>
            </a:r>
          </a:p>
        </p:txBody>
      </p:sp>
      <p:pic>
        <p:nvPicPr>
          <p:cNvPr id="25603" name="Picture 4" descr="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7813" y="1824038"/>
            <a:ext cx="7245350" cy="4662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iterate type="wd">
                                    <p:tmPct val="100000"/>
                                  </p:iterate>
                                  <p:childTnLst>
                                    <p:set>
                                      <p:cBhvr>
                                        <p:cTn id="6" dur="1" fill="hold">
                                          <p:stCondLst>
                                            <p:cond delay="0"/>
                                          </p:stCondLst>
                                        </p:cTn>
                                        <p:tgtEl>
                                          <p:spTgt spid="10243"/>
                                        </p:tgtEl>
                                        <p:attrNameLst>
                                          <p:attrName>style.visibility</p:attrName>
                                        </p:attrNameLst>
                                      </p:cBhvr>
                                      <p:to>
                                        <p:strVal val="visible"/>
                                      </p:to>
                                    </p:set>
                                    <p:anim calcmode="lin" valueType="num">
                                      <p:cBhvr additive="base">
                                        <p:cTn id="7" dur="300" fill="hold"/>
                                        <p:tgtEl>
                                          <p:spTgt spid="10243"/>
                                        </p:tgtEl>
                                        <p:attrNameLst>
                                          <p:attrName>ppt_x</p:attrName>
                                        </p:attrNameLst>
                                      </p:cBhvr>
                                      <p:tavLst>
                                        <p:tav tm="0">
                                          <p:val>
                                            <p:strVal val="0-#ppt_w/2"/>
                                          </p:val>
                                        </p:tav>
                                        <p:tav tm="100000">
                                          <p:val>
                                            <p:strVal val="#ppt_x"/>
                                          </p:val>
                                        </p:tav>
                                      </p:tavLst>
                                    </p:anim>
                                    <p:anim calcmode="lin" valueType="num">
                                      <p:cBhvr additive="base">
                                        <p:cTn id="8" dur="300" fill="hold"/>
                                        <p:tgtEl>
                                          <p:spTgt spid="102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2"/>
          <p:cNvSpPr txBox="1">
            <a:spLocks noChangeArrowheads="1"/>
          </p:cNvSpPr>
          <p:nvPr/>
        </p:nvSpPr>
        <p:spPr bwMode="auto">
          <a:xfrm>
            <a:off x="611188" y="228600"/>
            <a:ext cx="8642350" cy="400050"/>
          </a:xfrm>
          <a:prstGeom prst="rect">
            <a:avLst/>
          </a:prstGeom>
          <a:noFill/>
          <a:ln>
            <a:noFill/>
          </a:ln>
          <a:effectLst/>
          <a:extLst/>
        </p:spPr>
        <p:txBody>
          <a:bodyPr>
            <a:spAutoFit/>
          </a:bodyPr>
          <a:lstStyle/>
          <a:p>
            <a:pPr algn="ctr">
              <a:spcBef>
                <a:spcPct val="50000"/>
              </a:spcBef>
              <a:defRPr/>
            </a:pPr>
            <a:r>
              <a:rPr lang="fr-FR" altLang="fr-FR" sz="2000" b="1" dirty="0">
                <a:solidFill>
                  <a:schemeClr val="accent6">
                    <a:lumMod val="60000"/>
                    <a:lumOff val="40000"/>
                  </a:schemeClr>
                </a:solidFill>
                <a:latin typeface="AR CHRISTY" panose="02000000000000000000" pitchFamily="2" charset="0"/>
                <a:cs typeface="+mn-cs"/>
              </a:rPr>
              <a:t>Côte du Granit Rose (Côtes d’Armor)</a:t>
            </a:r>
          </a:p>
        </p:txBody>
      </p:sp>
      <p:sp>
        <p:nvSpPr>
          <p:cNvPr id="11267" name="Text Box 3"/>
          <p:cNvSpPr txBox="1">
            <a:spLocks noChangeArrowheads="1"/>
          </p:cNvSpPr>
          <p:nvPr/>
        </p:nvSpPr>
        <p:spPr bwMode="auto">
          <a:xfrm>
            <a:off x="1619250" y="671513"/>
            <a:ext cx="6804025" cy="1062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50000"/>
              </a:spcBef>
            </a:pPr>
            <a:r>
              <a:rPr lang="fr-FR" altLang="fr-FR" b="1">
                <a:solidFill>
                  <a:schemeClr val="bg1"/>
                </a:solidFill>
              </a:rPr>
              <a:t>Trégastel, avec sa côte où alternent rochers de granit rose, plages de sable fin et chapelets d’îlots pittoresques.</a:t>
            </a:r>
            <a:r>
              <a:rPr lang="fr-FR" altLang="fr-FR">
                <a:solidFill>
                  <a:schemeClr val="bg1"/>
                </a:solidFill>
              </a:rPr>
              <a:t>                        </a:t>
            </a:r>
            <a:endParaRPr lang="fr-FR" altLang="fr-FR" sz="600">
              <a:solidFill>
                <a:schemeClr val="bg1"/>
              </a:solidFill>
            </a:endParaRPr>
          </a:p>
          <a:p>
            <a:pPr algn="ctr">
              <a:spcBef>
                <a:spcPct val="50000"/>
              </a:spcBef>
            </a:pPr>
            <a:r>
              <a:rPr lang="fr-FR" altLang="fr-FR" b="1">
                <a:solidFill>
                  <a:srgbClr val="FF0000"/>
                </a:solidFill>
              </a:rPr>
              <a:t>* * * * * * * * * * * * * * * </a:t>
            </a:r>
          </a:p>
        </p:txBody>
      </p:sp>
      <p:pic>
        <p:nvPicPr>
          <p:cNvPr id="26627" name="Picture 4" descr="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6375" y="1809750"/>
            <a:ext cx="7348538" cy="465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iterate type="wd">
                                    <p:tmPct val="100000"/>
                                  </p:iterate>
                                  <p:childTnLst>
                                    <p:set>
                                      <p:cBhvr>
                                        <p:cTn id="6" dur="1" fill="hold">
                                          <p:stCondLst>
                                            <p:cond delay="0"/>
                                          </p:stCondLst>
                                        </p:cTn>
                                        <p:tgtEl>
                                          <p:spTgt spid="11267"/>
                                        </p:tgtEl>
                                        <p:attrNameLst>
                                          <p:attrName>style.visibility</p:attrName>
                                        </p:attrNameLst>
                                      </p:cBhvr>
                                      <p:to>
                                        <p:strVal val="visible"/>
                                      </p:to>
                                    </p:set>
                                    <p:anim calcmode="lin" valueType="num">
                                      <p:cBhvr additive="base">
                                        <p:cTn id="7" dur="300" fill="hold"/>
                                        <p:tgtEl>
                                          <p:spTgt spid="11267"/>
                                        </p:tgtEl>
                                        <p:attrNameLst>
                                          <p:attrName>ppt_x</p:attrName>
                                        </p:attrNameLst>
                                      </p:cBhvr>
                                      <p:tavLst>
                                        <p:tav tm="0">
                                          <p:val>
                                            <p:strVal val="0-#ppt_w/2"/>
                                          </p:val>
                                        </p:tav>
                                        <p:tav tm="100000">
                                          <p:val>
                                            <p:strVal val="#ppt_x"/>
                                          </p:val>
                                        </p:tav>
                                      </p:tavLst>
                                    </p:anim>
                                    <p:anim calcmode="lin" valueType="num">
                                      <p:cBhvr additive="base">
                                        <p:cTn id="8" dur="300" fill="hold"/>
                                        <p:tgtEl>
                                          <p:spTgt spid="1126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Text Box 3"/>
          <p:cNvSpPr txBox="1">
            <a:spLocks noChangeArrowheads="1"/>
          </p:cNvSpPr>
          <p:nvPr/>
        </p:nvSpPr>
        <p:spPr bwMode="auto">
          <a:xfrm>
            <a:off x="323850" y="619125"/>
            <a:ext cx="9144000"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50000"/>
              </a:spcBef>
            </a:pPr>
            <a:r>
              <a:rPr lang="fr-FR" altLang="fr-FR" b="1">
                <a:solidFill>
                  <a:schemeClr val="bg1"/>
                </a:solidFill>
              </a:rPr>
              <a:t>Le phare de Ploumanac’h (Perros-Guirrec)                                  </a:t>
            </a:r>
            <a:endParaRPr lang="fr-FR" altLang="fr-FR" sz="600" b="1">
              <a:solidFill>
                <a:schemeClr val="bg1"/>
              </a:solidFill>
            </a:endParaRPr>
          </a:p>
          <a:p>
            <a:pPr algn="ctr">
              <a:spcBef>
                <a:spcPct val="50000"/>
              </a:spcBef>
            </a:pPr>
            <a:r>
              <a:rPr lang="fr-FR" altLang="fr-FR" b="1">
                <a:solidFill>
                  <a:srgbClr val="FF0000"/>
                </a:solidFill>
              </a:rPr>
              <a:t>* * * * * * * * * * * * * * * * * * </a:t>
            </a:r>
            <a:r>
              <a:rPr lang="fr-FR" altLang="fr-FR" b="1">
                <a:solidFill>
                  <a:schemeClr val="bg1"/>
                </a:solidFill>
              </a:rPr>
              <a:t>* </a:t>
            </a:r>
          </a:p>
        </p:txBody>
      </p:sp>
      <p:sp>
        <p:nvSpPr>
          <p:cNvPr id="12292" name="Text Box 4"/>
          <p:cNvSpPr txBox="1">
            <a:spLocks noChangeArrowheads="1"/>
          </p:cNvSpPr>
          <p:nvPr/>
        </p:nvSpPr>
        <p:spPr bwMode="auto">
          <a:xfrm>
            <a:off x="200025" y="228600"/>
            <a:ext cx="8642350" cy="369888"/>
          </a:xfrm>
          <a:prstGeom prst="rect">
            <a:avLst/>
          </a:prstGeom>
          <a:noFill/>
          <a:ln>
            <a:noFill/>
          </a:ln>
          <a:effectLst/>
          <a:extLst/>
        </p:spPr>
        <p:txBody>
          <a:bodyPr>
            <a:spAutoFit/>
          </a:bodyPr>
          <a:lstStyle/>
          <a:p>
            <a:pPr algn="ctr">
              <a:spcBef>
                <a:spcPct val="50000"/>
              </a:spcBef>
              <a:defRPr/>
            </a:pPr>
            <a:r>
              <a:rPr lang="fr-FR" altLang="fr-FR" b="1" dirty="0">
                <a:solidFill>
                  <a:schemeClr val="accent6">
                    <a:lumMod val="60000"/>
                    <a:lumOff val="40000"/>
                  </a:schemeClr>
                </a:solidFill>
                <a:latin typeface="AR CHRISTY" panose="02000000000000000000" pitchFamily="2" charset="0"/>
                <a:cs typeface="+mn-cs"/>
              </a:rPr>
              <a:t>Côte du Granit Rose (Côtes d’Armor)</a:t>
            </a:r>
          </a:p>
        </p:txBody>
      </p:sp>
      <p:pic>
        <p:nvPicPr>
          <p:cNvPr id="27651" name="Picture 5" descr="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65263" y="1365250"/>
            <a:ext cx="7343775" cy="5011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iterate type="wd">
                                    <p:tmPct val="100000"/>
                                  </p:iterate>
                                  <p:childTnLst>
                                    <p:set>
                                      <p:cBhvr>
                                        <p:cTn id="6" dur="1" fill="hold">
                                          <p:stCondLst>
                                            <p:cond delay="0"/>
                                          </p:stCondLst>
                                        </p:cTn>
                                        <p:tgtEl>
                                          <p:spTgt spid="12291"/>
                                        </p:tgtEl>
                                        <p:attrNameLst>
                                          <p:attrName>style.visibility</p:attrName>
                                        </p:attrNameLst>
                                      </p:cBhvr>
                                      <p:to>
                                        <p:strVal val="visible"/>
                                      </p:to>
                                    </p:set>
                                    <p:anim calcmode="lin" valueType="num">
                                      <p:cBhvr additive="base">
                                        <p:cTn id="7" dur="300" fill="hold"/>
                                        <p:tgtEl>
                                          <p:spTgt spid="12291"/>
                                        </p:tgtEl>
                                        <p:attrNameLst>
                                          <p:attrName>ppt_x</p:attrName>
                                        </p:attrNameLst>
                                      </p:cBhvr>
                                      <p:tavLst>
                                        <p:tav tm="0">
                                          <p:val>
                                            <p:strVal val="0-#ppt_w/2"/>
                                          </p:val>
                                        </p:tav>
                                        <p:tav tm="100000">
                                          <p:val>
                                            <p:strVal val="#ppt_x"/>
                                          </p:val>
                                        </p:tav>
                                      </p:tavLst>
                                    </p:anim>
                                    <p:anim calcmode="lin" valueType="num">
                                      <p:cBhvr additive="base">
                                        <p:cTn id="8" dur="300" fill="hold"/>
                                        <p:tgtEl>
                                          <p:spTgt spid="1229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Text Box 3"/>
          <p:cNvSpPr txBox="1">
            <a:spLocks noChangeArrowheads="1"/>
          </p:cNvSpPr>
          <p:nvPr/>
        </p:nvSpPr>
        <p:spPr bwMode="auto">
          <a:xfrm>
            <a:off x="422275" y="617538"/>
            <a:ext cx="9144000" cy="862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50000"/>
              </a:spcBef>
            </a:pPr>
            <a:r>
              <a:rPr lang="fr-FR" altLang="fr-FR" sz="2000" b="1">
                <a:solidFill>
                  <a:schemeClr val="bg1"/>
                </a:solidFill>
              </a:rPr>
              <a:t>Les rochers de Ploumanac’h.                                                           </a:t>
            </a:r>
            <a:endParaRPr lang="fr-FR" altLang="fr-FR" sz="700" b="1">
              <a:solidFill>
                <a:schemeClr val="bg1"/>
              </a:solidFill>
            </a:endParaRPr>
          </a:p>
          <a:p>
            <a:pPr algn="ctr">
              <a:spcBef>
                <a:spcPct val="50000"/>
              </a:spcBef>
            </a:pPr>
            <a:r>
              <a:rPr lang="fr-FR" altLang="fr-FR" sz="2000" b="1">
                <a:solidFill>
                  <a:srgbClr val="FF0000"/>
                </a:solidFill>
              </a:rPr>
              <a:t>* * * * * * *  * * * * * * * * * * * *</a:t>
            </a:r>
          </a:p>
        </p:txBody>
      </p:sp>
      <p:pic>
        <p:nvPicPr>
          <p:cNvPr id="29698" name="Picture 4" descr="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6375" y="1341438"/>
            <a:ext cx="7421563" cy="5132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1" name="Text Box 5"/>
          <p:cNvSpPr txBox="1">
            <a:spLocks noChangeArrowheads="1"/>
          </p:cNvSpPr>
          <p:nvPr/>
        </p:nvSpPr>
        <p:spPr bwMode="auto">
          <a:xfrm>
            <a:off x="501650" y="217488"/>
            <a:ext cx="8642350" cy="400050"/>
          </a:xfrm>
          <a:prstGeom prst="rect">
            <a:avLst/>
          </a:prstGeom>
          <a:noFill/>
          <a:ln>
            <a:noFill/>
          </a:ln>
          <a:effectLst/>
          <a:extLst/>
        </p:spPr>
        <p:txBody>
          <a:bodyPr>
            <a:spAutoFit/>
          </a:bodyPr>
          <a:lstStyle/>
          <a:p>
            <a:pPr algn="ctr">
              <a:spcBef>
                <a:spcPct val="50000"/>
              </a:spcBef>
              <a:defRPr/>
            </a:pPr>
            <a:r>
              <a:rPr lang="fr-FR" altLang="fr-FR" sz="2000" b="1" dirty="0">
                <a:solidFill>
                  <a:schemeClr val="accent6">
                    <a:lumMod val="60000"/>
                    <a:lumOff val="40000"/>
                  </a:schemeClr>
                </a:solidFill>
                <a:latin typeface="AR CHRISTY" panose="02000000000000000000" pitchFamily="2" charset="0"/>
                <a:cs typeface="+mn-cs"/>
              </a:rPr>
              <a:t>Côte du Granit Rose (Côtes d’Armor)</a:t>
            </a:r>
          </a:p>
        </p:txBody>
      </p:sp>
    </p:spTree>
  </p:cSld>
  <p:clrMapOvr>
    <a:masterClrMapping/>
  </p:clrMapOvr>
  <p:transition spd="slow" advTm="6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iterate type="wd">
                                    <p:tmPct val="100000"/>
                                  </p:iterate>
                                  <p:childTnLst>
                                    <p:set>
                                      <p:cBhvr>
                                        <p:cTn id="6" dur="1" fill="hold">
                                          <p:stCondLst>
                                            <p:cond delay="0"/>
                                          </p:stCondLst>
                                        </p:cTn>
                                        <p:tgtEl>
                                          <p:spTgt spid="19459"/>
                                        </p:tgtEl>
                                        <p:attrNameLst>
                                          <p:attrName>style.visibility</p:attrName>
                                        </p:attrNameLst>
                                      </p:cBhvr>
                                      <p:to>
                                        <p:strVal val="visible"/>
                                      </p:to>
                                    </p:set>
                                    <p:anim calcmode="lin" valueType="num">
                                      <p:cBhvr additive="base">
                                        <p:cTn id="7" dur="300" fill="hold"/>
                                        <p:tgtEl>
                                          <p:spTgt spid="19459"/>
                                        </p:tgtEl>
                                        <p:attrNameLst>
                                          <p:attrName>ppt_x</p:attrName>
                                        </p:attrNameLst>
                                      </p:cBhvr>
                                      <p:tavLst>
                                        <p:tav tm="0">
                                          <p:val>
                                            <p:strVal val="0-#ppt_w/2"/>
                                          </p:val>
                                        </p:tav>
                                        <p:tav tm="100000">
                                          <p:val>
                                            <p:strVal val="#ppt_x"/>
                                          </p:val>
                                        </p:tav>
                                      </p:tavLst>
                                    </p:anim>
                                    <p:anim calcmode="lin" valueType="num">
                                      <p:cBhvr additive="base">
                                        <p:cTn id="8" dur="300" fill="hold"/>
                                        <p:tgtEl>
                                          <p:spTgt spid="1945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1" name="Picture 4" descr="1632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6375" y="1370013"/>
            <a:ext cx="7345363" cy="5059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5" name="Text Box 5"/>
          <p:cNvSpPr txBox="1">
            <a:spLocks noChangeArrowheads="1"/>
          </p:cNvSpPr>
          <p:nvPr/>
        </p:nvSpPr>
        <p:spPr bwMode="auto">
          <a:xfrm>
            <a:off x="1331913" y="601663"/>
            <a:ext cx="7297737" cy="862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50000"/>
              </a:spcBef>
            </a:pPr>
            <a:r>
              <a:rPr lang="fr-FR" altLang="fr-FR" sz="2000" b="1">
                <a:solidFill>
                  <a:schemeClr val="bg1"/>
                </a:solidFill>
              </a:rPr>
              <a:t>La Pointe du Château</a:t>
            </a:r>
            <a:r>
              <a:rPr lang="fr-FR" altLang="fr-FR" sz="2000">
                <a:solidFill>
                  <a:schemeClr val="bg1"/>
                </a:solidFill>
              </a:rPr>
              <a:t>                                                                       </a:t>
            </a:r>
            <a:endParaRPr lang="fr-FR" altLang="fr-FR" sz="700">
              <a:solidFill>
                <a:schemeClr val="bg1"/>
              </a:solidFill>
            </a:endParaRPr>
          </a:p>
          <a:p>
            <a:pPr algn="ctr">
              <a:spcBef>
                <a:spcPct val="50000"/>
              </a:spcBef>
            </a:pPr>
            <a:r>
              <a:rPr lang="fr-FR" altLang="fr-FR" sz="2000">
                <a:solidFill>
                  <a:srgbClr val="FF0000"/>
                </a:solidFill>
              </a:rPr>
              <a:t>* * * * * * * * * * * * * * * * * * * * * *</a:t>
            </a:r>
          </a:p>
        </p:txBody>
      </p:sp>
      <p:sp>
        <p:nvSpPr>
          <p:cNvPr id="25606" name="Text Box 6"/>
          <p:cNvSpPr txBox="1">
            <a:spLocks noChangeArrowheads="1"/>
          </p:cNvSpPr>
          <p:nvPr/>
        </p:nvSpPr>
        <p:spPr bwMode="auto">
          <a:xfrm>
            <a:off x="760413" y="173038"/>
            <a:ext cx="8642350" cy="401637"/>
          </a:xfrm>
          <a:prstGeom prst="rect">
            <a:avLst/>
          </a:prstGeom>
          <a:noFill/>
          <a:ln>
            <a:noFill/>
          </a:ln>
          <a:effectLst/>
          <a:extLst/>
        </p:spPr>
        <p:txBody>
          <a:bodyPr>
            <a:spAutoFit/>
          </a:bodyPr>
          <a:lstStyle/>
          <a:p>
            <a:pPr algn="ctr">
              <a:spcBef>
                <a:spcPct val="50000"/>
              </a:spcBef>
              <a:defRPr/>
            </a:pPr>
            <a:r>
              <a:rPr lang="fr-FR" altLang="fr-FR" sz="2000" b="1" dirty="0">
                <a:solidFill>
                  <a:schemeClr val="accent6">
                    <a:lumMod val="60000"/>
                    <a:lumOff val="40000"/>
                  </a:schemeClr>
                </a:solidFill>
                <a:latin typeface="AR CHRISTY" panose="02000000000000000000" pitchFamily="2" charset="0"/>
                <a:cs typeface="+mn-cs"/>
              </a:rPr>
              <a:t>Côte du Granit Rose (Côtes d’Armor)</a:t>
            </a:r>
          </a:p>
        </p:txBody>
      </p:sp>
    </p:spTree>
  </p:cSld>
  <p:clrMapOvr>
    <a:masterClrMapping/>
  </p:clrMapOvr>
  <p:transition spd="slow" advTm="6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iterate type="wd">
                                    <p:tmPct val="100000"/>
                                  </p:iterate>
                                  <p:childTnLst>
                                    <p:set>
                                      <p:cBhvr>
                                        <p:cTn id="6" dur="1" fill="hold">
                                          <p:stCondLst>
                                            <p:cond delay="0"/>
                                          </p:stCondLst>
                                        </p:cTn>
                                        <p:tgtEl>
                                          <p:spTgt spid="25605"/>
                                        </p:tgtEl>
                                        <p:attrNameLst>
                                          <p:attrName>style.visibility</p:attrName>
                                        </p:attrNameLst>
                                      </p:cBhvr>
                                      <p:to>
                                        <p:strVal val="visible"/>
                                      </p:to>
                                    </p:set>
                                    <p:anim calcmode="lin" valueType="num">
                                      <p:cBhvr additive="base">
                                        <p:cTn id="7" dur="300" fill="hold"/>
                                        <p:tgtEl>
                                          <p:spTgt spid="25605"/>
                                        </p:tgtEl>
                                        <p:attrNameLst>
                                          <p:attrName>ppt_x</p:attrName>
                                        </p:attrNameLst>
                                      </p:cBhvr>
                                      <p:tavLst>
                                        <p:tav tm="0">
                                          <p:val>
                                            <p:strVal val="0-#ppt_w/2"/>
                                          </p:val>
                                        </p:tav>
                                        <p:tav tm="100000">
                                          <p:val>
                                            <p:strVal val="#ppt_x"/>
                                          </p:val>
                                        </p:tav>
                                      </p:tavLst>
                                    </p:anim>
                                    <p:anim calcmode="lin" valueType="num">
                                      <p:cBhvr additive="base">
                                        <p:cTn id="8" dur="300" fill="hold"/>
                                        <p:tgtEl>
                                          <p:spTgt spid="2560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5"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2"/>
          <p:cNvSpPr txBox="1">
            <a:spLocks noChangeArrowheads="1"/>
          </p:cNvSpPr>
          <p:nvPr/>
        </p:nvSpPr>
        <p:spPr bwMode="auto">
          <a:xfrm>
            <a:off x="646113" y="111125"/>
            <a:ext cx="8642350" cy="400050"/>
          </a:xfrm>
          <a:prstGeom prst="rect">
            <a:avLst/>
          </a:prstGeom>
          <a:noFill/>
          <a:ln>
            <a:noFill/>
          </a:ln>
          <a:effectLst/>
          <a:extLst/>
        </p:spPr>
        <p:txBody>
          <a:bodyPr>
            <a:spAutoFit/>
          </a:bodyPr>
          <a:lstStyle/>
          <a:p>
            <a:pPr algn="ctr">
              <a:spcBef>
                <a:spcPct val="50000"/>
              </a:spcBef>
              <a:defRPr/>
            </a:pPr>
            <a:r>
              <a:rPr lang="fr-FR" altLang="fr-FR" sz="2000" b="1" dirty="0">
                <a:solidFill>
                  <a:schemeClr val="accent6">
                    <a:lumMod val="60000"/>
                    <a:lumOff val="40000"/>
                  </a:schemeClr>
                </a:solidFill>
                <a:latin typeface="AR CHRISTY" panose="02000000000000000000" pitchFamily="2" charset="0"/>
                <a:cs typeface="+mn-cs"/>
              </a:rPr>
              <a:t>Pointe d’ </a:t>
            </a:r>
            <a:r>
              <a:rPr lang="fr-FR" altLang="fr-FR" sz="2000" b="1" dirty="0" err="1">
                <a:solidFill>
                  <a:schemeClr val="accent6">
                    <a:lumMod val="60000"/>
                    <a:lumOff val="40000"/>
                  </a:schemeClr>
                </a:solidFill>
                <a:latin typeface="AR CHRISTY" panose="02000000000000000000" pitchFamily="2" charset="0"/>
                <a:cs typeface="+mn-cs"/>
              </a:rPr>
              <a:t>Arradon</a:t>
            </a:r>
            <a:endParaRPr lang="fr-FR" altLang="fr-FR" sz="2000" b="1" dirty="0">
              <a:solidFill>
                <a:schemeClr val="accent6">
                  <a:lumMod val="60000"/>
                  <a:lumOff val="40000"/>
                </a:schemeClr>
              </a:solidFill>
              <a:latin typeface="AR CHRISTY" panose="02000000000000000000" pitchFamily="2" charset="0"/>
              <a:cs typeface="+mn-cs"/>
            </a:endParaRPr>
          </a:p>
        </p:txBody>
      </p:sp>
      <p:sp>
        <p:nvSpPr>
          <p:cNvPr id="13315" name="Text Box 3"/>
          <p:cNvSpPr txBox="1">
            <a:spLocks noChangeArrowheads="1"/>
          </p:cNvSpPr>
          <p:nvPr/>
        </p:nvSpPr>
        <p:spPr bwMode="auto">
          <a:xfrm>
            <a:off x="971550" y="550863"/>
            <a:ext cx="7993063" cy="862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50000"/>
              </a:spcBef>
            </a:pPr>
            <a:r>
              <a:rPr lang="fr-FR" altLang="fr-FR" sz="2000" b="1">
                <a:solidFill>
                  <a:schemeClr val="bg1"/>
                </a:solidFill>
              </a:rPr>
              <a:t>Dans le Golfe du Morbihan.</a:t>
            </a:r>
            <a:r>
              <a:rPr lang="fr-FR" altLang="fr-FR" sz="2000">
                <a:solidFill>
                  <a:schemeClr val="bg1"/>
                </a:solidFill>
              </a:rPr>
              <a:t>                                                             </a:t>
            </a:r>
            <a:endParaRPr lang="fr-FR" altLang="fr-FR" sz="700">
              <a:solidFill>
                <a:schemeClr val="bg1"/>
              </a:solidFill>
            </a:endParaRPr>
          </a:p>
          <a:p>
            <a:pPr algn="ctr">
              <a:spcBef>
                <a:spcPct val="50000"/>
              </a:spcBef>
            </a:pPr>
            <a:r>
              <a:rPr lang="fr-FR" altLang="fr-FR" sz="2000">
                <a:solidFill>
                  <a:srgbClr val="FF0000"/>
                </a:solidFill>
              </a:rPr>
              <a:t>* * * * * * * * * *  * * * * * * * * * * *</a:t>
            </a:r>
          </a:p>
        </p:txBody>
      </p:sp>
      <p:pic>
        <p:nvPicPr>
          <p:cNvPr id="31747" name="Picture 4" descr="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7813" y="1412875"/>
            <a:ext cx="7223125" cy="5014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iterate type="wd">
                                    <p:tmPct val="100000"/>
                                  </p:iterate>
                                  <p:childTnLst>
                                    <p:set>
                                      <p:cBhvr>
                                        <p:cTn id="6" dur="1" fill="hold">
                                          <p:stCondLst>
                                            <p:cond delay="0"/>
                                          </p:stCondLst>
                                        </p:cTn>
                                        <p:tgtEl>
                                          <p:spTgt spid="13315"/>
                                        </p:tgtEl>
                                        <p:attrNameLst>
                                          <p:attrName>style.visibility</p:attrName>
                                        </p:attrNameLst>
                                      </p:cBhvr>
                                      <p:to>
                                        <p:strVal val="visible"/>
                                      </p:to>
                                    </p:set>
                                    <p:anim calcmode="lin" valueType="num">
                                      <p:cBhvr additive="base">
                                        <p:cTn id="7" dur="300" fill="hold"/>
                                        <p:tgtEl>
                                          <p:spTgt spid="13315"/>
                                        </p:tgtEl>
                                        <p:attrNameLst>
                                          <p:attrName>ppt_x</p:attrName>
                                        </p:attrNameLst>
                                      </p:cBhvr>
                                      <p:tavLst>
                                        <p:tav tm="0">
                                          <p:val>
                                            <p:strVal val="0-#ppt_w/2"/>
                                          </p:val>
                                        </p:tav>
                                        <p:tav tm="100000">
                                          <p:val>
                                            <p:strVal val="#ppt_x"/>
                                          </p:val>
                                        </p:tav>
                                      </p:tavLst>
                                    </p:anim>
                                    <p:anim calcmode="lin" valueType="num">
                                      <p:cBhvr additive="base">
                                        <p:cTn id="8" dur="300" fill="hold"/>
                                        <p:tgtEl>
                                          <p:spTgt spid="133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2"/>
          <p:cNvSpPr txBox="1">
            <a:spLocks noChangeArrowheads="1"/>
          </p:cNvSpPr>
          <p:nvPr/>
        </p:nvSpPr>
        <p:spPr bwMode="auto">
          <a:xfrm>
            <a:off x="501650" y="333375"/>
            <a:ext cx="8642350" cy="400050"/>
          </a:xfrm>
          <a:prstGeom prst="rect">
            <a:avLst/>
          </a:prstGeom>
          <a:noFill/>
          <a:ln>
            <a:noFill/>
          </a:ln>
          <a:effectLst/>
          <a:extLst/>
        </p:spPr>
        <p:txBody>
          <a:bodyPr>
            <a:spAutoFit/>
          </a:bodyPr>
          <a:lstStyle/>
          <a:p>
            <a:pPr algn="ctr">
              <a:spcBef>
                <a:spcPct val="50000"/>
              </a:spcBef>
              <a:defRPr/>
            </a:pPr>
            <a:r>
              <a:rPr lang="fr-FR" altLang="fr-FR" sz="2000" b="1" dirty="0">
                <a:solidFill>
                  <a:schemeClr val="accent6">
                    <a:lumMod val="60000"/>
                    <a:lumOff val="40000"/>
                  </a:schemeClr>
                </a:solidFill>
                <a:latin typeface="AR CHRISTY" panose="02000000000000000000" pitchFamily="2" charset="0"/>
                <a:cs typeface="+mn-cs"/>
              </a:rPr>
              <a:t>Le Mont St Michel</a:t>
            </a:r>
          </a:p>
        </p:txBody>
      </p:sp>
      <p:sp>
        <p:nvSpPr>
          <p:cNvPr id="14339" name="Text Box 3"/>
          <p:cNvSpPr txBox="1">
            <a:spLocks noChangeArrowheads="1"/>
          </p:cNvSpPr>
          <p:nvPr/>
        </p:nvSpPr>
        <p:spPr bwMode="auto">
          <a:xfrm>
            <a:off x="1454150" y="733425"/>
            <a:ext cx="7319963" cy="116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50000"/>
              </a:spcBef>
            </a:pPr>
            <a:r>
              <a:rPr lang="fr-FR" altLang="fr-FR" sz="2000" b="1">
                <a:solidFill>
                  <a:schemeClr val="bg1"/>
                </a:solidFill>
              </a:rPr>
              <a:t>Le Mont St Michel, aux portes de la Bretagne, est un site classé patrimoine mondial de l’UNESCO                                                           </a:t>
            </a:r>
            <a:endParaRPr lang="fr-FR" altLang="fr-FR" sz="700" b="1">
              <a:solidFill>
                <a:schemeClr val="bg1"/>
              </a:solidFill>
            </a:endParaRPr>
          </a:p>
          <a:p>
            <a:pPr algn="ctr">
              <a:spcBef>
                <a:spcPct val="50000"/>
              </a:spcBef>
            </a:pPr>
            <a:r>
              <a:rPr lang="fr-FR" altLang="fr-FR" sz="2000" b="1">
                <a:solidFill>
                  <a:srgbClr val="FF0000"/>
                </a:solidFill>
              </a:rPr>
              <a:t>* * * * * * * * * * *  * * * * * * * * * * * * * * </a:t>
            </a:r>
          </a:p>
        </p:txBody>
      </p:sp>
      <p:pic>
        <p:nvPicPr>
          <p:cNvPr id="32771" name="Picture 4" descr="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5588" y="1773238"/>
            <a:ext cx="7248525" cy="462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iterate type="wd">
                                    <p:tmPct val="100000"/>
                                  </p:iterate>
                                  <p:childTnLst>
                                    <p:set>
                                      <p:cBhvr>
                                        <p:cTn id="6" dur="1" fill="hold">
                                          <p:stCondLst>
                                            <p:cond delay="0"/>
                                          </p:stCondLst>
                                        </p:cTn>
                                        <p:tgtEl>
                                          <p:spTgt spid="14339"/>
                                        </p:tgtEl>
                                        <p:attrNameLst>
                                          <p:attrName>style.visibility</p:attrName>
                                        </p:attrNameLst>
                                      </p:cBhvr>
                                      <p:to>
                                        <p:strVal val="visible"/>
                                      </p:to>
                                    </p:set>
                                    <p:anim calcmode="lin" valueType="num">
                                      <p:cBhvr additive="base">
                                        <p:cTn id="7" dur="300" fill="hold"/>
                                        <p:tgtEl>
                                          <p:spTgt spid="14339"/>
                                        </p:tgtEl>
                                        <p:attrNameLst>
                                          <p:attrName>ppt_x</p:attrName>
                                        </p:attrNameLst>
                                      </p:cBhvr>
                                      <p:tavLst>
                                        <p:tav tm="0">
                                          <p:val>
                                            <p:strVal val="0-#ppt_w/2"/>
                                          </p:val>
                                        </p:tav>
                                        <p:tav tm="100000">
                                          <p:val>
                                            <p:strVal val="#ppt_x"/>
                                          </p:val>
                                        </p:tav>
                                      </p:tavLst>
                                    </p:anim>
                                    <p:anim calcmode="lin" valueType="num">
                                      <p:cBhvr additive="base">
                                        <p:cTn id="8" dur="300" fill="hold"/>
                                        <p:tgtEl>
                                          <p:spTgt spid="143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2"/>
          <p:cNvSpPr txBox="1">
            <a:spLocks noChangeArrowheads="1"/>
          </p:cNvSpPr>
          <p:nvPr/>
        </p:nvSpPr>
        <p:spPr bwMode="auto">
          <a:xfrm>
            <a:off x="1908175" y="231775"/>
            <a:ext cx="6435725" cy="400050"/>
          </a:xfrm>
          <a:prstGeom prst="rect">
            <a:avLst/>
          </a:prstGeom>
          <a:noFill/>
          <a:ln>
            <a:noFill/>
          </a:ln>
          <a:effectLst/>
          <a:extLst/>
        </p:spPr>
        <p:txBody>
          <a:bodyPr>
            <a:spAutoFit/>
          </a:bodyPr>
          <a:lstStyle/>
          <a:p>
            <a:pPr algn="ctr">
              <a:spcBef>
                <a:spcPct val="50000"/>
              </a:spcBef>
              <a:defRPr/>
            </a:pPr>
            <a:r>
              <a:rPr lang="fr-FR" altLang="fr-FR" sz="2000" b="1" dirty="0">
                <a:solidFill>
                  <a:schemeClr val="accent6">
                    <a:lumMod val="60000"/>
                    <a:lumOff val="40000"/>
                  </a:schemeClr>
                </a:solidFill>
                <a:latin typeface="AR CHRISTY" panose="02000000000000000000" pitchFamily="2" charset="0"/>
                <a:cs typeface="+mn-cs"/>
              </a:rPr>
              <a:t>La ria d’Etel</a:t>
            </a:r>
          </a:p>
        </p:txBody>
      </p:sp>
      <p:sp>
        <p:nvSpPr>
          <p:cNvPr id="15363" name="Text Box 3"/>
          <p:cNvSpPr txBox="1">
            <a:spLocks noChangeArrowheads="1"/>
          </p:cNvSpPr>
          <p:nvPr/>
        </p:nvSpPr>
        <p:spPr bwMode="auto">
          <a:xfrm>
            <a:off x="1258888" y="549275"/>
            <a:ext cx="7489825" cy="1338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50000"/>
              </a:spcBef>
            </a:pPr>
            <a:r>
              <a:rPr lang="fr-FR" altLang="fr-FR" b="1">
                <a:solidFill>
                  <a:schemeClr val="bg1"/>
                </a:solidFill>
              </a:rPr>
              <a:t>La ria d’Etel, dans le Morbihan, protégée de l’Océan Atlantique par une barre de sable, forme une petite mer intérieure riche d’une multitude d’îlots. Ici, le Nohic.</a:t>
            </a:r>
            <a:r>
              <a:rPr lang="fr-FR" altLang="fr-FR">
                <a:solidFill>
                  <a:schemeClr val="bg1"/>
                </a:solidFill>
              </a:rPr>
              <a:t>                                                      </a:t>
            </a:r>
            <a:endParaRPr lang="fr-FR" altLang="fr-FR" sz="600">
              <a:solidFill>
                <a:schemeClr val="bg1"/>
              </a:solidFill>
            </a:endParaRPr>
          </a:p>
          <a:p>
            <a:pPr algn="ctr">
              <a:spcBef>
                <a:spcPct val="50000"/>
              </a:spcBef>
            </a:pPr>
            <a:r>
              <a:rPr lang="fr-FR" altLang="fr-FR" b="1">
                <a:solidFill>
                  <a:srgbClr val="FF0000"/>
                </a:solidFill>
              </a:rPr>
              <a:t>* * * * * * * * * * * * * * * * * * * * </a:t>
            </a:r>
          </a:p>
        </p:txBody>
      </p:sp>
      <p:pic>
        <p:nvPicPr>
          <p:cNvPr id="33795" name="Picture 4" descr="1628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713" y="1762125"/>
            <a:ext cx="7094537" cy="465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iterate type="wd">
                                    <p:tmPct val="100000"/>
                                  </p:iterate>
                                  <p:childTnLst>
                                    <p:set>
                                      <p:cBhvr>
                                        <p:cTn id="6" dur="1" fill="hold">
                                          <p:stCondLst>
                                            <p:cond delay="0"/>
                                          </p:stCondLst>
                                        </p:cTn>
                                        <p:tgtEl>
                                          <p:spTgt spid="15363"/>
                                        </p:tgtEl>
                                        <p:attrNameLst>
                                          <p:attrName>style.visibility</p:attrName>
                                        </p:attrNameLst>
                                      </p:cBhvr>
                                      <p:to>
                                        <p:strVal val="visible"/>
                                      </p:to>
                                    </p:set>
                                    <p:anim calcmode="lin" valueType="num">
                                      <p:cBhvr additive="base">
                                        <p:cTn id="7" dur="300" fill="hold"/>
                                        <p:tgtEl>
                                          <p:spTgt spid="15363"/>
                                        </p:tgtEl>
                                        <p:attrNameLst>
                                          <p:attrName>ppt_x</p:attrName>
                                        </p:attrNameLst>
                                      </p:cBhvr>
                                      <p:tavLst>
                                        <p:tav tm="0">
                                          <p:val>
                                            <p:strVal val="0-#ppt_w/2"/>
                                          </p:val>
                                        </p:tav>
                                        <p:tav tm="100000">
                                          <p:val>
                                            <p:strVal val="#ppt_x"/>
                                          </p:val>
                                        </p:tav>
                                      </p:tavLst>
                                    </p:anim>
                                    <p:anim calcmode="lin" valueType="num">
                                      <p:cBhvr additive="base">
                                        <p:cTn id="8" dur="300" fill="hold"/>
                                        <p:tgtEl>
                                          <p:spTgt spid="1536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2"/>
          <p:cNvSpPr txBox="1">
            <a:spLocks noChangeArrowheads="1"/>
          </p:cNvSpPr>
          <p:nvPr/>
        </p:nvSpPr>
        <p:spPr bwMode="auto">
          <a:xfrm>
            <a:off x="250825" y="228600"/>
            <a:ext cx="9144000" cy="400050"/>
          </a:xfrm>
          <a:prstGeom prst="rect">
            <a:avLst/>
          </a:prstGeom>
          <a:noFill/>
          <a:ln>
            <a:noFill/>
          </a:ln>
          <a:effectLst/>
          <a:extLst/>
        </p:spPr>
        <p:txBody>
          <a:bodyPr>
            <a:spAutoFit/>
          </a:bodyPr>
          <a:lstStyle/>
          <a:p>
            <a:pPr algn="ctr">
              <a:spcBef>
                <a:spcPct val="50000"/>
              </a:spcBef>
              <a:defRPr/>
            </a:pPr>
            <a:r>
              <a:rPr lang="fr-FR" altLang="fr-FR" sz="2000" b="1" dirty="0">
                <a:solidFill>
                  <a:schemeClr val="accent6">
                    <a:lumMod val="60000"/>
                    <a:lumOff val="40000"/>
                  </a:schemeClr>
                </a:solidFill>
                <a:latin typeface="AR CHRISTY" panose="02000000000000000000" pitchFamily="2" charset="0"/>
                <a:cs typeface="+mn-cs"/>
              </a:rPr>
              <a:t>Le port de </a:t>
            </a:r>
            <a:r>
              <a:rPr lang="fr-FR" altLang="fr-FR" sz="2000" b="1" dirty="0" err="1">
                <a:solidFill>
                  <a:schemeClr val="accent6">
                    <a:lumMod val="60000"/>
                    <a:lumOff val="40000"/>
                  </a:schemeClr>
                </a:solidFill>
                <a:latin typeface="AR CHRISTY" panose="02000000000000000000" pitchFamily="2" charset="0"/>
                <a:cs typeface="+mn-cs"/>
              </a:rPr>
              <a:t>Doëlan</a:t>
            </a:r>
            <a:endParaRPr lang="fr-FR" altLang="fr-FR" sz="2000" b="1" dirty="0">
              <a:solidFill>
                <a:schemeClr val="accent6">
                  <a:lumMod val="60000"/>
                  <a:lumOff val="40000"/>
                </a:schemeClr>
              </a:solidFill>
              <a:latin typeface="AR CHRISTY" panose="02000000000000000000" pitchFamily="2" charset="0"/>
              <a:cs typeface="+mn-cs"/>
            </a:endParaRPr>
          </a:p>
        </p:txBody>
      </p:sp>
      <p:sp>
        <p:nvSpPr>
          <p:cNvPr id="16387" name="Text Box 3"/>
          <p:cNvSpPr txBox="1">
            <a:spLocks noChangeArrowheads="1"/>
          </p:cNvSpPr>
          <p:nvPr/>
        </p:nvSpPr>
        <p:spPr bwMode="auto">
          <a:xfrm>
            <a:off x="395288" y="709613"/>
            <a:ext cx="9144000" cy="862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50000"/>
              </a:spcBef>
            </a:pPr>
            <a:r>
              <a:rPr lang="fr-FR" altLang="fr-FR" sz="2000" b="1">
                <a:solidFill>
                  <a:schemeClr val="bg1"/>
                </a:solidFill>
              </a:rPr>
              <a:t>Un concentré de charme et de pittoresque – Finistère.                         </a:t>
            </a:r>
            <a:endParaRPr lang="fr-FR" altLang="fr-FR" sz="700" b="1">
              <a:solidFill>
                <a:schemeClr val="bg1"/>
              </a:solidFill>
            </a:endParaRPr>
          </a:p>
          <a:p>
            <a:pPr algn="ctr">
              <a:spcBef>
                <a:spcPct val="50000"/>
              </a:spcBef>
            </a:pPr>
            <a:r>
              <a:rPr lang="fr-FR" altLang="fr-FR" sz="2000" b="1">
                <a:solidFill>
                  <a:srgbClr val="FF0000"/>
                </a:solidFill>
              </a:rPr>
              <a:t>* * * * * * * * * * * * * * * * * * * </a:t>
            </a:r>
          </a:p>
        </p:txBody>
      </p:sp>
      <p:pic>
        <p:nvPicPr>
          <p:cNvPr id="34819" name="Picture 4" descr="1620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79613" y="1571625"/>
            <a:ext cx="6769100" cy="491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iterate type="wd">
                                    <p:tmPct val="100000"/>
                                  </p:iterate>
                                  <p:childTnLst>
                                    <p:set>
                                      <p:cBhvr>
                                        <p:cTn id="6" dur="1" fill="hold">
                                          <p:stCondLst>
                                            <p:cond delay="0"/>
                                          </p:stCondLst>
                                        </p:cTn>
                                        <p:tgtEl>
                                          <p:spTgt spid="16387"/>
                                        </p:tgtEl>
                                        <p:attrNameLst>
                                          <p:attrName>style.visibility</p:attrName>
                                        </p:attrNameLst>
                                      </p:cBhvr>
                                      <p:to>
                                        <p:strVal val="visible"/>
                                      </p:to>
                                    </p:set>
                                    <p:anim calcmode="lin" valueType="num">
                                      <p:cBhvr additive="base">
                                        <p:cTn id="7" dur="300" fill="hold"/>
                                        <p:tgtEl>
                                          <p:spTgt spid="16387"/>
                                        </p:tgtEl>
                                        <p:attrNameLst>
                                          <p:attrName>ppt_x</p:attrName>
                                        </p:attrNameLst>
                                      </p:cBhvr>
                                      <p:tavLst>
                                        <p:tav tm="0">
                                          <p:val>
                                            <p:strVal val="0-#ppt_w/2"/>
                                          </p:val>
                                        </p:tav>
                                        <p:tav tm="100000">
                                          <p:val>
                                            <p:strVal val="#ppt_x"/>
                                          </p:val>
                                        </p:tav>
                                      </p:tavLst>
                                    </p:anim>
                                    <p:anim calcmode="lin" valueType="num">
                                      <p:cBhvr additive="base">
                                        <p:cTn id="8" dur="300" fill="hold"/>
                                        <p:tgtEl>
                                          <p:spTgt spid="1638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2"/>
          <p:cNvSpPr txBox="1">
            <a:spLocks noChangeArrowheads="1"/>
          </p:cNvSpPr>
          <p:nvPr/>
        </p:nvSpPr>
        <p:spPr bwMode="auto">
          <a:xfrm>
            <a:off x="2390775" y="223838"/>
            <a:ext cx="5472113" cy="400050"/>
          </a:xfrm>
          <a:prstGeom prst="rect">
            <a:avLst/>
          </a:prstGeom>
          <a:noFill/>
          <a:ln>
            <a:noFill/>
          </a:ln>
          <a:effectLst/>
          <a:extLst/>
        </p:spPr>
        <p:txBody>
          <a:bodyPr>
            <a:spAutoFit/>
          </a:bodyPr>
          <a:lstStyle/>
          <a:p>
            <a:pPr algn="ctr">
              <a:spcBef>
                <a:spcPct val="50000"/>
              </a:spcBef>
              <a:defRPr/>
            </a:pPr>
            <a:r>
              <a:rPr lang="fr-FR" altLang="fr-FR" sz="2000" b="1" dirty="0" err="1">
                <a:solidFill>
                  <a:schemeClr val="accent6">
                    <a:lumMod val="60000"/>
                    <a:lumOff val="40000"/>
                  </a:schemeClr>
                </a:solidFill>
                <a:latin typeface="AR CHRISTY" panose="02000000000000000000" pitchFamily="2" charset="0"/>
                <a:cs typeface="+mn-cs"/>
              </a:rPr>
              <a:t>Pléneuf</a:t>
            </a:r>
            <a:r>
              <a:rPr lang="fr-FR" altLang="fr-FR" sz="2000" b="1" dirty="0">
                <a:solidFill>
                  <a:schemeClr val="accent6">
                    <a:lumMod val="60000"/>
                    <a:lumOff val="40000"/>
                  </a:schemeClr>
                </a:solidFill>
                <a:latin typeface="AR CHRISTY" panose="02000000000000000000" pitchFamily="2" charset="0"/>
                <a:cs typeface="+mn-cs"/>
              </a:rPr>
              <a:t> Val André</a:t>
            </a:r>
          </a:p>
        </p:txBody>
      </p:sp>
      <p:sp>
        <p:nvSpPr>
          <p:cNvPr id="17411" name="Text Box 3"/>
          <p:cNvSpPr txBox="1">
            <a:spLocks noChangeArrowheads="1"/>
          </p:cNvSpPr>
          <p:nvPr/>
        </p:nvSpPr>
        <p:spPr bwMode="auto">
          <a:xfrm>
            <a:off x="1635125" y="736600"/>
            <a:ext cx="6983413" cy="1338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50000"/>
              </a:spcBef>
            </a:pPr>
            <a:r>
              <a:rPr lang="fr-FR" altLang="fr-FR" b="1">
                <a:solidFill>
                  <a:schemeClr val="bg1"/>
                </a:solidFill>
              </a:rPr>
              <a:t>Pléneuf Val André figure parmi les principaux centres touristiques des Côtes d’Armor.                                                      Ici, le petit port traditionnel de Dahouët.                                     </a:t>
            </a:r>
            <a:endParaRPr lang="fr-FR" altLang="fr-FR" sz="600" b="1">
              <a:solidFill>
                <a:schemeClr val="bg1"/>
              </a:solidFill>
            </a:endParaRPr>
          </a:p>
          <a:p>
            <a:pPr algn="ctr">
              <a:spcBef>
                <a:spcPct val="50000"/>
              </a:spcBef>
            </a:pPr>
            <a:r>
              <a:rPr lang="fr-FR" altLang="fr-FR" b="1">
                <a:solidFill>
                  <a:srgbClr val="FF0000"/>
                </a:solidFill>
              </a:rPr>
              <a:t>* * * * * * * * * * * * * * * * * * * </a:t>
            </a:r>
          </a:p>
        </p:txBody>
      </p:sp>
      <p:pic>
        <p:nvPicPr>
          <p:cNvPr id="36867" name="Picture 4" descr="1628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250" y="1916113"/>
            <a:ext cx="7200900" cy="451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iterate type="wd">
                                    <p:tmPct val="100000"/>
                                  </p:iterate>
                                  <p:childTnLst>
                                    <p:set>
                                      <p:cBhvr>
                                        <p:cTn id="6" dur="1" fill="hold">
                                          <p:stCondLst>
                                            <p:cond delay="0"/>
                                          </p:stCondLst>
                                        </p:cTn>
                                        <p:tgtEl>
                                          <p:spTgt spid="17411"/>
                                        </p:tgtEl>
                                        <p:attrNameLst>
                                          <p:attrName>style.visibility</p:attrName>
                                        </p:attrNameLst>
                                      </p:cBhvr>
                                      <p:to>
                                        <p:strVal val="visible"/>
                                      </p:to>
                                    </p:set>
                                    <p:anim calcmode="lin" valueType="num">
                                      <p:cBhvr additive="base">
                                        <p:cTn id="7" dur="300" fill="hold"/>
                                        <p:tgtEl>
                                          <p:spTgt spid="17411"/>
                                        </p:tgtEl>
                                        <p:attrNameLst>
                                          <p:attrName>ppt_x</p:attrName>
                                        </p:attrNameLst>
                                      </p:cBhvr>
                                      <p:tavLst>
                                        <p:tav tm="0">
                                          <p:val>
                                            <p:strVal val="0-#ppt_w/2"/>
                                          </p:val>
                                        </p:tav>
                                        <p:tav tm="100000">
                                          <p:val>
                                            <p:strVal val="#ppt_x"/>
                                          </p:val>
                                        </p:tav>
                                      </p:tavLst>
                                    </p:anim>
                                    <p:anim calcmode="lin" valueType="num">
                                      <p:cBhvr additive="base">
                                        <p:cTn id="8" dur="300" fill="hold"/>
                                        <p:tgtEl>
                                          <p:spTgt spid="174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2"/>
          <p:cNvSpPr txBox="1">
            <a:spLocks noChangeArrowheads="1"/>
          </p:cNvSpPr>
          <p:nvPr/>
        </p:nvSpPr>
        <p:spPr bwMode="auto">
          <a:xfrm>
            <a:off x="2387600" y="292100"/>
            <a:ext cx="5364163" cy="400050"/>
          </a:xfrm>
          <a:prstGeom prst="rect">
            <a:avLst/>
          </a:prstGeom>
          <a:noFill/>
          <a:ln>
            <a:noFill/>
          </a:ln>
          <a:effectLst/>
          <a:extLst/>
        </p:spPr>
        <p:txBody>
          <a:bodyPr>
            <a:spAutoFit/>
          </a:bodyPr>
          <a:lstStyle/>
          <a:p>
            <a:pPr algn="ctr">
              <a:spcBef>
                <a:spcPct val="50000"/>
              </a:spcBef>
              <a:defRPr/>
            </a:pPr>
            <a:r>
              <a:rPr lang="fr-FR" altLang="fr-FR" sz="2000" b="1" dirty="0" err="1">
                <a:solidFill>
                  <a:schemeClr val="accent6">
                    <a:lumMod val="60000"/>
                    <a:lumOff val="40000"/>
                  </a:schemeClr>
                </a:solidFill>
                <a:latin typeface="AR CHRISTY" panose="02000000000000000000" pitchFamily="2" charset="0"/>
                <a:cs typeface="+mn-cs"/>
              </a:rPr>
              <a:t>Trévignon</a:t>
            </a:r>
            <a:endParaRPr lang="fr-FR" altLang="fr-FR" sz="2000" b="1" dirty="0">
              <a:solidFill>
                <a:schemeClr val="accent6">
                  <a:lumMod val="60000"/>
                  <a:lumOff val="40000"/>
                </a:schemeClr>
              </a:solidFill>
              <a:latin typeface="AR CHRISTY" panose="02000000000000000000" pitchFamily="2" charset="0"/>
              <a:cs typeface="+mn-cs"/>
            </a:endParaRPr>
          </a:p>
        </p:txBody>
      </p:sp>
      <p:sp>
        <p:nvSpPr>
          <p:cNvPr id="18435" name="Text Box 3"/>
          <p:cNvSpPr txBox="1">
            <a:spLocks noChangeArrowheads="1"/>
          </p:cNvSpPr>
          <p:nvPr/>
        </p:nvSpPr>
        <p:spPr bwMode="auto">
          <a:xfrm>
            <a:off x="1362075" y="692150"/>
            <a:ext cx="7415213" cy="1062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50000"/>
              </a:spcBef>
            </a:pPr>
            <a:r>
              <a:rPr lang="fr-FR" altLang="fr-FR" b="1">
                <a:solidFill>
                  <a:schemeClr val="bg1"/>
                </a:solidFill>
              </a:rPr>
              <a:t>Située dans le Finistère Sud, le pointe de Trévignon est entourée d’une zone de marais aux dunes fragiles.                                         </a:t>
            </a:r>
            <a:endParaRPr lang="fr-FR" altLang="fr-FR" sz="600" b="1">
              <a:solidFill>
                <a:schemeClr val="bg1"/>
              </a:solidFill>
            </a:endParaRPr>
          </a:p>
          <a:p>
            <a:pPr algn="ctr">
              <a:spcBef>
                <a:spcPct val="50000"/>
              </a:spcBef>
            </a:pPr>
            <a:r>
              <a:rPr lang="fr-FR" altLang="fr-FR" b="1">
                <a:solidFill>
                  <a:srgbClr val="FF0000"/>
                </a:solidFill>
              </a:rPr>
              <a:t>* * * * * * * * * * * * * * * * * * * * * *</a:t>
            </a:r>
          </a:p>
        </p:txBody>
      </p:sp>
      <p:pic>
        <p:nvPicPr>
          <p:cNvPr id="37891" name="Picture 4" descr="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2275" y="1700213"/>
            <a:ext cx="7053263" cy="467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iterate type="wd">
                                    <p:tmPct val="100000"/>
                                  </p:iterate>
                                  <p:childTnLst>
                                    <p:set>
                                      <p:cBhvr>
                                        <p:cTn id="6" dur="1" fill="hold">
                                          <p:stCondLst>
                                            <p:cond delay="0"/>
                                          </p:stCondLst>
                                        </p:cTn>
                                        <p:tgtEl>
                                          <p:spTgt spid="18435"/>
                                        </p:tgtEl>
                                        <p:attrNameLst>
                                          <p:attrName>style.visibility</p:attrName>
                                        </p:attrNameLst>
                                      </p:cBhvr>
                                      <p:to>
                                        <p:strVal val="visible"/>
                                      </p:to>
                                    </p:set>
                                    <p:anim calcmode="lin" valueType="num">
                                      <p:cBhvr additive="base">
                                        <p:cTn id="7" dur="300" fill="hold"/>
                                        <p:tgtEl>
                                          <p:spTgt spid="18435"/>
                                        </p:tgtEl>
                                        <p:attrNameLst>
                                          <p:attrName>ppt_x</p:attrName>
                                        </p:attrNameLst>
                                      </p:cBhvr>
                                      <p:tavLst>
                                        <p:tav tm="0">
                                          <p:val>
                                            <p:strVal val="0-#ppt_w/2"/>
                                          </p:val>
                                        </p:tav>
                                        <p:tav tm="100000">
                                          <p:val>
                                            <p:strVal val="#ppt_x"/>
                                          </p:val>
                                        </p:tav>
                                      </p:tavLst>
                                    </p:anim>
                                    <p:anim calcmode="lin" valueType="num">
                                      <p:cBhvr additive="base">
                                        <p:cTn id="8" dur="300" fill="hold"/>
                                        <p:tgtEl>
                                          <p:spTgt spid="184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2"/>
          <p:cNvSpPr txBox="1">
            <a:spLocks noChangeArrowheads="1"/>
          </p:cNvSpPr>
          <p:nvPr/>
        </p:nvSpPr>
        <p:spPr bwMode="auto">
          <a:xfrm>
            <a:off x="2281238" y="220663"/>
            <a:ext cx="5591175" cy="400050"/>
          </a:xfrm>
          <a:prstGeom prst="rect">
            <a:avLst/>
          </a:prstGeom>
          <a:noFill/>
          <a:ln>
            <a:noFill/>
          </a:ln>
          <a:effectLst/>
          <a:extLst/>
        </p:spPr>
        <p:txBody>
          <a:bodyPr>
            <a:spAutoFit/>
          </a:bodyPr>
          <a:lstStyle/>
          <a:p>
            <a:pPr algn="ctr">
              <a:spcBef>
                <a:spcPct val="50000"/>
              </a:spcBef>
              <a:defRPr/>
            </a:pPr>
            <a:r>
              <a:rPr lang="fr-FR" altLang="fr-FR" sz="2000" b="1" dirty="0">
                <a:solidFill>
                  <a:schemeClr val="accent6">
                    <a:lumMod val="60000"/>
                    <a:lumOff val="40000"/>
                  </a:schemeClr>
                </a:solidFill>
                <a:latin typeface="AR CHRISTY" panose="02000000000000000000" pitchFamily="2" charset="0"/>
                <a:cs typeface="+mn-cs"/>
              </a:rPr>
              <a:t>Pont Aven</a:t>
            </a:r>
          </a:p>
        </p:txBody>
      </p:sp>
      <p:sp>
        <p:nvSpPr>
          <p:cNvPr id="20483" name="Text Box 3"/>
          <p:cNvSpPr txBox="1">
            <a:spLocks noChangeArrowheads="1"/>
          </p:cNvSpPr>
          <p:nvPr/>
        </p:nvSpPr>
        <p:spPr bwMode="auto">
          <a:xfrm>
            <a:off x="1657350" y="620713"/>
            <a:ext cx="6840538" cy="1169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50000"/>
              </a:spcBef>
            </a:pPr>
            <a:r>
              <a:rPr lang="fr-FR" altLang="fr-FR" sz="2000" b="1">
                <a:solidFill>
                  <a:schemeClr val="bg1"/>
                </a:solidFill>
              </a:rPr>
              <a:t>Charmante petite ville du Finistère Sud,                                       berceau de la peinture</a:t>
            </a:r>
            <a:r>
              <a:rPr lang="fr-FR" altLang="fr-FR" sz="2000">
                <a:solidFill>
                  <a:schemeClr val="bg1"/>
                </a:solidFill>
              </a:rPr>
              <a:t>.                                                                                          </a:t>
            </a:r>
          </a:p>
          <a:p>
            <a:pPr algn="ctr">
              <a:spcBef>
                <a:spcPct val="50000"/>
              </a:spcBef>
            </a:pPr>
            <a:r>
              <a:rPr lang="fr-FR" altLang="fr-FR" sz="2000">
                <a:solidFill>
                  <a:srgbClr val="FF0000"/>
                </a:solidFill>
              </a:rPr>
              <a:t>* * * * * * * * * * * * * * * * * * </a:t>
            </a:r>
          </a:p>
        </p:txBody>
      </p:sp>
      <p:pic>
        <p:nvPicPr>
          <p:cNvPr id="38915" name="Picture 4" descr="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38300" y="1706563"/>
            <a:ext cx="7037388" cy="466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iterate type="wd">
                                    <p:tmPct val="100000"/>
                                  </p:iterate>
                                  <p:childTnLst>
                                    <p:set>
                                      <p:cBhvr>
                                        <p:cTn id="6" dur="1" fill="hold">
                                          <p:stCondLst>
                                            <p:cond delay="0"/>
                                          </p:stCondLst>
                                        </p:cTn>
                                        <p:tgtEl>
                                          <p:spTgt spid="20483"/>
                                        </p:tgtEl>
                                        <p:attrNameLst>
                                          <p:attrName>style.visibility</p:attrName>
                                        </p:attrNameLst>
                                      </p:cBhvr>
                                      <p:to>
                                        <p:strVal val="visible"/>
                                      </p:to>
                                    </p:set>
                                    <p:anim calcmode="lin" valueType="num">
                                      <p:cBhvr additive="base">
                                        <p:cTn id="7" dur="300" fill="hold"/>
                                        <p:tgtEl>
                                          <p:spTgt spid="20483"/>
                                        </p:tgtEl>
                                        <p:attrNameLst>
                                          <p:attrName>ppt_x</p:attrName>
                                        </p:attrNameLst>
                                      </p:cBhvr>
                                      <p:tavLst>
                                        <p:tav tm="0">
                                          <p:val>
                                            <p:strVal val="0-#ppt_w/2"/>
                                          </p:val>
                                        </p:tav>
                                        <p:tav tm="100000">
                                          <p:val>
                                            <p:strVal val="#ppt_x"/>
                                          </p:val>
                                        </p:tav>
                                      </p:tavLst>
                                    </p:anim>
                                    <p:anim calcmode="lin" valueType="num">
                                      <p:cBhvr additive="base">
                                        <p:cTn id="8" dur="300" fill="hold"/>
                                        <p:tgtEl>
                                          <p:spTgt spid="2048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 Box 2"/>
          <p:cNvSpPr txBox="1">
            <a:spLocks noChangeArrowheads="1"/>
          </p:cNvSpPr>
          <p:nvPr/>
        </p:nvSpPr>
        <p:spPr bwMode="auto">
          <a:xfrm>
            <a:off x="2555875" y="363538"/>
            <a:ext cx="4752975" cy="400050"/>
          </a:xfrm>
          <a:prstGeom prst="rect">
            <a:avLst/>
          </a:prstGeom>
          <a:noFill/>
          <a:ln>
            <a:noFill/>
          </a:ln>
          <a:effectLst/>
          <a:extLst/>
        </p:spPr>
        <p:txBody>
          <a:bodyPr>
            <a:spAutoFit/>
          </a:bodyPr>
          <a:lstStyle/>
          <a:p>
            <a:pPr algn="ctr">
              <a:spcBef>
                <a:spcPct val="50000"/>
              </a:spcBef>
              <a:defRPr/>
            </a:pPr>
            <a:r>
              <a:rPr lang="fr-FR" altLang="fr-FR" sz="2000" b="1" dirty="0">
                <a:solidFill>
                  <a:schemeClr val="accent6">
                    <a:lumMod val="60000"/>
                    <a:lumOff val="40000"/>
                  </a:schemeClr>
                </a:solidFill>
                <a:latin typeface="AR CHRISTY" panose="02000000000000000000" pitchFamily="2" charset="0"/>
                <a:cs typeface="+mn-cs"/>
              </a:rPr>
              <a:t>Pointe de Quiberon</a:t>
            </a:r>
          </a:p>
        </p:txBody>
      </p:sp>
      <p:sp>
        <p:nvSpPr>
          <p:cNvPr id="21507" name="Text Box 3"/>
          <p:cNvSpPr txBox="1">
            <a:spLocks noChangeArrowheads="1"/>
          </p:cNvSpPr>
          <p:nvPr/>
        </p:nvSpPr>
        <p:spPr bwMode="auto">
          <a:xfrm>
            <a:off x="1601788" y="781050"/>
            <a:ext cx="6954837" cy="1062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50000"/>
              </a:spcBef>
            </a:pPr>
            <a:r>
              <a:rPr lang="fr-FR" altLang="fr-FR" b="1">
                <a:solidFill>
                  <a:schemeClr val="bg1"/>
                </a:solidFill>
              </a:rPr>
              <a:t>La presqu’île de Quiberon (Morbihan) c’est la côte sauvage avec ses hautes falaises façonnées par les vents et la mer.                      </a:t>
            </a:r>
          </a:p>
          <a:p>
            <a:pPr algn="ctr">
              <a:spcBef>
                <a:spcPct val="50000"/>
              </a:spcBef>
            </a:pPr>
            <a:r>
              <a:rPr lang="fr-FR" altLang="fr-FR" b="1">
                <a:solidFill>
                  <a:srgbClr val="FF0000"/>
                </a:solidFill>
              </a:rPr>
              <a:t>* * * * * * * * * * * * * * * * * * * * *</a:t>
            </a:r>
          </a:p>
        </p:txBody>
      </p:sp>
      <p:pic>
        <p:nvPicPr>
          <p:cNvPr id="39939" name="Picture 4" descr="1630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250" y="1725613"/>
            <a:ext cx="7056438" cy="467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iterate type="wd">
                                    <p:tmPct val="100000"/>
                                  </p:iterate>
                                  <p:childTnLst>
                                    <p:set>
                                      <p:cBhvr>
                                        <p:cTn id="6" dur="1" fill="hold">
                                          <p:stCondLst>
                                            <p:cond delay="0"/>
                                          </p:stCondLst>
                                        </p:cTn>
                                        <p:tgtEl>
                                          <p:spTgt spid="21507"/>
                                        </p:tgtEl>
                                        <p:attrNameLst>
                                          <p:attrName>style.visibility</p:attrName>
                                        </p:attrNameLst>
                                      </p:cBhvr>
                                      <p:to>
                                        <p:strVal val="visible"/>
                                      </p:to>
                                    </p:set>
                                    <p:anim calcmode="lin" valueType="num">
                                      <p:cBhvr additive="base">
                                        <p:cTn id="7" dur="300" fill="hold"/>
                                        <p:tgtEl>
                                          <p:spTgt spid="21507"/>
                                        </p:tgtEl>
                                        <p:attrNameLst>
                                          <p:attrName>ppt_x</p:attrName>
                                        </p:attrNameLst>
                                      </p:cBhvr>
                                      <p:tavLst>
                                        <p:tav tm="0">
                                          <p:val>
                                            <p:strVal val="0-#ppt_w/2"/>
                                          </p:val>
                                        </p:tav>
                                        <p:tav tm="100000">
                                          <p:val>
                                            <p:strVal val="#ppt_x"/>
                                          </p:val>
                                        </p:tav>
                                      </p:tavLst>
                                    </p:anim>
                                    <p:anim calcmode="lin" valueType="num">
                                      <p:cBhvr additive="base">
                                        <p:cTn id="8" dur="300" fill="hold"/>
                                        <p:tgtEl>
                                          <p:spTgt spid="2150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2"/>
          <p:cNvSpPr txBox="1">
            <a:spLocks noChangeArrowheads="1"/>
          </p:cNvSpPr>
          <p:nvPr/>
        </p:nvSpPr>
        <p:spPr bwMode="auto">
          <a:xfrm>
            <a:off x="501650" y="228600"/>
            <a:ext cx="8642350" cy="400050"/>
          </a:xfrm>
          <a:prstGeom prst="rect">
            <a:avLst/>
          </a:prstGeom>
          <a:noFill/>
          <a:ln>
            <a:noFill/>
          </a:ln>
          <a:effectLst/>
          <a:extLst/>
        </p:spPr>
        <p:txBody>
          <a:bodyPr>
            <a:spAutoFit/>
          </a:bodyPr>
          <a:lstStyle/>
          <a:p>
            <a:pPr algn="ctr">
              <a:spcBef>
                <a:spcPct val="50000"/>
              </a:spcBef>
              <a:defRPr/>
            </a:pPr>
            <a:r>
              <a:rPr lang="fr-FR" altLang="fr-FR" sz="2000" b="1" dirty="0">
                <a:solidFill>
                  <a:schemeClr val="accent6">
                    <a:lumMod val="60000"/>
                    <a:lumOff val="40000"/>
                  </a:schemeClr>
                </a:solidFill>
                <a:latin typeface="AR CHRISTY" panose="02000000000000000000" pitchFamily="2" charset="0"/>
                <a:cs typeface="+mn-cs"/>
              </a:rPr>
              <a:t>La baie de Goulven</a:t>
            </a:r>
          </a:p>
        </p:txBody>
      </p:sp>
      <p:sp>
        <p:nvSpPr>
          <p:cNvPr id="22531" name="Text Box 3"/>
          <p:cNvSpPr txBox="1">
            <a:spLocks noChangeArrowheads="1"/>
          </p:cNvSpPr>
          <p:nvPr/>
        </p:nvSpPr>
        <p:spPr bwMode="auto">
          <a:xfrm>
            <a:off x="1187450" y="644525"/>
            <a:ext cx="7848600" cy="1316038"/>
          </a:xfrm>
          <a:prstGeom prst="rect">
            <a:avLst/>
          </a:prstGeom>
          <a:noFill/>
          <a:ln>
            <a:noFill/>
          </a:ln>
          <a:effectLst/>
          <a:extLst/>
        </p:spPr>
        <p:txBody>
          <a:bodyPr>
            <a:spAutoFit/>
          </a:bodyPr>
          <a:lstStyle/>
          <a:p>
            <a:pPr algn="ctr">
              <a:spcBef>
                <a:spcPct val="50000"/>
              </a:spcBef>
              <a:defRPr/>
            </a:pPr>
            <a:r>
              <a:rPr lang="fr-FR" altLang="fr-FR" sz="1600" b="1" dirty="0">
                <a:solidFill>
                  <a:schemeClr val="bg1"/>
                </a:solidFill>
                <a:latin typeface="Arial" charset="0"/>
                <a:cs typeface="+mn-cs"/>
              </a:rPr>
              <a:t>La baie de Goulven s’ouvre entre les presqu’îles de Plouescat et de </a:t>
            </a:r>
            <a:r>
              <a:rPr lang="fr-FR" altLang="fr-FR" sz="1600" b="1" dirty="0" err="1">
                <a:solidFill>
                  <a:schemeClr val="bg1"/>
                </a:solidFill>
                <a:latin typeface="Arial" charset="0"/>
                <a:cs typeface="+mn-cs"/>
              </a:rPr>
              <a:t>Kerlouan</a:t>
            </a:r>
            <a:r>
              <a:rPr lang="fr-FR" altLang="fr-FR" sz="1600" b="1" dirty="0">
                <a:solidFill>
                  <a:schemeClr val="bg1"/>
                </a:solidFill>
                <a:latin typeface="Arial" charset="0"/>
                <a:cs typeface="+mn-cs"/>
              </a:rPr>
              <a:t>, dans le Finistère Nord. A marée basse, ell</a:t>
            </a:r>
            <a:r>
              <a:rPr lang="fr-FR" altLang="fr-FR" sz="1600" dirty="0">
                <a:solidFill>
                  <a:schemeClr val="bg1"/>
                </a:solidFill>
                <a:latin typeface="Arial" charset="0"/>
                <a:cs typeface="+mn-cs"/>
              </a:rPr>
              <a:t>e</a:t>
            </a:r>
            <a:r>
              <a:rPr lang="fr-FR" altLang="fr-FR" sz="1600" b="1" dirty="0">
                <a:solidFill>
                  <a:schemeClr val="bg1"/>
                </a:solidFill>
                <a:latin typeface="Arial" charset="0"/>
                <a:cs typeface="+mn-cs"/>
              </a:rPr>
              <a:t> découvre de vastes étendues de sable qui attirent des multitudes d’oiseaux en quête de nourriture</a:t>
            </a:r>
            <a:r>
              <a:rPr lang="fr-FR" altLang="fr-FR" sz="1050" b="1" dirty="0">
                <a:solidFill>
                  <a:schemeClr val="bg1"/>
                </a:solidFill>
                <a:latin typeface="Arial" charset="0"/>
                <a:cs typeface="+mn-cs"/>
              </a:rPr>
              <a:t>.                                                                                               </a:t>
            </a:r>
            <a:endParaRPr lang="fr-FR" altLang="fr-FR" sz="1200" b="1" dirty="0">
              <a:solidFill>
                <a:schemeClr val="bg1"/>
              </a:solidFill>
              <a:latin typeface="Arial" charset="0"/>
              <a:cs typeface="+mn-cs"/>
            </a:endParaRPr>
          </a:p>
          <a:p>
            <a:pPr algn="ctr">
              <a:spcBef>
                <a:spcPct val="50000"/>
              </a:spcBef>
              <a:defRPr/>
            </a:pPr>
            <a:endParaRPr lang="fr-FR" altLang="fr-FR" sz="500" b="1" dirty="0">
              <a:solidFill>
                <a:schemeClr val="bg1"/>
              </a:solidFill>
              <a:latin typeface="Arial" charset="0"/>
              <a:cs typeface="+mn-cs"/>
            </a:endParaRPr>
          </a:p>
          <a:p>
            <a:pPr algn="ctr">
              <a:spcBef>
                <a:spcPct val="50000"/>
              </a:spcBef>
              <a:defRPr/>
            </a:pPr>
            <a:r>
              <a:rPr lang="fr-FR" altLang="fr-FR" sz="1600" b="1" dirty="0">
                <a:solidFill>
                  <a:srgbClr val="FF0000"/>
                </a:solidFill>
                <a:latin typeface="Arial" charset="0"/>
                <a:cs typeface="+mn-cs"/>
              </a:rPr>
              <a:t>* * * * * * * * * * * * * * * * * *  * * * * * * * * * * </a:t>
            </a:r>
          </a:p>
        </p:txBody>
      </p:sp>
      <p:pic>
        <p:nvPicPr>
          <p:cNvPr id="40963" name="Picture 4" descr="163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8175" y="1989138"/>
            <a:ext cx="6767513" cy="4489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iterate type="wd">
                                    <p:tmPct val="100000"/>
                                  </p:iterate>
                                  <p:childTnLst>
                                    <p:set>
                                      <p:cBhvr>
                                        <p:cTn id="6" dur="1" fill="hold">
                                          <p:stCondLst>
                                            <p:cond delay="0"/>
                                          </p:stCondLst>
                                        </p:cTn>
                                        <p:tgtEl>
                                          <p:spTgt spid="22531"/>
                                        </p:tgtEl>
                                        <p:attrNameLst>
                                          <p:attrName>style.visibility</p:attrName>
                                        </p:attrNameLst>
                                      </p:cBhvr>
                                      <p:to>
                                        <p:strVal val="visible"/>
                                      </p:to>
                                    </p:set>
                                    <p:anim calcmode="lin" valueType="num">
                                      <p:cBhvr additive="base">
                                        <p:cTn id="7" dur="300" fill="hold"/>
                                        <p:tgtEl>
                                          <p:spTgt spid="22531"/>
                                        </p:tgtEl>
                                        <p:attrNameLst>
                                          <p:attrName>ppt_x</p:attrName>
                                        </p:attrNameLst>
                                      </p:cBhvr>
                                      <p:tavLst>
                                        <p:tav tm="0">
                                          <p:val>
                                            <p:strVal val="0-#ppt_w/2"/>
                                          </p:val>
                                        </p:tav>
                                        <p:tav tm="100000">
                                          <p:val>
                                            <p:strVal val="#ppt_x"/>
                                          </p:val>
                                        </p:tav>
                                      </p:tavLst>
                                    </p:anim>
                                    <p:anim calcmode="lin" valueType="num">
                                      <p:cBhvr additive="base">
                                        <p:cTn id="8" dur="300" fill="hold"/>
                                        <p:tgtEl>
                                          <p:spTgt spid="2253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 Box 2"/>
          <p:cNvSpPr txBox="1">
            <a:spLocks noChangeArrowheads="1"/>
          </p:cNvSpPr>
          <p:nvPr/>
        </p:nvSpPr>
        <p:spPr bwMode="auto">
          <a:xfrm>
            <a:off x="323850" y="153988"/>
            <a:ext cx="8642350" cy="400050"/>
          </a:xfrm>
          <a:prstGeom prst="rect">
            <a:avLst/>
          </a:prstGeom>
          <a:noFill/>
          <a:ln>
            <a:noFill/>
          </a:ln>
          <a:effectLst/>
          <a:extLst/>
        </p:spPr>
        <p:txBody>
          <a:bodyPr>
            <a:spAutoFit/>
          </a:bodyPr>
          <a:lstStyle/>
          <a:p>
            <a:pPr algn="ctr">
              <a:spcBef>
                <a:spcPct val="50000"/>
              </a:spcBef>
              <a:defRPr/>
            </a:pPr>
            <a:r>
              <a:rPr lang="fr-FR" altLang="fr-FR" sz="2000" b="1" dirty="0">
                <a:solidFill>
                  <a:schemeClr val="accent6">
                    <a:lumMod val="60000"/>
                    <a:lumOff val="40000"/>
                  </a:schemeClr>
                </a:solidFill>
                <a:latin typeface="AR CHRISTY" panose="02000000000000000000" pitchFamily="2" charset="0"/>
                <a:cs typeface="+mn-cs"/>
              </a:rPr>
              <a:t>Le Guilvinec</a:t>
            </a:r>
          </a:p>
        </p:txBody>
      </p:sp>
      <p:sp>
        <p:nvSpPr>
          <p:cNvPr id="23555" name="Text Box 3"/>
          <p:cNvSpPr txBox="1">
            <a:spLocks noChangeArrowheads="1"/>
          </p:cNvSpPr>
          <p:nvPr/>
        </p:nvSpPr>
        <p:spPr bwMode="auto">
          <a:xfrm>
            <a:off x="1538288" y="554038"/>
            <a:ext cx="7054850" cy="785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50000"/>
              </a:spcBef>
            </a:pPr>
            <a:r>
              <a:rPr lang="fr-FR" altLang="fr-FR" b="1">
                <a:solidFill>
                  <a:schemeClr val="bg1"/>
                </a:solidFill>
              </a:rPr>
              <a:t>Premier port de pêche artisanale de France (Finistère Sud).    </a:t>
            </a:r>
          </a:p>
          <a:p>
            <a:pPr algn="ctr">
              <a:spcBef>
                <a:spcPct val="50000"/>
              </a:spcBef>
            </a:pPr>
            <a:r>
              <a:rPr lang="fr-FR" altLang="fr-FR" b="1">
                <a:solidFill>
                  <a:srgbClr val="FF0000"/>
                </a:solidFill>
              </a:rPr>
              <a:t>* * * * * * * * * * * * * * * * * * * * * * * </a:t>
            </a:r>
          </a:p>
        </p:txBody>
      </p:sp>
      <p:pic>
        <p:nvPicPr>
          <p:cNvPr id="41987" name="Picture 4" descr="163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38288" y="1339850"/>
            <a:ext cx="7200900" cy="5026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iterate type="wd">
                                    <p:tmPct val="100000"/>
                                  </p:iterate>
                                  <p:childTnLst>
                                    <p:set>
                                      <p:cBhvr>
                                        <p:cTn id="6" dur="1" fill="hold">
                                          <p:stCondLst>
                                            <p:cond delay="0"/>
                                          </p:stCondLst>
                                        </p:cTn>
                                        <p:tgtEl>
                                          <p:spTgt spid="23555"/>
                                        </p:tgtEl>
                                        <p:attrNameLst>
                                          <p:attrName>style.visibility</p:attrName>
                                        </p:attrNameLst>
                                      </p:cBhvr>
                                      <p:to>
                                        <p:strVal val="visible"/>
                                      </p:to>
                                    </p:set>
                                    <p:anim calcmode="lin" valueType="num">
                                      <p:cBhvr additive="base">
                                        <p:cTn id="7" dur="300" fill="hold"/>
                                        <p:tgtEl>
                                          <p:spTgt spid="23555"/>
                                        </p:tgtEl>
                                        <p:attrNameLst>
                                          <p:attrName>ppt_x</p:attrName>
                                        </p:attrNameLst>
                                      </p:cBhvr>
                                      <p:tavLst>
                                        <p:tav tm="0">
                                          <p:val>
                                            <p:strVal val="0-#ppt_w/2"/>
                                          </p:val>
                                        </p:tav>
                                        <p:tav tm="100000">
                                          <p:val>
                                            <p:strVal val="#ppt_x"/>
                                          </p:val>
                                        </p:tav>
                                      </p:tavLst>
                                    </p:anim>
                                    <p:anim calcmode="lin" valueType="num">
                                      <p:cBhvr additive="base">
                                        <p:cTn id="8" dur="300" fill="hold"/>
                                        <p:tgtEl>
                                          <p:spTgt spid="2355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 Box 2"/>
          <p:cNvSpPr txBox="1">
            <a:spLocks noChangeArrowheads="1"/>
          </p:cNvSpPr>
          <p:nvPr/>
        </p:nvSpPr>
        <p:spPr bwMode="auto">
          <a:xfrm>
            <a:off x="755650" y="128588"/>
            <a:ext cx="8137525" cy="400050"/>
          </a:xfrm>
          <a:prstGeom prst="rect">
            <a:avLst/>
          </a:prstGeom>
          <a:noFill/>
          <a:ln>
            <a:noFill/>
          </a:ln>
          <a:effectLst/>
          <a:extLst/>
        </p:spPr>
        <p:txBody>
          <a:bodyPr>
            <a:spAutoFit/>
          </a:bodyPr>
          <a:lstStyle/>
          <a:p>
            <a:pPr algn="ctr">
              <a:spcBef>
                <a:spcPct val="50000"/>
              </a:spcBef>
              <a:defRPr/>
            </a:pPr>
            <a:r>
              <a:rPr lang="fr-FR" altLang="fr-FR" sz="2000" b="1">
                <a:solidFill>
                  <a:schemeClr val="accent6">
                    <a:lumMod val="40000"/>
                    <a:lumOff val="60000"/>
                  </a:schemeClr>
                </a:solidFill>
                <a:latin typeface="AR CHRISTY" panose="02000000000000000000" pitchFamily="2" charset="0"/>
                <a:cs typeface="+mn-cs"/>
              </a:rPr>
              <a:t>Douarnenez</a:t>
            </a:r>
          </a:p>
        </p:txBody>
      </p:sp>
      <p:sp>
        <p:nvSpPr>
          <p:cNvPr id="24579" name="Text Box 3"/>
          <p:cNvSpPr txBox="1">
            <a:spLocks noChangeArrowheads="1"/>
          </p:cNvSpPr>
          <p:nvPr/>
        </p:nvSpPr>
        <p:spPr bwMode="auto">
          <a:xfrm>
            <a:off x="1179513" y="585788"/>
            <a:ext cx="76073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50000"/>
              </a:spcBef>
            </a:pPr>
            <a:r>
              <a:rPr lang="fr-FR" altLang="fr-FR" sz="1600" b="1">
                <a:solidFill>
                  <a:schemeClr val="bg1"/>
                </a:solidFill>
              </a:rPr>
              <a:t>Le Port-Rhu, ancien port de cabotage est aujourd’hui un port musée. Une importante flottille de bateaux exposée le long de ce profond bras de mer, constitue un musée flottant.                                    </a:t>
            </a:r>
          </a:p>
          <a:p>
            <a:pPr algn="ctr">
              <a:spcBef>
                <a:spcPct val="50000"/>
              </a:spcBef>
            </a:pPr>
            <a:r>
              <a:rPr lang="fr-FR" altLang="fr-FR" sz="1600" b="1">
                <a:solidFill>
                  <a:srgbClr val="FF0000"/>
                </a:solidFill>
              </a:rPr>
              <a:t>* * * * * * * * * * * * * * * * * * * * * </a:t>
            </a:r>
          </a:p>
        </p:txBody>
      </p:sp>
      <p:pic>
        <p:nvPicPr>
          <p:cNvPr id="43011" name="Picture 4" descr="1632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7813" y="1628775"/>
            <a:ext cx="7239000"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6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iterate type="wd">
                                    <p:tmPct val="100000"/>
                                  </p:iterate>
                                  <p:childTnLst>
                                    <p:set>
                                      <p:cBhvr>
                                        <p:cTn id="6" dur="1" fill="hold">
                                          <p:stCondLst>
                                            <p:cond delay="0"/>
                                          </p:stCondLst>
                                        </p:cTn>
                                        <p:tgtEl>
                                          <p:spTgt spid="24579"/>
                                        </p:tgtEl>
                                        <p:attrNameLst>
                                          <p:attrName>style.visibility</p:attrName>
                                        </p:attrNameLst>
                                      </p:cBhvr>
                                      <p:to>
                                        <p:strVal val="visible"/>
                                      </p:to>
                                    </p:set>
                                    <p:anim calcmode="lin" valueType="num">
                                      <p:cBhvr additive="base">
                                        <p:cTn id="7" dur="300" fill="hold"/>
                                        <p:tgtEl>
                                          <p:spTgt spid="24579"/>
                                        </p:tgtEl>
                                        <p:attrNameLst>
                                          <p:attrName>ppt_x</p:attrName>
                                        </p:attrNameLst>
                                      </p:cBhvr>
                                      <p:tavLst>
                                        <p:tav tm="0">
                                          <p:val>
                                            <p:strVal val="0-#ppt_w/2"/>
                                          </p:val>
                                        </p:tav>
                                        <p:tav tm="100000">
                                          <p:val>
                                            <p:strVal val="#ppt_x"/>
                                          </p:val>
                                        </p:tav>
                                      </p:tavLst>
                                    </p:anim>
                                    <p:anim calcmode="lin" valueType="num">
                                      <p:cBhvr additive="base">
                                        <p:cTn id="8" dur="300" fill="hold"/>
                                        <p:tgtEl>
                                          <p:spTgt spid="2457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p:txBody>
          <a:bodyPr/>
          <a:lstStyle/>
          <a:p>
            <a:endParaRPr lang="fr-FR" altLang="fr-FR" dirty="0" smtClean="0"/>
          </a:p>
        </p:txBody>
      </p:sp>
      <p:sp>
        <p:nvSpPr>
          <p:cNvPr id="46083" name="Rectangle 3"/>
          <p:cNvSpPr>
            <a:spLocks noGrp="1" noChangeArrowheads="1"/>
          </p:cNvSpPr>
          <p:nvPr>
            <p:ph type="body" idx="1"/>
          </p:nvPr>
        </p:nvSpPr>
        <p:spPr/>
        <p:txBody>
          <a:bodyPr/>
          <a:lstStyle/>
          <a:p>
            <a:endParaRPr lang="fr-FR" altLang="fr-FR" dirty="0" smtClean="0"/>
          </a:p>
        </p:txBody>
      </p:sp>
      <p:pic>
        <p:nvPicPr>
          <p:cNvPr id="46084" name="Picture 4" descr="Perroquet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5373216"/>
            <a:ext cx="1873250" cy="1204466"/>
          </a:xfrm>
          <a:prstGeom prst="rect">
            <a:avLst/>
          </a:prstGeom>
          <a:noFill/>
          <a:extLst>
            <a:ext uri="{909E8E84-426E-40DD-AFC4-6F175D3DCCD1}">
              <a14:hiddenFill xmlns:a14="http://schemas.microsoft.com/office/drawing/2010/main">
                <a:solidFill>
                  <a:srgbClr val="FFFFFF"/>
                </a:solidFill>
              </a14:hiddenFill>
            </a:ext>
          </a:extLst>
        </p:spPr>
      </p:pic>
      <p:pic>
        <p:nvPicPr>
          <p:cNvPr id="46085" name="Picture 5" descr="Kenavo"/>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3276600" y="2349500"/>
            <a:ext cx="2328863" cy="232886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6000"/>
</p:sld>
</file>

<file path=ppt/theme/theme1.xml><?xml version="1.0" encoding="utf-8"?>
<a:theme xmlns:a="http://schemas.openxmlformats.org/drawingml/2006/main" name="Modèle par défaut">
  <a:themeElements>
    <a:clrScheme name="Modèle par défau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Modèle par défau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odèle par défau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odèle par défaut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odèle par défaut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odèle par défaut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odèle par défaut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odèle par défaut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odèle par défaut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odèle par défaut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odèle par défaut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odèle par défaut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odèle par défaut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odèle par défaut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1064</Words>
  <Application>Microsoft Office PowerPoint</Application>
  <PresentationFormat>Affichage à l'écran (4:3)</PresentationFormat>
  <Paragraphs>77</Paragraphs>
  <Slides>26</Slides>
  <Notes>2</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26</vt:i4>
      </vt:variant>
    </vt:vector>
  </HeadingPairs>
  <TitlesOfParts>
    <vt:vector size="30" baseType="lpstr">
      <vt:lpstr>Arial</vt:lpstr>
      <vt:lpstr>Calibri</vt:lpstr>
      <vt:lpstr>AR CHRISTY</vt:lpstr>
      <vt:lpstr>Modèle par défaut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Base>http://www.linternaute.com/mer-voile/la-bretagne-vue-du-ciel/la-bretagne-vue-du-ciel.shtml</HyperlinkBase>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Bretagne vue du ciel</dc:title>
  <dc:creator/>
  <dc:description>vu sur http://www.linternaute.com</dc:description>
  <cp:lastModifiedBy/>
  <cp:revision>100</cp:revision>
  <dcterms:created xsi:type="dcterms:W3CDTF">2007-05-10T14:46:39Z</dcterms:created>
  <dcterms:modified xsi:type="dcterms:W3CDTF">2025-10-23T18:45:50Z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