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9" r:id="rId11"/>
    <p:sldId id="270" r:id="rId12"/>
    <p:sldId id="266" r:id="rId13"/>
    <p:sldId id="267"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zyCVc0SM5783wVtmssA0Q==" hashData="GQEY3J0VTyY4wUOyhcR5OtsOJKPHgMSik/a1J/xi2fGYCYJrp7yAt1Nm+KfBTesAbfSRqszYiU1geEfyDp6v2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01" d="100"/>
          <a:sy n="101" d="100"/>
        </p:scale>
        <p:origin x="138"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775487D-8373-49DC-9D33-1764FD644AC0}" type="datetimeFigureOut">
              <a:rPr lang="fr-FR" smtClean="0"/>
              <a:t>03/11/2025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627004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75487D-8373-49DC-9D33-1764FD644AC0}" type="datetimeFigureOut">
              <a:rPr lang="fr-FR" smtClean="0"/>
              <a:t>03/11/2025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2631144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7775487D-8373-49DC-9D33-1764FD644AC0}" type="datetimeFigureOut">
              <a:rPr lang="fr-FR" smtClean="0"/>
              <a:t>03/11/2025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2618234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775487D-8373-49DC-9D33-1764FD644AC0}" type="datetimeFigureOut">
              <a:rPr lang="fr-FR" smtClean="0"/>
              <a:t>03/11/2025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161356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775487D-8373-49DC-9D33-1764FD644AC0}" type="datetimeFigureOut">
              <a:rPr lang="fr-FR" smtClean="0"/>
              <a:t>03/11/2025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63051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775487D-8373-49DC-9D33-1764FD644AC0}" type="datetimeFigureOut">
              <a:rPr lang="fr-FR" smtClean="0"/>
              <a:t>03/11/2025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170709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775487D-8373-49DC-9D33-1764FD644AC0}" type="datetimeFigureOut">
              <a:rPr lang="fr-FR" smtClean="0"/>
              <a:t>03/11/2025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753384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775487D-8373-49DC-9D33-1764FD644AC0}" type="datetimeFigureOut">
              <a:rPr lang="fr-FR" smtClean="0"/>
              <a:t>03/11/2025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2382989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775487D-8373-49DC-9D33-1764FD644AC0}" type="datetimeFigureOut">
              <a:rPr lang="fr-FR" smtClean="0"/>
              <a:t>03/11/2025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1443417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75487D-8373-49DC-9D33-1764FD644AC0}" type="datetimeFigureOut">
              <a:rPr lang="fr-FR" smtClean="0"/>
              <a:t>03/11/2025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3964182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75487D-8373-49DC-9D33-1764FD644AC0}" type="datetimeFigureOut">
              <a:rPr lang="fr-FR" smtClean="0"/>
              <a:t>03/11/2025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90D68A-A7D8-45F7-934D-9B57CB382087}" type="slidenum">
              <a:rPr lang="fr-FR" smtClean="0"/>
              <a:t>‹N°›</a:t>
            </a:fld>
            <a:endParaRPr lang="fr-FR"/>
          </a:p>
        </p:txBody>
      </p:sp>
    </p:spTree>
    <p:extLst>
      <p:ext uri="{BB962C8B-B14F-4D97-AF65-F5344CB8AC3E}">
        <p14:creationId xmlns:p14="http://schemas.microsoft.com/office/powerpoint/2010/main" val="2671249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75487D-8373-49DC-9D33-1764FD644AC0}" type="datetimeFigureOut">
              <a:rPr lang="fr-FR" smtClean="0"/>
              <a:t>03/11/2025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90D68A-A7D8-45F7-934D-9B57CB382087}" type="slidenum">
              <a:rPr lang="fr-FR" smtClean="0"/>
              <a:t>‹N°›</a:t>
            </a:fld>
            <a:endParaRPr lang="fr-FR"/>
          </a:p>
        </p:txBody>
      </p:sp>
    </p:spTree>
    <p:extLst>
      <p:ext uri="{BB962C8B-B14F-4D97-AF65-F5344CB8AC3E}">
        <p14:creationId xmlns:p14="http://schemas.microsoft.com/office/powerpoint/2010/main" val="3132374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8.jp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11.jp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microsoft.com/office/2007/relationships/hdphoto" Target="../media/hdphoto3.wdp"/><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g"/><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15.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9.png"/><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23.jp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22.jpg"/><Relationship Id="rId5" Type="http://schemas.microsoft.com/office/2007/relationships/hdphoto" Target="../media/hdphoto5.wdp"/><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25.jpg"/><Relationship Id="rId4" Type="http://schemas.microsoft.com/office/2007/relationships/hdphoto" Target="../media/hdphoto6.wdp"/></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26.jp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jpe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13.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30.png"/><Relationship Id="rId7" Type="http://schemas.openxmlformats.org/officeDocument/2006/relationships/image" Target="../media/image33.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32.gif"/><Relationship Id="rId5" Type="http://schemas.openxmlformats.org/officeDocument/2006/relationships/image" Target="../media/image31.gif"/><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2811" y="161145"/>
            <a:ext cx="1944000" cy="2178900"/>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10885" y="1931400"/>
            <a:ext cx="2340000" cy="1497600"/>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75235" y="5125628"/>
            <a:ext cx="1298448" cy="1444752"/>
          </a:xfrm>
          <a:prstGeom prst="rect">
            <a:avLst/>
          </a:prstGeom>
        </p:spPr>
      </p:pic>
      <p:pic>
        <p:nvPicPr>
          <p:cNvPr id="6" name="You’ve-Never-Heard-Celtic-Like-This_-¦-The-Hollow-Hills-_152kbit_Opus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89300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repeatCount="3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par>
                          <p:cTn id="10" fill="hold">
                            <p:stCondLst>
                              <p:cond delay="3000"/>
                            </p:stCondLst>
                            <p:childTnLst>
                              <p:par>
                                <p:cTn id="11" presetID="1" presetClass="mediacall" presetSubtype="0" fill="hold" nodeType="afterEffect">
                                  <p:stCondLst>
                                    <p:cond delay="0"/>
                                  </p:stCondLst>
                                  <p:childTnLst>
                                    <p:cmd type="call" cmd="playFrom(0.0)">
                                      <p:cBhvr>
                                        <p:cTn id="12"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3"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4" name="Rectangle 3"/>
          <p:cNvSpPr/>
          <p:nvPr/>
        </p:nvSpPr>
        <p:spPr>
          <a:xfrm>
            <a:off x="1386178" y="2230458"/>
            <a:ext cx="3591339" cy="3785652"/>
          </a:xfrm>
          <a:prstGeom prst="rect">
            <a:avLst/>
          </a:prstGeom>
        </p:spPr>
        <p:txBody>
          <a:bodyPr wrap="square">
            <a:spAutoFit/>
          </a:bodyPr>
          <a:lstStyle/>
          <a:p>
            <a:r>
              <a:rPr lang="fr-FR" sz="2000" b="0" i="0" dirty="0" smtClean="0">
                <a:solidFill>
                  <a:srgbClr val="222222"/>
                </a:solidFill>
                <a:effectLst/>
                <a:latin typeface="Old English Text MT" panose="03040902040508030806" pitchFamily="66" charset="0"/>
              </a:rPr>
              <a:t>e condamné était allongé et forcé de boire une grande quantité d’eau : six litres pour la petite torture, douze pour la plus grave. S’il se débattait ou refusait de boire, le bourreau lui déchiquetait la bouche avec une pince en fer. Bien sûr, tout était pensé : l’urètre et l’anus étaient volontairement noués et bouchés. La victime mourait étouffée, et pouvait même exploser.</a:t>
            </a:r>
            <a:endParaRPr lang="fr-FR" sz="2000" dirty="0">
              <a:latin typeface="Old English Text MT" panose="03040902040508030806" pitchFamily="66" charset="0"/>
            </a:endParaRPr>
          </a:p>
        </p:txBody>
      </p:sp>
      <p:sp>
        <p:nvSpPr>
          <p:cNvPr id="5" name="Rectangle 4"/>
          <p:cNvSpPr/>
          <p:nvPr/>
        </p:nvSpPr>
        <p:spPr>
          <a:xfrm>
            <a:off x="1965799" y="1346745"/>
            <a:ext cx="2495876" cy="461665"/>
          </a:xfrm>
          <a:prstGeom prst="rect">
            <a:avLst/>
          </a:prstGeom>
        </p:spPr>
        <p:txBody>
          <a:bodyPr wrap="none">
            <a:spAutoFit/>
          </a:bodyPr>
          <a:lstStyle/>
          <a:p>
            <a:pPr fontAlgn="base"/>
            <a:r>
              <a:rPr lang="fr-FR" sz="2400" b="1" i="0" dirty="0" smtClean="0">
                <a:solidFill>
                  <a:srgbClr val="222222"/>
                </a:solidFill>
                <a:effectLst/>
                <a:latin typeface="Alte-Schwabacher" panose="00000400000000000000" pitchFamily="2" charset="0"/>
              </a:rPr>
              <a:t>La torture par l’eau</a:t>
            </a:r>
            <a:endParaRPr lang="fr-FR" sz="2400" b="1" i="0" dirty="0">
              <a:solidFill>
                <a:srgbClr val="222222"/>
              </a:solidFill>
              <a:effectLst/>
              <a:latin typeface="Alte-Schwabacher" panose="00000400000000000000" pitchFamily="2" charset="0"/>
            </a:endParaRPr>
          </a:p>
        </p:txBody>
      </p:sp>
      <p:pic>
        <p:nvPicPr>
          <p:cNvPr id="7" name="Image 6"/>
          <p:cNvPicPr>
            <a:picLocks noChangeAspect="1"/>
          </p:cNvPicPr>
          <p:nvPr/>
        </p:nvPicPr>
        <p:blipFill rotWithShape="1">
          <a:blip r:embed="rId3" cstate="print">
            <a:duotone>
              <a:prstClr val="black"/>
              <a:srgbClr val="FF0000">
                <a:tint val="45000"/>
                <a:satMod val="400000"/>
              </a:srgbClr>
            </a:duotone>
            <a:extLst>
              <a:ext uri="{BEBA8EAE-BF5A-486C-A8C5-ECC9F3942E4B}">
                <a14:imgProps xmlns:a14="http://schemas.microsoft.com/office/drawing/2010/main">
                  <a14:imgLayer r:embed="rId4">
                    <a14:imgEffect>
                      <a14:backgroundRemoval t="7536" b="92754" l="0" r="32680"/>
                    </a14:imgEffect>
                  </a14:imgLayer>
                </a14:imgProps>
              </a:ext>
              <a:ext uri="{28A0092B-C50C-407E-A947-70E740481C1C}">
                <a14:useLocalDpi xmlns:a14="http://schemas.microsoft.com/office/drawing/2010/main" val="0"/>
              </a:ext>
            </a:extLst>
          </a:blip>
          <a:srcRect r="63498"/>
          <a:stretch/>
        </p:blipFill>
        <p:spPr>
          <a:xfrm>
            <a:off x="1029799" y="1287762"/>
            <a:ext cx="936000" cy="1445540"/>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9933" y="437323"/>
            <a:ext cx="6524874" cy="5963477"/>
          </a:xfrm>
          <a:prstGeom prst="rect">
            <a:avLst/>
          </a:prstGeom>
          <a:effectLst>
            <a:softEdge rad="317500"/>
          </a:effectLst>
        </p:spPr>
      </p:pic>
    </p:spTree>
    <p:extLst>
      <p:ext uri="{BB962C8B-B14F-4D97-AF65-F5344CB8AC3E}">
        <p14:creationId xmlns:p14="http://schemas.microsoft.com/office/powerpoint/2010/main" val="30596156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3" name="Rectangle 2"/>
          <p:cNvSpPr/>
          <p:nvPr/>
        </p:nvSpPr>
        <p:spPr>
          <a:xfrm>
            <a:off x="1402080" y="2436102"/>
            <a:ext cx="3662901" cy="2554545"/>
          </a:xfrm>
          <a:prstGeom prst="rect">
            <a:avLst/>
          </a:prstGeom>
        </p:spPr>
        <p:txBody>
          <a:bodyPr wrap="square">
            <a:spAutoFit/>
          </a:bodyPr>
          <a:lstStyle/>
          <a:p>
            <a:r>
              <a:rPr lang="fr-FR" sz="2000" b="0" i="0" dirty="0" smtClean="0">
                <a:solidFill>
                  <a:srgbClr val="222222"/>
                </a:solidFill>
                <a:effectLst/>
                <a:latin typeface="Old English Text MT" panose="03040902040508030806" pitchFamily="66" charset="0"/>
              </a:rPr>
              <a:t>a victime était placée dans une sorte de sarcophage muni de nombreuses pointes. Réservée aux hérétiques, cette méthode de torture était lente et douloureuse : les portes se refermaient lentement sur le condamné, les pointes de fer lui transperçant peu à peu la peau.</a:t>
            </a:r>
            <a:endParaRPr lang="fr-FR" sz="2000" dirty="0">
              <a:latin typeface="Old English Text MT" panose="03040902040508030806" pitchFamily="66" charset="0"/>
            </a:endParaRPr>
          </a:p>
        </p:txBody>
      </p:sp>
      <p:sp>
        <p:nvSpPr>
          <p:cNvPr id="4" name="Rectangle 3"/>
          <p:cNvSpPr/>
          <p:nvPr/>
        </p:nvSpPr>
        <p:spPr>
          <a:xfrm>
            <a:off x="1930589" y="1441071"/>
            <a:ext cx="1981055" cy="830997"/>
          </a:xfrm>
          <a:prstGeom prst="rect">
            <a:avLst/>
          </a:prstGeom>
        </p:spPr>
        <p:txBody>
          <a:bodyPr wrap="none">
            <a:spAutoFit/>
          </a:bodyPr>
          <a:lstStyle/>
          <a:p>
            <a:pPr fontAlgn="base"/>
            <a:r>
              <a:rPr lang="fr-FR" sz="2400" b="1" i="0" dirty="0" smtClean="0">
                <a:solidFill>
                  <a:srgbClr val="222222"/>
                </a:solidFill>
                <a:effectLst/>
                <a:latin typeface="Alte-Schwabacher" panose="00000400000000000000" pitchFamily="2" charset="0"/>
              </a:rPr>
              <a:t>La vierge de fer</a:t>
            </a:r>
          </a:p>
          <a:p>
            <a:pPr fontAlgn="base"/>
            <a:r>
              <a:rPr lang="fr-FR" sz="2400" b="1" dirty="0" smtClean="0">
                <a:latin typeface="Alte-Schwabacher" panose="00000400000000000000" pitchFamily="2" charset="0"/>
              </a:rPr>
              <a:t>où Nuremberg</a:t>
            </a:r>
            <a:endParaRPr lang="fr-FR" sz="2400" b="1" i="0" dirty="0">
              <a:effectLst/>
              <a:latin typeface="Alte-Schwabacher" panose="00000400000000000000" pitchFamily="2" charset="0"/>
            </a:endParaRPr>
          </a:p>
        </p:txBody>
      </p:sp>
      <p:pic>
        <p:nvPicPr>
          <p:cNvPr id="5" name="Image 4"/>
          <p:cNvPicPr>
            <a:picLocks noChangeAspect="1"/>
          </p:cNvPicPr>
          <p:nvPr/>
        </p:nvPicPr>
        <p:blipFill rotWithShape="1">
          <a:blip r:embed="rId3" cstate="print">
            <a:duotone>
              <a:prstClr val="black"/>
              <a:srgbClr val="FF0000">
                <a:tint val="45000"/>
                <a:satMod val="400000"/>
              </a:srgbClr>
            </a:duotone>
            <a:extLst>
              <a:ext uri="{BEBA8EAE-BF5A-486C-A8C5-ECC9F3942E4B}">
                <a14:imgProps xmlns:a14="http://schemas.microsoft.com/office/drawing/2010/main">
                  <a14:imgLayer r:embed="rId4">
                    <a14:imgEffect>
                      <a14:backgroundRemoval t="7536" b="92754" l="0" r="32680"/>
                    </a14:imgEffect>
                  </a14:imgLayer>
                </a14:imgProps>
              </a:ext>
              <a:ext uri="{28A0092B-C50C-407E-A947-70E740481C1C}">
                <a14:useLocalDpi xmlns:a14="http://schemas.microsoft.com/office/drawing/2010/main" val="0"/>
              </a:ext>
            </a:extLst>
          </a:blip>
          <a:srcRect r="63498"/>
          <a:stretch/>
        </p:blipFill>
        <p:spPr>
          <a:xfrm>
            <a:off x="994589" y="1510398"/>
            <a:ext cx="936000" cy="144554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30" y="450188"/>
            <a:ext cx="3528000" cy="5939624"/>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94859" y="450183"/>
            <a:ext cx="2484000" cy="5939629"/>
          </a:xfrm>
          <a:prstGeom prst="rect">
            <a:avLst/>
          </a:prstGeom>
        </p:spPr>
      </p:pic>
      <p:sp>
        <p:nvSpPr>
          <p:cNvPr id="9" name="Rectangle 8"/>
          <p:cNvSpPr/>
          <p:nvPr/>
        </p:nvSpPr>
        <p:spPr>
          <a:xfrm>
            <a:off x="8878169" y="5312594"/>
            <a:ext cx="2500690" cy="1077218"/>
          </a:xfrm>
          <a:prstGeom prst="rect">
            <a:avLst/>
          </a:prstGeom>
        </p:spPr>
        <p:txBody>
          <a:bodyPr wrap="square">
            <a:spAutoFit/>
          </a:bodyPr>
          <a:lstStyle/>
          <a:p>
            <a:r>
              <a:rPr lang="fr-FR" sz="1600" dirty="0">
                <a:solidFill>
                  <a:schemeClr val="bg1"/>
                </a:solidFill>
                <a:latin typeface="Arial" panose="020B0604020202020204" pitchFamily="34" charset="0"/>
              </a:rPr>
              <a:t>Copie de la vierge de Nuremberg originale, conservée à Rothenburg </a:t>
            </a:r>
            <a:r>
              <a:rPr lang="fr-FR" sz="1600" dirty="0" err="1">
                <a:solidFill>
                  <a:schemeClr val="bg1"/>
                </a:solidFill>
                <a:latin typeface="Arial" panose="020B0604020202020204" pitchFamily="34" charset="0"/>
              </a:rPr>
              <a:t>ob</a:t>
            </a:r>
            <a:r>
              <a:rPr lang="fr-FR" sz="1600" dirty="0">
                <a:solidFill>
                  <a:schemeClr val="bg1"/>
                </a:solidFill>
                <a:latin typeface="Arial" panose="020B0604020202020204" pitchFamily="34" charset="0"/>
              </a:rPr>
              <a:t> der </a:t>
            </a:r>
            <a:r>
              <a:rPr lang="fr-FR" sz="1600" dirty="0" err="1">
                <a:solidFill>
                  <a:schemeClr val="bg1"/>
                </a:solidFill>
                <a:latin typeface="Arial" panose="020B0604020202020204" pitchFamily="34" charset="0"/>
              </a:rPr>
              <a:t>Tauber</a:t>
            </a:r>
            <a:endParaRPr lang="fr-FR" sz="1600" dirty="0">
              <a:solidFill>
                <a:schemeClr val="bg1"/>
              </a:solidFill>
            </a:endParaRPr>
          </a:p>
        </p:txBody>
      </p:sp>
    </p:spTree>
    <p:extLst>
      <p:ext uri="{BB962C8B-B14F-4D97-AF65-F5344CB8AC3E}">
        <p14:creationId xmlns:p14="http://schemas.microsoft.com/office/powerpoint/2010/main" val="24781787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3" name="Rectangle 2"/>
          <p:cNvSpPr/>
          <p:nvPr/>
        </p:nvSpPr>
        <p:spPr>
          <a:xfrm>
            <a:off x="1330518" y="2484899"/>
            <a:ext cx="4704522" cy="3170099"/>
          </a:xfrm>
          <a:prstGeom prst="rect">
            <a:avLst/>
          </a:prstGeom>
        </p:spPr>
        <p:txBody>
          <a:bodyPr wrap="square">
            <a:spAutoFit/>
          </a:bodyPr>
          <a:lstStyle/>
          <a:p>
            <a:r>
              <a:rPr lang="fr-FR" sz="2000" b="0" i="0" dirty="0" smtClean="0">
                <a:solidFill>
                  <a:srgbClr val="333333"/>
                </a:solidFill>
                <a:effectLst/>
                <a:latin typeface="Old English Text MT" panose="03040902040508030806" pitchFamily="66" charset="0"/>
              </a:rPr>
              <a:t>a torture de la manivelle intestinale impliquait d'attacher la victime sur une table et de pratiquer une incision à l'abdomen. Le bourreau utilisait ensuite un crochet relié à une manivelle pour accrocher un morceau d'intestin et le retirer lentement du corps de la victime. Ce supplice atroce pouvait entraîner l'extraction de 3 à 6 mètres de viscères, infligeant une douleur insupportable à la victime</a:t>
            </a:r>
            <a:r>
              <a:rPr lang="fr-FR" b="0" i="0" dirty="0" smtClean="0">
                <a:solidFill>
                  <a:srgbClr val="333333"/>
                </a:solidFill>
                <a:effectLst/>
                <a:latin typeface="Urbanist"/>
              </a:rPr>
              <a:t>.</a:t>
            </a:r>
            <a:endParaRPr lang="fr-FR" dirty="0"/>
          </a:p>
        </p:txBody>
      </p:sp>
      <p:sp>
        <p:nvSpPr>
          <p:cNvPr id="4" name="Rectangle 3"/>
          <p:cNvSpPr/>
          <p:nvPr/>
        </p:nvSpPr>
        <p:spPr>
          <a:xfrm>
            <a:off x="2212496" y="1288313"/>
            <a:ext cx="2891625" cy="461665"/>
          </a:xfrm>
          <a:prstGeom prst="rect">
            <a:avLst/>
          </a:prstGeom>
        </p:spPr>
        <p:txBody>
          <a:bodyPr wrap="none">
            <a:spAutoFit/>
          </a:bodyPr>
          <a:lstStyle/>
          <a:p>
            <a:r>
              <a:rPr lang="fr-FR" sz="2400" b="0" i="0" dirty="0" smtClean="0">
                <a:solidFill>
                  <a:srgbClr val="333332"/>
                </a:solidFill>
                <a:effectLst/>
                <a:latin typeface="Alte-Schwabacher" panose="00000400000000000000" pitchFamily="2" charset="0"/>
              </a:rPr>
              <a:t>La manivelle intestinale</a:t>
            </a:r>
            <a:endParaRPr lang="fr-FR" sz="2400" b="0" i="0" dirty="0">
              <a:solidFill>
                <a:srgbClr val="333332"/>
              </a:solidFill>
              <a:effectLst/>
              <a:latin typeface="Alte-Schwabacher" panose="00000400000000000000" pitchFamily="2" charset="0"/>
            </a:endParaRPr>
          </a:p>
        </p:txBody>
      </p:sp>
      <p:pic>
        <p:nvPicPr>
          <p:cNvPr id="5" name="Image 4"/>
          <p:cNvPicPr>
            <a:picLocks noChangeAspect="1"/>
          </p:cNvPicPr>
          <p:nvPr/>
        </p:nvPicPr>
        <p:blipFill rotWithShape="1">
          <a:blip r:embed="rId3" cstate="print">
            <a:duotone>
              <a:prstClr val="black"/>
              <a:srgbClr val="FF0000">
                <a:tint val="45000"/>
                <a:satMod val="400000"/>
              </a:srgbClr>
            </a:duotone>
            <a:extLst>
              <a:ext uri="{BEBA8EAE-BF5A-486C-A8C5-ECC9F3942E4B}">
                <a14:imgProps xmlns:a14="http://schemas.microsoft.com/office/drawing/2010/main">
                  <a14:imgLayer r:embed="rId4">
                    <a14:imgEffect>
                      <a14:backgroundRemoval t="7536" b="92754" l="0" r="32680"/>
                    </a14:imgEffect>
                  </a14:imgLayer>
                </a14:imgProps>
              </a:ext>
              <a:ext uri="{28A0092B-C50C-407E-A947-70E740481C1C}">
                <a14:useLocalDpi xmlns:a14="http://schemas.microsoft.com/office/drawing/2010/main" val="0"/>
              </a:ext>
            </a:extLst>
          </a:blip>
          <a:srcRect r="63498"/>
          <a:stretch/>
        </p:blipFill>
        <p:spPr>
          <a:xfrm>
            <a:off x="954833" y="1581960"/>
            <a:ext cx="936000" cy="1445540"/>
          </a:xfrm>
          <a:prstGeom prst="rect">
            <a:avLst/>
          </a:prstGeom>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l="22982" r="22218"/>
          <a:stretch/>
        </p:blipFill>
        <p:spPr>
          <a:xfrm>
            <a:off x="6035040" y="449824"/>
            <a:ext cx="5004000" cy="5927121"/>
          </a:xfrm>
          <a:prstGeom prst="rect">
            <a:avLst/>
          </a:prstGeom>
        </p:spPr>
      </p:pic>
    </p:spTree>
    <p:extLst>
      <p:ext uri="{BB962C8B-B14F-4D97-AF65-F5344CB8AC3E}">
        <p14:creationId xmlns:p14="http://schemas.microsoft.com/office/powerpoint/2010/main" val="8778156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3" name="Rectangle 2"/>
          <p:cNvSpPr/>
          <p:nvPr/>
        </p:nvSpPr>
        <p:spPr>
          <a:xfrm>
            <a:off x="1322567" y="2127338"/>
            <a:ext cx="4976633" cy="3477875"/>
          </a:xfrm>
          <a:prstGeom prst="rect">
            <a:avLst/>
          </a:prstGeom>
        </p:spPr>
        <p:txBody>
          <a:bodyPr wrap="square">
            <a:spAutoFit/>
          </a:bodyPr>
          <a:lstStyle/>
          <a:p>
            <a:r>
              <a:rPr lang="fr-FR" sz="2000" b="0" i="0" dirty="0" smtClean="0">
                <a:solidFill>
                  <a:srgbClr val="222222"/>
                </a:solidFill>
                <a:effectLst/>
                <a:latin typeface="Old English Text MT" panose="03040902040508030806" pitchFamily="66" charset="0"/>
              </a:rPr>
              <a:t>e petit instrument était utilisé comme moyen de torture pendant la Renaissance. Il s’agissait d’une fourchette avec des pointes aux deux extrémités, qui était attachée autour du cou du condamné, afin que les pointes touchent la gorge et le sternum. Le but de ce petit outil : priver la victime de son sommeil, elle était en effet accrochée au mur de façon à ce qu’elle ne puisse pas se coucher par terre. Si elle s’endormait, les pointes lui transperçaient lentement la chair.</a:t>
            </a:r>
            <a:endParaRPr lang="fr-FR" sz="2000" dirty="0">
              <a:latin typeface="Old English Text MT" panose="03040902040508030806" pitchFamily="66" charset="0"/>
            </a:endParaRPr>
          </a:p>
        </p:txBody>
      </p:sp>
      <p:sp>
        <p:nvSpPr>
          <p:cNvPr id="4" name="Rectangle 3"/>
          <p:cNvSpPr/>
          <p:nvPr/>
        </p:nvSpPr>
        <p:spPr>
          <a:xfrm>
            <a:off x="2232261" y="1328070"/>
            <a:ext cx="3328604" cy="461665"/>
          </a:xfrm>
          <a:prstGeom prst="rect">
            <a:avLst/>
          </a:prstGeom>
        </p:spPr>
        <p:txBody>
          <a:bodyPr wrap="none">
            <a:spAutoFit/>
          </a:bodyPr>
          <a:lstStyle/>
          <a:p>
            <a:pPr fontAlgn="base"/>
            <a:r>
              <a:rPr lang="fr-FR" sz="2400" b="1" i="0" dirty="0" smtClean="0">
                <a:solidFill>
                  <a:srgbClr val="222222"/>
                </a:solidFill>
                <a:effectLst/>
                <a:latin typeface="Alte-Schwabacher" panose="00000400000000000000" pitchFamily="2" charset="0"/>
              </a:rPr>
              <a:t>La fourchette de l’hérétique</a:t>
            </a:r>
            <a:endParaRPr lang="fr-FR" sz="2400" b="1" i="0" dirty="0">
              <a:solidFill>
                <a:srgbClr val="222222"/>
              </a:solidFill>
              <a:effectLst/>
              <a:latin typeface="Alte-Schwabacher" panose="00000400000000000000" pitchFamily="2" charset="0"/>
            </a:endParaRPr>
          </a:p>
        </p:txBody>
      </p:sp>
      <p:pic>
        <p:nvPicPr>
          <p:cNvPr id="7" name="Image 6"/>
          <p:cNvPicPr>
            <a:picLocks noChangeAspect="1"/>
          </p:cNvPicPr>
          <p:nvPr/>
        </p:nvPicPr>
        <p:blipFill rotWithShape="1">
          <a:blip r:embed="rId3" cstate="print">
            <a:duotone>
              <a:prstClr val="black"/>
              <a:srgbClr val="FF0000">
                <a:tint val="45000"/>
                <a:satMod val="400000"/>
              </a:srgbClr>
            </a:duotone>
            <a:extLst>
              <a:ext uri="{BEBA8EAE-BF5A-486C-A8C5-ECC9F3942E4B}">
                <a14:imgProps xmlns:a14="http://schemas.microsoft.com/office/drawing/2010/main">
                  <a14:imgLayer r:embed="rId4">
                    <a14:imgEffect>
                      <a14:backgroundRemoval t="585" b="98246" l="327" r="36438"/>
                    </a14:imgEffect>
                  </a14:imgLayer>
                </a14:imgProps>
              </a:ext>
              <a:ext uri="{28A0092B-C50C-407E-A947-70E740481C1C}">
                <a14:useLocalDpi xmlns:a14="http://schemas.microsoft.com/office/drawing/2010/main" val="0"/>
              </a:ext>
            </a:extLst>
          </a:blip>
          <a:srcRect r="63498"/>
          <a:stretch/>
        </p:blipFill>
        <p:spPr>
          <a:xfrm>
            <a:off x="828190" y="1152940"/>
            <a:ext cx="936000" cy="1553884"/>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85601" y="1152940"/>
            <a:ext cx="3060000" cy="4376315"/>
          </a:xfrm>
          <a:prstGeom prst="rect">
            <a:avLst/>
          </a:prstGeom>
        </p:spPr>
      </p:pic>
      <p:pic>
        <p:nvPicPr>
          <p:cNvPr id="5" name="Image 4"/>
          <p:cNvPicPr>
            <a:picLocks noChangeAspect="1"/>
          </p:cNvPicPr>
          <p:nvPr/>
        </p:nvPicPr>
        <p:blipFill rotWithShape="1">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l="22360" t="20466" r="21710" b="16087"/>
          <a:stretch/>
        </p:blipFill>
        <p:spPr>
          <a:xfrm>
            <a:off x="9109899" y="1721855"/>
            <a:ext cx="2628000" cy="2981182"/>
          </a:xfrm>
          <a:prstGeom prst="rect">
            <a:avLst/>
          </a:prstGeom>
        </p:spPr>
      </p:pic>
    </p:spTree>
    <p:extLst>
      <p:ext uri="{BB962C8B-B14F-4D97-AF65-F5344CB8AC3E}">
        <p14:creationId xmlns:p14="http://schemas.microsoft.com/office/powerpoint/2010/main" val="11673894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3" name="Rectangle 2"/>
          <p:cNvSpPr/>
          <p:nvPr/>
        </p:nvSpPr>
        <p:spPr>
          <a:xfrm>
            <a:off x="1417983" y="2405278"/>
            <a:ext cx="6096000" cy="3108543"/>
          </a:xfrm>
          <a:prstGeom prst="rect">
            <a:avLst/>
          </a:prstGeom>
        </p:spPr>
        <p:txBody>
          <a:bodyPr>
            <a:spAutoFit/>
          </a:bodyPr>
          <a:lstStyle/>
          <a:p>
            <a:pPr fontAlgn="base"/>
            <a:r>
              <a:rPr lang="fr-FR" sz="2000" b="0" i="0" dirty="0" smtClean="0">
                <a:solidFill>
                  <a:srgbClr val="222222"/>
                </a:solidFill>
                <a:effectLst/>
                <a:latin typeface="Old English Text MT" panose="03040902040508030806" pitchFamily="66" charset="0"/>
              </a:rPr>
              <a:t>e châtiment de la poire d’angoisse était infligé à plusieurs types de personnes durant l’Inquisition. L’instrument s’apparente à une boule qui peut s’élargir grâce à une vis. Elle permettait de punir les homosexuels, les femmes soupçonnées d’avoir couché avec le diable, ou encore les menteurs et les blasphémateurs. Placée dans la bouche, l’anus ou le vagin, la poire d’angoisse pouvait faire exploser le crâne si elle était ouverte rapidement.</a:t>
            </a:r>
          </a:p>
          <a:p>
            <a:r>
              <a:rPr lang="fr-FR" dirty="0" smtClean="0"/>
              <a:t/>
            </a:r>
            <a:br>
              <a:rPr lang="fr-FR" dirty="0" smtClean="0"/>
            </a:br>
            <a:endParaRPr lang="fr-FR" dirty="0"/>
          </a:p>
        </p:txBody>
      </p:sp>
      <p:pic>
        <p:nvPicPr>
          <p:cNvPr id="4" name="Image 3"/>
          <p:cNvPicPr>
            <a:picLocks noChangeAspect="1"/>
          </p:cNvPicPr>
          <p:nvPr/>
        </p:nvPicPr>
        <p:blipFill rotWithShape="1">
          <a:blip r:embed="rId3" cstate="print">
            <a:duotone>
              <a:prstClr val="black"/>
              <a:srgbClr val="FF0000">
                <a:tint val="45000"/>
                <a:satMod val="400000"/>
              </a:srgbClr>
            </a:duotone>
            <a:extLst>
              <a:ext uri="{BEBA8EAE-BF5A-486C-A8C5-ECC9F3942E4B}">
                <a14:imgProps xmlns:a14="http://schemas.microsoft.com/office/drawing/2010/main">
                  <a14:imgLayer r:embed="rId4">
                    <a14:imgEffect>
                      <a14:backgroundRemoval t="7536" b="92754" l="0" r="32680"/>
                    </a14:imgEffect>
                  </a14:imgLayer>
                </a14:imgProps>
              </a:ext>
              <a:ext uri="{28A0092B-C50C-407E-A947-70E740481C1C}">
                <a14:useLocalDpi xmlns:a14="http://schemas.microsoft.com/office/drawing/2010/main" val="0"/>
              </a:ext>
            </a:extLst>
          </a:blip>
          <a:srcRect r="63498"/>
          <a:stretch/>
        </p:blipFill>
        <p:spPr>
          <a:xfrm>
            <a:off x="1053347" y="1470639"/>
            <a:ext cx="936000" cy="1445540"/>
          </a:xfrm>
          <a:prstGeom prst="rect">
            <a:avLst/>
          </a:prstGeom>
        </p:spPr>
      </p:pic>
      <p:sp>
        <p:nvSpPr>
          <p:cNvPr id="5" name="Rectangle 4"/>
          <p:cNvSpPr/>
          <p:nvPr/>
        </p:nvSpPr>
        <p:spPr>
          <a:xfrm>
            <a:off x="2553499" y="1285973"/>
            <a:ext cx="2432461" cy="461665"/>
          </a:xfrm>
          <a:prstGeom prst="rect">
            <a:avLst/>
          </a:prstGeom>
        </p:spPr>
        <p:txBody>
          <a:bodyPr wrap="none">
            <a:spAutoFit/>
          </a:bodyPr>
          <a:lstStyle/>
          <a:p>
            <a:pPr fontAlgn="base"/>
            <a:r>
              <a:rPr lang="fr-FR" b="1" i="0" dirty="0" smtClean="0">
                <a:solidFill>
                  <a:srgbClr val="222222"/>
                </a:solidFill>
                <a:effectLst/>
                <a:latin typeface="Roboto" panose="02000000000000000000" pitchFamily="2" charset="0"/>
              </a:rPr>
              <a:t> </a:t>
            </a:r>
            <a:r>
              <a:rPr lang="fr-FR" sz="2400" b="1" i="0" dirty="0" smtClean="0">
                <a:solidFill>
                  <a:srgbClr val="222222"/>
                </a:solidFill>
                <a:effectLst/>
                <a:latin typeface="Alte-Schwabacher" panose="00000400000000000000" pitchFamily="2" charset="0"/>
              </a:rPr>
              <a:t>La poire d’angoisse</a:t>
            </a:r>
            <a:endParaRPr lang="fr-FR" sz="2400" b="1" i="0" dirty="0">
              <a:solidFill>
                <a:srgbClr val="222222"/>
              </a:solidFill>
              <a:effectLst/>
              <a:latin typeface="Alte-Schwabacher" panose="00000400000000000000" pitchFamily="2" charset="0"/>
            </a:endParaRP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707875" y="2231832"/>
            <a:ext cx="5915772" cy="2374461"/>
          </a:xfrm>
          <a:prstGeom prst="rect">
            <a:avLst/>
          </a:prstGeom>
        </p:spPr>
      </p:pic>
      <p:pic>
        <p:nvPicPr>
          <p:cNvPr id="7" name="Image 6"/>
          <p:cNvPicPr>
            <a:picLocks noChangeAspect="1"/>
          </p:cNvPicPr>
          <p:nvPr/>
        </p:nvPicPr>
        <p:blipFill rotWithShape="1">
          <a:blip r:embed="rId6">
            <a:extLst>
              <a:ext uri="{28A0092B-C50C-407E-A947-70E740481C1C}">
                <a14:useLocalDpi xmlns:a14="http://schemas.microsoft.com/office/drawing/2010/main" val="0"/>
              </a:ext>
            </a:extLst>
          </a:blip>
          <a:srcRect l="23502" t="11826" r="28801" b="6319"/>
          <a:stretch/>
        </p:blipFill>
        <p:spPr>
          <a:xfrm>
            <a:off x="9926535" y="461175"/>
            <a:ext cx="1526650" cy="5915773"/>
          </a:xfrm>
          <a:prstGeom prst="rect">
            <a:avLst/>
          </a:prstGeom>
        </p:spPr>
      </p:pic>
    </p:spTree>
    <p:extLst>
      <p:ext uri="{BB962C8B-B14F-4D97-AF65-F5344CB8AC3E}">
        <p14:creationId xmlns:p14="http://schemas.microsoft.com/office/powerpoint/2010/main" val="31705654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2159" y="1521807"/>
            <a:ext cx="3528000" cy="3583419"/>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5995" y="1990934"/>
            <a:ext cx="1809750" cy="2533650"/>
          </a:xfrm>
          <a:prstGeom prst="rect">
            <a:avLst/>
          </a:prstGeom>
        </p:spPr>
      </p:pic>
      <p:sp>
        <p:nvSpPr>
          <p:cNvPr id="5" name="Rectangle 4"/>
          <p:cNvSpPr/>
          <p:nvPr/>
        </p:nvSpPr>
        <p:spPr>
          <a:xfrm>
            <a:off x="2493436" y="1166102"/>
            <a:ext cx="2095317" cy="461665"/>
          </a:xfrm>
          <a:prstGeom prst="rect">
            <a:avLst/>
          </a:prstGeom>
        </p:spPr>
        <p:txBody>
          <a:bodyPr wrap="none">
            <a:spAutoFit/>
          </a:bodyPr>
          <a:lstStyle/>
          <a:p>
            <a:pPr fontAlgn="base"/>
            <a:r>
              <a:rPr lang="fr-FR" b="1" dirty="0">
                <a:solidFill>
                  <a:srgbClr val="222222"/>
                </a:solidFill>
                <a:latin typeface="Roboto" panose="02000000000000000000" pitchFamily="2" charset="0"/>
              </a:rPr>
              <a:t> </a:t>
            </a:r>
            <a:r>
              <a:rPr lang="fr-FR" sz="2400" b="1" dirty="0">
                <a:solidFill>
                  <a:srgbClr val="222222"/>
                </a:solidFill>
                <a:latin typeface="Alte-Schwabacher" panose="00000400000000000000" pitchFamily="2" charset="0"/>
              </a:rPr>
              <a:t>L’âne</a:t>
            </a:r>
            <a:r>
              <a:rPr lang="fr-FR" sz="2400" b="1" dirty="0">
                <a:solidFill>
                  <a:srgbClr val="222222"/>
                </a:solidFill>
                <a:latin typeface="Old English Text MT" panose="03040902040508030806" pitchFamily="66" charset="0"/>
              </a:rPr>
              <a:t> espagnol</a:t>
            </a:r>
            <a:endParaRPr lang="fr-FR" sz="2400" b="1" i="0" dirty="0">
              <a:solidFill>
                <a:srgbClr val="222222"/>
              </a:solidFill>
              <a:effectLst/>
              <a:latin typeface="Old English Text MT" panose="03040902040508030806" pitchFamily="66" charset="0"/>
            </a:endParaRPr>
          </a:p>
        </p:txBody>
      </p:sp>
      <p:sp>
        <p:nvSpPr>
          <p:cNvPr id="6" name="Rectangle 5"/>
          <p:cNvSpPr/>
          <p:nvPr/>
        </p:nvSpPr>
        <p:spPr>
          <a:xfrm>
            <a:off x="1336826" y="2550681"/>
            <a:ext cx="4599894" cy="2554545"/>
          </a:xfrm>
          <a:prstGeom prst="rect">
            <a:avLst/>
          </a:prstGeom>
        </p:spPr>
        <p:txBody>
          <a:bodyPr wrap="square">
            <a:spAutoFit/>
          </a:bodyPr>
          <a:lstStyle/>
          <a:p>
            <a:r>
              <a:rPr lang="fr-FR" sz="2000" dirty="0" err="1" smtClean="0">
                <a:solidFill>
                  <a:srgbClr val="222222"/>
                </a:solidFill>
                <a:latin typeface="Old English Text MT" panose="03040902040508030806" pitchFamily="66" charset="0"/>
              </a:rPr>
              <a:t>nstrument</a:t>
            </a:r>
            <a:r>
              <a:rPr lang="fr-FR" sz="2000" dirty="0" smtClean="0">
                <a:solidFill>
                  <a:srgbClr val="222222"/>
                </a:solidFill>
                <a:latin typeface="Old English Text MT" panose="03040902040508030806" pitchFamily="66" charset="0"/>
              </a:rPr>
              <a:t> </a:t>
            </a:r>
            <a:r>
              <a:rPr lang="fr-FR" sz="2000" dirty="0">
                <a:solidFill>
                  <a:srgbClr val="222222"/>
                </a:solidFill>
                <a:latin typeface="Old English Text MT" panose="03040902040508030806" pitchFamily="66" charset="0"/>
              </a:rPr>
              <a:t>également prisé par l’Inquisition catholique, l’âne espagnol est une forme de torture particulièrement sadique. Le condamné devait s’asseoir à cheval sur une structure en forme de V inversé. Le bourreau lui attachait des poids aux pieds, la victime finissait ainsi coupée en deux.</a:t>
            </a:r>
            <a:endParaRPr lang="fr-FR" sz="2000" dirty="0">
              <a:latin typeface="Old English Text MT" panose="03040902040508030806" pitchFamily="66" charset="0"/>
            </a:endParaRPr>
          </a:p>
        </p:txBody>
      </p:sp>
      <p:pic>
        <p:nvPicPr>
          <p:cNvPr id="7" name="Image 6"/>
          <p:cNvPicPr>
            <a:picLocks noChangeAspect="1"/>
          </p:cNvPicPr>
          <p:nvPr/>
        </p:nvPicPr>
        <p:blipFill rotWithShape="1">
          <a:blip r:embed="rId5" cstate="print">
            <a:duotone>
              <a:prstClr val="black"/>
              <a:srgbClr val="FF0000">
                <a:tint val="45000"/>
                <a:satMod val="400000"/>
              </a:srgbClr>
            </a:duotone>
            <a:extLst>
              <a:ext uri="{BEBA8EAE-BF5A-486C-A8C5-ECC9F3942E4B}">
                <a14:imgProps xmlns:a14="http://schemas.microsoft.com/office/drawing/2010/main">
                  <a14:imgLayer r:embed="rId6">
                    <a14:imgEffect>
                      <a14:backgroundRemoval t="9588" b="90244" l="0" r="25098"/>
                    </a14:imgEffect>
                  </a14:imgLayer>
                </a14:imgProps>
              </a:ext>
              <a:ext uri="{28A0092B-C50C-407E-A947-70E740481C1C}">
                <a14:useLocalDpi xmlns:a14="http://schemas.microsoft.com/office/drawing/2010/main" val="0"/>
              </a:ext>
            </a:extLst>
          </a:blip>
          <a:srcRect t="8478" r="71994" b="8149"/>
          <a:stretch/>
        </p:blipFill>
        <p:spPr>
          <a:xfrm>
            <a:off x="778712" y="1396934"/>
            <a:ext cx="936000" cy="1526375"/>
          </a:xfrm>
          <a:prstGeom prst="rect">
            <a:avLst/>
          </a:prstGeom>
        </p:spPr>
      </p:pic>
    </p:spTree>
    <p:extLst>
      <p:ext uri="{BB962C8B-B14F-4D97-AF65-F5344CB8AC3E}">
        <p14:creationId xmlns:p14="http://schemas.microsoft.com/office/powerpoint/2010/main" val="12413882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3" name="Rectangle 2"/>
          <p:cNvSpPr/>
          <p:nvPr/>
        </p:nvSpPr>
        <p:spPr>
          <a:xfrm>
            <a:off x="1362322" y="1928871"/>
            <a:ext cx="10182971" cy="2031325"/>
          </a:xfrm>
          <a:prstGeom prst="rect">
            <a:avLst/>
          </a:prstGeom>
        </p:spPr>
        <p:txBody>
          <a:bodyPr wrap="square">
            <a:spAutoFit/>
          </a:bodyPr>
          <a:lstStyle/>
          <a:p>
            <a:r>
              <a:rPr lang="fr-FR" dirty="0" err="1" smtClean="0">
                <a:solidFill>
                  <a:srgbClr val="222222"/>
                </a:solidFill>
                <a:latin typeface="Old English Text MT" panose="03040902040508030806" pitchFamily="66" charset="0"/>
              </a:rPr>
              <a:t>tilisé</a:t>
            </a:r>
            <a:r>
              <a:rPr lang="fr-FR" dirty="0" smtClean="0">
                <a:solidFill>
                  <a:srgbClr val="222222"/>
                </a:solidFill>
                <a:latin typeface="Old English Text MT" panose="03040902040508030806" pitchFamily="66" charset="0"/>
              </a:rPr>
              <a:t> </a:t>
            </a:r>
            <a:r>
              <a:rPr lang="fr-FR" dirty="0">
                <a:solidFill>
                  <a:srgbClr val="222222"/>
                </a:solidFill>
                <a:latin typeface="Old English Text MT" panose="03040902040508030806" pitchFamily="66" charset="0"/>
              </a:rPr>
              <a:t>comme moyen d’exécution pour les crimes graves comme les régicides, l’écartèlement consistait à attacher les quatre membres du condamné à des cordes, elles-mêmes attachées à des chevaux. Lorsque ces derniers partaient au galop, les bras et les jambes étaient bien évidemment arrachés du corps humain. L’écartèlement était également un moyen de torture judiciaire. La victime était positionnée sur un chevalet : une table avec deux cylindres à chaque extrémité de celle-ci. Les membres étaient reliés par des cordes aux cylindres. Ces derniers étaient activés aussi lentement que possible. Parfois, les tables étaient munies de lames pour couper le dos du condamné. Il mourait dans une atroce souffrance, d’asphyxie ou d’une crise cardiaque.</a:t>
            </a:r>
            <a:endParaRPr lang="fr-FR" dirty="0">
              <a:latin typeface="Old English Text MT" panose="03040902040508030806" pitchFamily="66" charset="0"/>
            </a:endParaRPr>
          </a:p>
        </p:txBody>
      </p:sp>
      <p:sp>
        <p:nvSpPr>
          <p:cNvPr id="4" name="Rectangle 3"/>
          <p:cNvSpPr/>
          <p:nvPr/>
        </p:nvSpPr>
        <p:spPr>
          <a:xfrm>
            <a:off x="2277592" y="930504"/>
            <a:ext cx="1874616" cy="461665"/>
          </a:xfrm>
          <a:prstGeom prst="rect">
            <a:avLst/>
          </a:prstGeom>
        </p:spPr>
        <p:txBody>
          <a:bodyPr wrap="none">
            <a:spAutoFit/>
          </a:bodyPr>
          <a:lstStyle/>
          <a:p>
            <a:pPr fontAlgn="base"/>
            <a:r>
              <a:rPr lang="fr-FR" sz="2400" b="1" dirty="0">
                <a:solidFill>
                  <a:srgbClr val="222222"/>
                </a:solidFill>
                <a:latin typeface="Alte-Schwabacher" panose="00000400000000000000" pitchFamily="2" charset="0"/>
              </a:rPr>
              <a:t>L’écartèlement</a:t>
            </a:r>
            <a:endParaRPr lang="fr-FR" sz="2400" b="1" i="0" dirty="0">
              <a:solidFill>
                <a:srgbClr val="222222"/>
              </a:solidFill>
              <a:effectLst/>
              <a:latin typeface="Alte-Schwabacher" panose="00000400000000000000" pitchFamily="2"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6838" y="4090085"/>
            <a:ext cx="3312000" cy="2203979"/>
          </a:xfrm>
          <a:prstGeom prst="rect">
            <a:avLst/>
          </a:prstGeom>
        </p:spPr>
      </p:pic>
      <p:pic>
        <p:nvPicPr>
          <p:cNvPr id="7" name="Image 6"/>
          <p:cNvPicPr>
            <a:picLocks noChangeAspect="1"/>
          </p:cNvPicPr>
          <p:nvPr/>
        </p:nvPicPr>
        <p:blipFill rotWithShape="1">
          <a:blip r:embed="rId4" cstate="print">
            <a:duotone>
              <a:prstClr val="black"/>
              <a:srgbClr val="FF0000">
                <a:tint val="45000"/>
                <a:satMod val="400000"/>
              </a:srgbClr>
            </a:duotone>
            <a:extLst>
              <a:ext uri="{BEBA8EAE-BF5A-486C-A8C5-ECC9F3942E4B}">
                <a14:imgProps xmlns:a14="http://schemas.microsoft.com/office/drawing/2010/main">
                  <a14:imgLayer r:embed="rId5">
                    <a14:imgEffect>
                      <a14:backgroundRemoval t="8816" b="92787" l="0" r="34766"/>
                    </a14:imgEffect>
                  </a14:imgLayer>
                </a14:imgProps>
              </a:ext>
              <a:ext uri="{28A0092B-C50C-407E-A947-70E740481C1C}">
                <a14:useLocalDpi xmlns:a14="http://schemas.microsoft.com/office/drawing/2010/main" val="0"/>
              </a:ext>
            </a:extLst>
          </a:blip>
          <a:srcRect t="7199" r="62568" b="8477"/>
          <a:stretch/>
        </p:blipFill>
        <p:spPr>
          <a:xfrm>
            <a:off x="660425" y="874643"/>
            <a:ext cx="936000" cy="1381539"/>
          </a:xfrm>
          <a:prstGeom prst="rect">
            <a:avLst/>
          </a:prstGeom>
        </p:spPr>
      </p:pic>
      <p:pic>
        <p:nvPicPr>
          <p:cNvPr id="8" name="Image 7"/>
          <p:cNvPicPr>
            <a:picLocks noChangeAspect="1"/>
          </p:cNvPicPr>
          <p:nvPr/>
        </p:nvPicPr>
        <p:blipFill rotWithShape="1">
          <a:blip r:embed="rId6">
            <a:extLst>
              <a:ext uri="{28A0092B-C50C-407E-A947-70E740481C1C}">
                <a14:useLocalDpi xmlns:a14="http://schemas.microsoft.com/office/drawing/2010/main" val="0"/>
              </a:ext>
            </a:extLst>
          </a:blip>
          <a:srcRect t="39937"/>
          <a:stretch/>
        </p:blipFill>
        <p:spPr>
          <a:xfrm>
            <a:off x="5645426" y="4077508"/>
            <a:ext cx="5123911" cy="2216556"/>
          </a:xfrm>
          <a:prstGeom prst="rect">
            <a:avLst/>
          </a:prstGeom>
        </p:spPr>
      </p:pic>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78838" y="624891"/>
            <a:ext cx="3708000" cy="1303980"/>
          </a:xfrm>
          <a:prstGeom prst="rect">
            <a:avLst/>
          </a:prstGeom>
        </p:spPr>
      </p:pic>
    </p:spTree>
    <p:extLst>
      <p:ext uri="{BB962C8B-B14F-4D97-AF65-F5344CB8AC3E}">
        <p14:creationId xmlns:p14="http://schemas.microsoft.com/office/powerpoint/2010/main" val="20474174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3" name="Rectangle 2"/>
          <p:cNvSpPr/>
          <p:nvPr/>
        </p:nvSpPr>
        <p:spPr>
          <a:xfrm>
            <a:off x="1394128" y="2376908"/>
            <a:ext cx="5528812" cy="3046988"/>
          </a:xfrm>
          <a:prstGeom prst="rect">
            <a:avLst/>
          </a:prstGeom>
        </p:spPr>
        <p:txBody>
          <a:bodyPr wrap="square">
            <a:spAutoFit/>
          </a:bodyPr>
          <a:lstStyle/>
          <a:p>
            <a:r>
              <a:rPr lang="fr-FR" sz="2400" dirty="0" err="1" smtClean="0">
                <a:solidFill>
                  <a:srgbClr val="222222"/>
                </a:solidFill>
                <a:latin typeface="Old English Text MT" panose="03040902040508030806" pitchFamily="66" charset="0"/>
              </a:rPr>
              <a:t>echnique</a:t>
            </a:r>
            <a:r>
              <a:rPr lang="fr-FR" sz="2400" dirty="0" smtClean="0">
                <a:solidFill>
                  <a:srgbClr val="222222"/>
                </a:solidFill>
                <a:latin typeface="Old English Text MT" panose="03040902040508030806" pitchFamily="66" charset="0"/>
              </a:rPr>
              <a:t> </a:t>
            </a:r>
            <a:r>
              <a:rPr lang="fr-FR" sz="2400" dirty="0">
                <a:solidFill>
                  <a:srgbClr val="222222"/>
                </a:solidFill>
                <a:latin typeface="Old English Text MT" panose="03040902040508030806" pitchFamily="66" charset="0"/>
              </a:rPr>
              <a:t>prisée par les luthériens, la personne condamnée était suspendue par les pieds. Le bourreau sciait très lentement la victime en commençant entre les deux jambes. Bien sûr, la position n’était pas anodine : la tête en bas permettait au sang d’alimenter le cerveau, et donc de rester conscient.</a:t>
            </a:r>
            <a:endParaRPr lang="fr-FR" sz="2400" dirty="0">
              <a:latin typeface="Old English Text MT" panose="03040902040508030806" pitchFamily="66" charset="0"/>
            </a:endParaRPr>
          </a:p>
        </p:txBody>
      </p:sp>
      <p:sp>
        <p:nvSpPr>
          <p:cNvPr id="4" name="Rectangle 3"/>
          <p:cNvSpPr/>
          <p:nvPr/>
        </p:nvSpPr>
        <p:spPr>
          <a:xfrm>
            <a:off x="2773918" y="1145190"/>
            <a:ext cx="1031051" cy="461665"/>
          </a:xfrm>
          <a:prstGeom prst="rect">
            <a:avLst/>
          </a:prstGeom>
        </p:spPr>
        <p:txBody>
          <a:bodyPr wrap="none">
            <a:spAutoFit/>
          </a:bodyPr>
          <a:lstStyle/>
          <a:p>
            <a:pPr fontAlgn="base"/>
            <a:r>
              <a:rPr lang="fr-FR" sz="2400" b="1" dirty="0">
                <a:solidFill>
                  <a:srgbClr val="222222"/>
                </a:solidFill>
                <a:latin typeface="Alte-Schwabacher" panose="00000400000000000000" pitchFamily="2" charset="0"/>
              </a:rPr>
              <a:t>La </a:t>
            </a:r>
            <a:r>
              <a:rPr lang="fr-FR" sz="2400" b="1" dirty="0">
                <a:solidFill>
                  <a:srgbClr val="222222"/>
                </a:solidFill>
                <a:latin typeface="Old English Text MT" panose="03040902040508030806" pitchFamily="66" charset="0"/>
              </a:rPr>
              <a:t>scie</a:t>
            </a:r>
            <a:endParaRPr lang="fr-FR" sz="2400" b="1" i="0" dirty="0">
              <a:solidFill>
                <a:srgbClr val="222222"/>
              </a:solidFill>
              <a:effectLst/>
              <a:latin typeface="Old English Text MT" panose="03040902040508030806" pitchFamily="66" charset="0"/>
            </a:endParaRPr>
          </a:p>
        </p:txBody>
      </p:sp>
      <p:pic>
        <p:nvPicPr>
          <p:cNvPr id="5" name="Image 4"/>
          <p:cNvPicPr>
            <a:picLocks noChangeAspect="1"/>
          </p:cNvPicPr>
          <p:nvPr/>
        </p:nvPicPr>
        <p:blipFill rotWithShape="1">
          <a:blip r:embed="rId3" cstate="print">
            <a:duotone>
              <a:prstClr val="black"/>
              <a:srgbClr val="FF0000">
                <a:tint val="45000"/>
                <a:satMod val="400000"/>
              </a:srgbClr>
            </a:duotone>
            <a:extLst>
              <a:ext uri="{BEBA8EAE-BF5A-486C-A8C5-ECC9F3942E4B}">
                <a14:imgProps xmlns:a14="http://schemas.microsoft.com/office/drawing/2010/main">
                  <a14:imgLayer r:embed="rId4">
                    <a14:imgEffect>
                      <a14:backgroundRemoval t="8174" b="91043" l="0" r="31445"/>
                    </a14:imgEffect>
                  </a14:imgLayer>
                </a14:imgProps>
              </a:ext>
              <a:ext uri="{28A0092B-C50C-407E-A947-70E740481C1C}">
                <a14:useLocalDpi xmlns:a14="http://schemas.microsoft.com/office/drawing/2010/main" val="0"/>
              </a:ext>
            </a:extLst>
          </a:blip>
          <a:srcRect t="6843" r="65752" b="7864"/>
          <a:stretch/>
        </p:blipFill>
        <p:spPr>
          <a:xfrm>
            <a:off x="820044" y="1319918"/>
            <a:ext cx="936000" cy="1483898"/>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2940" y="1007445"/>
            <a:ext cx="3636000" cy="4825110"/>
          </a:xfrm>
          <a:prstGeom prst="rect">
            <a:avLst/>
          </a:prstGeom>
        </p:spPr>
      </p:pic>
    </p:spTree>
    <p:extLst>
      <p:ext uri="{BB962C8B-B14F-4D97-AF65-F5344CB8AC3E}">
        <p14:creationId xmlns:p14="http://schemas.microsoft.com/office/powerpoint/2010/main" val="32719999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3" name="Rectangle 2"/>
          <p:cNvSpPr/>
          <p:nvPr/>
        </p:nvSpPr>
        <p:spPr>
          <a:xfrm>
            <a:off x="2576701" y="1059934"/>
            <a:ext cx="2757678" cy="461665"/>
          </a:xfrm>
          <a:prstGeom prst="rect">
            <a:avLst/>
          </a:prstGeom>
        </p:spPr>
        <p:txBody>
          <a:bodyPr wrap="none">
            <a:spAutoFit/>
          </a:bodyPr>
          <a:lstStyle/>
          <a:p>
            <a:r>
              <a:rPr lang="fr-FR" sz="2400" dirty="0">
                <a:solidFill>
                  <a:srgbClr val="333332"/>
                </a:solidFill>
                <a:latin typeface="Alte-Schwabacher" panose="00000400000000000000" pitchFamily="2" charset="0"/>
              </a:rPr>
              <a:t>La torture du tonneau</a:t>
            </a:r>
            <a:endParaRPr lang="fr-FR" sz="2400" b="0" i="0" dirty="0">
              <a:solidFill>
                <a:srgbClr val="333332"/>
              </a:solidFill>
              <a:effectLst/>
              <a:latin typeface="Alte-Schwabacher" panose="00000400000000000000" pitchFamily="2" charset="0"/>
            </a:endParaRPr>
          </a:p>
        </p:txBody>
      </p:sp>
      <p:sp>
        <p:nvSpPr>
          <p:cNvPr id="4" name="Rectangle 3"/>
          <p:cNvSpPr/>
          <p:nvPr/>
        </p:nvSpPr>
        <p:spPr>
          <a:xfrm>
            <a:off x="1410394" y="1831723"/>
            <a:ext cx="5164973" cy="3693319"/>
          </a:xfrm>
          <a:prstGeom prst="rect">
            <a:avLst/>
          </a:prstGeom>
        </p:spPr>
        <p:txBody>
          <a:bodyPr wrap="square">
            <a:spAutoFit/>
          </a:bodyPr>
          <a:lstStyle/>
          <a:p>
            <a:r>
              <a:rPr lang="fr-FR" dirty="0" smtClean="0">
                <a:solidFill>
                  <a:srgbClr val="333333"/>
                </a:solidFill>
                <a:latin typeface="Old English Text MT" panose="03040902040508030806" pitchFamily="66" charset="0"/>
              </a:rPr>
              <a:t>a </a:t>
            </a:r>
            <a:r>
              <a:rPr lang="fr-FR" dirty="0" err="1">
                <a:solidFill>
                  <a:srgbClr val="333333"/>
                </a:solidFill>
                <a:latin typeface="Old English Text MT" panose="03040902040508030806" pitchFamily="66" charset="0"/>
              </a:rPr>
              <a:t>scaphisme</a:t>
            </a:r>
            <a:r>
              <a:rPr lang="fr-FR" dirty="0">
                <a:solidFill>
                  <a:srgbClr val="333333"/>
                </a:solidFill>
                <a:latin typeface="Old English Text MT" panose="03040902040508030806" pitchFamily="66" charset="0"/>
              </a:rPr>
              <a:t>, une méthode de torture également connue sous le nom de «baril», était d'une extrême brutalité bien qu'elle fût rarement utilisée. La victime malheureuse était enfermée dans un tonneau, seule sa tête exposée. Confinée dans cet espace étroit, la personne ne pouvait soulager ses besoins ailleurs, ce qui entraînait progressivement le remplissage du tonneau avec ses propres excréments. Cette mixture abominable attirait inévitablement des essaims d'insectes et de vers qui, avec le temps, se délectaient de la chair de la victime. Les tourments infligés par ces créatures conduisaient souvent à des infections graves, entraînant une mort atroce pour la victime</a:t>
            </a:r>
            <a:endParaRPr lang="fr-FR" dirty="0">
              <a:latin typeface="Old English Text MT" panose="03040902040508030806" pitchFamily="66" charset="0"/>
            </a:endParaRPr>
          </a:p>
        </p:txBody>
      </p:sp>
      <p:pic>
        <p:nvPicPr>
          <p:cNvPr id="5" name="Image 4"/>
          <p:cNvPicPr>
            <a:picLocks noChangeAspect="1"/>
          </p:cNvPicPr>
          <p:nvPr/>
        </p:nvPicPr>
        <p:blipFill rotWithShape="1">
          <a:blip r:embed="rId3" cstate="print">
            <a:duotone>
              <a:prstClr val="black"/>
              <a:srgbClr val="FF0000">
                <a:tint val="45000"/>
                <a:satMod val="400000"/>
              </a:srgbClr>
            </a:duotone>
            <a:extLst>
              <a:ext uri="{BEBA8EAE-BF5A-486C-A8C5-ECC9F3942E4B}">
                <a14:imgProps xmlns:a14="http://schemas.microsoft.com/office/drawing/2010/main">
                  <a14:imgLayer r:embed="rId4">
                    <a14:imgEffect>
                      <a14:backgroundRemoval t="7536" b="92754" l="0" r="32680"/>
                    </a14:imgEffect>
                  </a14:imgLayer>
                </a14:imgProps>
              </a:ext>
              <a:ext uri="{28A0092B-C50C-407E-A947-70E740481C1C}">
                <a14:useLocalDpi xmlns:a14="http://schemas.microsoft.com/office/drawing/2010/main" val="0"/>
              </a:ext>
            </a:extLst>
          </a:blip>
          <a:srcRect r="63498"/>
          <a:stretch/>
        </p:blipFill>
        <p:spPr>
          <a:xfrm>
            <a:off x="1017208" y="862452"/>
            <a:ext cx="936000" cy="1445540"/>
          </a:xfrm>
          <a:prstGeom prst="rect">
            <a:avLst/>
          </a:prstGeom>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l="19689" r="16264"/>
          <a:stretch/>
        </p:blipFill>
        <p:spPr>
          <a:xfrm>
            <a:off x="7390015" y="1205437"/>
            <a:ext cx="3782292" cy="4429125"/>
          </a:xfrm>
          <a:prstGeom prst="rect">
            <a:avLst/>
          </a:prstGeom>
        </p:spPr>
      </p:pic>
    </p:spTree>
    <p:extLst>
      <p:ext uri="{BB962C8B-B14F-4D97-AF65-F5344CB8AC3E}">
        <p14:creationId xmlns:p14="http://schemas.microsoft.com/office/powerpoint/2010/main" val="4772925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sp>
        <p:nvSpPr>
          <p:cNvPr id="4" name="Rectangle 3"/>
          <p:cNvSpPr/>
          <p:nvPr/>
        </p:nvSpPr>
        <p:spPr>
          <a:xfrm>
            <a:off x="2390287" y="916770"/>
            <a:ext cx="1864485" cy="461665"/>
          </a:xfrm>
          <a:prstGeom prst="rect">
            <a:avLst/>
          </a:prstGeom>
        </p:spPr>
        <p:txBody>
          <a:bodyPr wrap="none">
            <a:spAutoFit/>
          </a:bodyPr>
          <a:lstStyle/>
          <a:p>
            <a:r>
              <a:rPr lang="fr-FR" sz="2400" u="sng" dirty="0" smtClean="0">
                <a:latin typeface="Alte-Schwabacher" panose="00000400000000000000" pitchFamily="2" charset="0"/>
              </a:rPr>
              <a:t>L'empalemen</a:t>
            </a:r>
            <a:r>
              <a:rPr lang="fr-FR" sz="2400" dirty="0" smtClean="0">
                <a:latin typeface="Alte-Schwabacher" panose="00000400000000000000" pitchFamily="2" charset="0"/>
              </a:rPr>
              <a:t>t</a:t>
            </a:r>
            <a:endParaRPr lang="fr-FR" sz="2400" dirty="0">
              <a:latin typeface="Alte-Schwabacher" panose="00000400000000000000" pitchFamily="2" charset="0"/>
            </a:endParaRPr>
          </a:p>
        </p:txBody>
      </p:sp>
      <p:sp>
        <p:nvSpPr>
          <p:cNvPr id="5" name="Rectangle 4"/>
          <p:cNvSpPr/>
          <p:nvPr/>
        </p:nvSpPr>
        <p:spPr>
          <a:xfrm>
            <a:off x="1342083" y="1848073"/>
            <a:ext cx="6096000" cy="4401205"/>
          </a:xfrm>
          <a:prstGeom prst="rect">
            <a:avLst/>
          </a:prstGeom>
        </p:spPr>
        <p:txBody>
          <a:bodyPr>
            <a:spAutoFit/>
          </a:bodyPr>
          <a:lstStyle/>
          <a:p>
            <a:r>
              <a:rPr lang="fr-FR" sz="2000" u="sng" dirty="0" smtClean="0">
                <a:latin typeface="Old English Text MT" panose="03040902040508030806" pitchFamily="66" charset="0"/>
              </a:rPr>
              <a:t>'empalemen</a:t>
            </a:r>
            <a:r>
              <a:rPr lang="fr-FR" sz="2000" dirty="0" smtClean="0">
                <a:latin typeface="Old English Text MT" panose="03040902040508030806" pitchFamily="66" charset="0"/>
              </a:rPr>
              <a:t>t </a:t>
            </a:r>
            <a:r>
              <a:rPr lang="fr-FR" sz="2000" dirty="0">
                <a:latin typeface="Old English Text MT" panose="03040902040508030806" pitchFamily="66" charset="0"/>
              </a:rPr>
              <a:t>s'adresse plus  particulièrement aux crimes sexuels comme la pédophilie par exemple ayant entraîné la mort d'un enfant. Le condamné est allongé, on lui introduit un pieu dans l'anus sur 60cm environ, puis on redresse le pieu et on le plante dans la terre. Le coupable s'empale tout seul, tout doucement, avec le poids de son corps et les convulsions qui </a:t>
            </a:r>
            <a:r>
              <a:rPr lang="fr-FR" sz="2000" dirty="0" smtClean="0">
                <a:latin typeface="Old English Text MT" panose="03040902040508030806" pitchFamily="66" charset="0"/>
              </a:rPr>
              <a:t>l'agitent.</a:t>
            </a:r>
            <a:r>
              <a:rPr lang="fr-FR" sz="2000" dirty="0">
                <a:latin typeface="Old English Text MT" panose="03040902040508030806" pitchFamily="66" charset="0"/>
              </a:rPr>
              <a:t> Mais l'empalement peut aussi être pratiqué sur des mères ayant tué leurs enfants ou des hérétiques.</a:t>
            </a:r>
          </a:p>
          <a:p>
            <a:r>
              <a:rPr lang="fr-FR" sz="2000" dirty="0">
                <a:latin typeface="Old English Text MT" panose="03040902040508030806" pitchFamily="66" charset="0"/>
              </a:rPr>
              <a:t>Dans ce cas des mères infanticides  le Pal est planté dans le cœur  de la mère vivante et dans celui des enfants morts formant une horrible brochette, jusqu'à ce que la mort arrive. Pour les hérétiques, le pal est planté dans le cœur des coupables au niveau du </a:t>
            </a:r>
            <a:r>
              <a:rPr lang="fr-FR" sz="2000" dirty="0" smtClean="0">
                <a:latin typeface="Old English Text MT" panose="03040902040508030806" pitchFamily="66" charset="0"/>
              </a:rPr>
              <a:t>sternum.</a:t>
            </a: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6149" y="989288"/>
            <a:ext cx="3348000" cy="4861423"/>
          </a:xfrm>
          <a:prstGeom prst="rect">
            <a:avLst/>
          </a:prstGeom>
        </p:spPr>
      </p:pic>
      <p:pic>
        <p:nvPicPr>
          <p:cNvPr id="7" name="Image 6"/>
          <p:cNvPicPr>
            <a:picLocks noChangeAspect="1"/>
          </p:cNvPicPr>
          <p:nvPr/>
        </p:nvPicPr>
        <p:blipFill rotWithShape="1">
          <a:blip r:embed="rId4" cstate="print">
            <a:duotone>
              <a:prstClr val="black"/>
              <a:srgbClr val="FF0000">
                <a:tint val="45000"/>
                <a:satMod val="400000"/>
              </a:srgbClr>
            </a:duotone>
            <a:extLst>
              <a:ext uri="{BEBA8EAE-BF5A-486C-A8C5-ECC9F3942E4B}">
                <a14:imgProps xmlns:a14="http://schemas.microsoft.com/office/drawing/2010/main">
                  <a14:imgLayer r:embed="rId5">
                    <a14:imgEffect>
                      <a14:backgroundRemoval t="7536" b="92754" l="0" r="32680"/>
                    </a14:imgEffect>
                  </a14:imgLayer>
                </a14:imgProps>
              </a:ext>
              <a:ext uri="{28A0092B-C50C-407E-A947-70E740481C1C}">
                <a14:useLocalDpi xmlns:a14="http://schemas.microsoft.com/office/drawing/2010/main" val="0"/>
              </a:ext>
            </a:extLst>
          </a:blip>
          <a:srcRect r="63498"/>
          <a:stretch/>
        </p:blipFill>
        <p:spPr>
          <a:xfrm>
            <a:off x="1017208" y="912330"/>
            <a:ext cx="936000" cy="1445540"/>
          </a:xfrm>
          <a:prstGeom prst="rect">
            <a:avLst/>
          </a:prstGeom>
        </p:spPr>
      </p:pic>
    </p:spTree>
    <p:extLst>
      <p:ext uri="{BB962C8B-B14F-4D97-AF65-F5344CB8AC3E}">
        <p14:creationId xmlns:p14="http://schemas.microsoft.com/office/powerpoint/2010/main" val="374771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294" y="441909"/>
            <a:ext cx="4644000" cy="5974184"/>
          </a:xfrm>
          <a:prstGeom prst="rect">
            <a:avLst/>
          </a:prstGeom>
        </p:spPr>
      </p:pic>
      <p:sp>
        <p:nvSpPr>
          <p:cNvPr id="4" name="Rectangle 3"/>
          <p:cNvSpPr/>
          <p:nvPr/>
        </p:nvSpPr>
        <p:spPr>
          <a:xfrm>
            <a:off x="5321300" y="561539"/>
            <a:ext cx="6337300" cy="2554545"/>
          </a:xfrm>
          <a:prstGeom prst="rect">
            <a:avLst/>
          </a:prstGeom>
        </p:spPr>
        <p:txBody>
          <a:bodyPr wrap="square">
            <a:spAutoFit/>
          </a:bodyPr>
          <a:lstStyle/>
          <a:p>
            <a:r>
              <a:rPr lang="fr-FR" sz="2000" dirty="0">
                <a:latin typeface="Old English Text MT" panose="03040902040508030806" pitchFamily="66" charset="0"/>
              </a:rPr>
              <a:t>Les supplices, on l'a vu peuvent précéder la peine de mort. Je vais citer ici le cas </a:t>
            </a:r>
            <a:r>
              <a:rPr lang="fr-FR" sz="2000" dirty="0">
                <a:solidFill>
                  <a:srgbClr val="FF0000"/>
                </a:solidFill>
                <a:latin typeface="Old English Text MT" panose="03040902040508030806" pitchFamily="66" charset="0"/>
              </a:rPr>
              <a:t>de Ravaillac</a:t>
            </a:r>
            <a:r>
              <a:rPr lang="fr-FR" sz="2000" dirty="0">
                <a:latin typeface="Old English Text MT" panose="03040902040508030806" pitchFamily="66" charset="0"/>
              </a:rPr>
              <a:t>. Il a assassiné </a:t>
            </a:r>
            <a:r>
              <a:rPr lang="fr-FR" sz="2000" dirty="0">
                <a:solidFill>
                  <a:srgbClr val="FF0000"/>
                </a:solidFill>
                <a:latin typeface="Old English Text MT" panose="03040902040508030806" pitchFamily="66" charset="0"/>
              </a:rPr>
              <a:t>Henri IV en le poignardant</a:t>
            </a:r>
            <a:r>
              <a:rPr lang="fr-FR" sz="2000" dirty="0">
                <a:latin typeface="Old English Text MT" panose="03040902040508030806" pitchFamily="66" charset="0"/>
              </a:rPr>
              <a:t>, il est saisi, questionné pour voir si il a agit seul ou si des complices l'ont aidé. Après la question qui met en évidence un acte solitaire perpétré par un fanatique catholique, il est traîné comme infâme, supplicié et enfin condamné à mort par le Parlement de Paris après 10 jours de procès par Achille 1er de Harlay. En voici le récit :</a:t>
            </a:r>
          </a:p>
        </p:txBody>
      </p:sp>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t="9641"/>
          <a:stretch/>
        </p:blipFill>
        <p:spPr>
          <a:xfrm>
            <a:off x="5538000" y="3183009"/>
            <a:ext cx="5688000" cy="3233084"/>
          </a:xfrm>
          <a:prstGeom prst="rect">
            <a:avLst/>
          </a:prstGeom>
        </p:spPr>
      </p:pic>
    </p:spTree>
    <p:extLst>
      <p:ext uri="{BB962C8B-B14F-4D97-AF65-F5344CB8AC3E}">
        <p14:creationId xmlns:p14="http://schemas.microsoft.com/office/powerpoint/2010/main" val="7918914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57995" y="-2676007"/>
            <a:ext cx="6876000" cy="12192015"/>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8"/>
            <a:ext cx="12204000" cy="6858077"/>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7751" y="5341759"/>
            <a:ext cx="1298448" cy="1444752"/>
          </a:xfrm>
          <a:prstGeom prst="rect">
            <a:avLst/>
          </a:prstGeom>
          <a:effectLst>
            <a:softEdge rad="63500"/>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672" y="625791"/>
            <a:ext cx="3924000" cy="735750"/>
          </a:xfrm>
          <a:prstGeom prst="rect">
            <a:avLst/>
          </a:prstGeom>
        </p:spPr>
      </p:pic>
      <p:pic>
        <p:nvPicPr>
          <p:cNvPr id="6" name="Image 5"/>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83956" y="3557320"/>
            <a:ext cx="5328000" cy="412568"/>
          </a:xfrm>
          <a:prstGeom prst="rect">
            <a:avLst/>
          </a:prstGeom>
        </p:spPr>
      </p:pic>
      <p:pic>
        <p:nvPicPr>
          <p:cNvPr id="9" name="Image 8"/>
          <p:cNvPicPr>
            <a:picLocks noChangeAspect="1"/>
          </p:cNvPicPr>
          <p:nvPr/>
        </p:nvPicPr>
        <p:blipFill>
          <a:blip r:embed="rId7">
            <a:extLst>
              <a:ext uri="{BEBA8EAE-BF5A-486C-A8C5-ECC9F3942E4B}">
                <a14:imgProps xmlns:a14="http://schemas.microsoft.com/office/drawing/2010/main">
                  <a14:imgLayer r:embed="rId8">
                    <a14:imgEffect>
                      <a14:backgroundRemoval t="9607" b="89956" l="4091" r="90000"/>
                    </a14:imgEffect>
                  </a14:imgLayer>
                </a14:imgProps>
              </a:ext>
              <a:ext uri="{28A0092B-C50C-407E-A947-70E740481C1C}">
                <a14:useLocalDpi xmlns:a14="http://schemas.microsoft.com/office/drawing/2010/main" val="0"/>
              </a:ext>
            </a:extLst>
          </a:blip>
          <a:stretch>
            <a:fillRect/>
          </a:stretch>
        </p:blipFill>
        <p:spPr>
          <a:xfrm rot="17117323">
            <a:off x="6971016" y="4228677"/>
            <a:ext cx="1449637" cy="1508940"/>
          </a:xfrm>
          <a:prstGeom prst="rect">
            <a:avLst/>
          </a:prstGeom>
        </p:spPr>
      </p:pic>
    </p:spTree>
    <p:extLst>
      <p:ext uri="{BB962C8B-B14F-4D97-AF65-F5344CB8AC3E}">
        <p14:creationId xmlns:p14="http://schemas.microsoft.com/office/powerpoint/2010/main" val="24452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path" presetSubtype="0" accel="50000" decel="50000" fill="hold" nodeType="withEffect">
                                  <p:stCondLst>
                                    <p:cond delay="0"/>
                                  </p:stCondLst>
                                  <p:childTnLst>
                                    <p:animMotion origin="layout" path="M -0.05781 -0.02778 L -0.09779 0.03912 C -0.10677 0.05324 -0.11185 0.07431 -0.11185 0.0963 C -0.11185 0.1213 -0.10677 0.1412 -0.09779 0.15532 L -0.05781 0.22222 " pathEditMode="relative" rAng="0" ptsTypes="AAAAA">
                                      <p:cBhvr>
                                        <p:cTn id="6" dur="2000" fill="hold"/>
                                        <p:tgtEl>
                                          <p:spTgt spid="9"/>
                                        </p:tgtEl>
                                        <p:attrNameLst>
                                          <p:attrName>ppt_x</p:attrName>
                                          <p:attrName>ppt_y</p:attrName>
                                        </p:attrNameLst>
                                      </p:cBhvr>
                                      <p:rCtr x="-2708" y="1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348</TotalTime>
  <Words>992</Words>
  <Application>Microsoft Office PowerPoint</Application>
  <PresentationFormat>Grand écran</PresentationFormat>
  <Paragraphs>25</Paragraphs>
  <Slides>13</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13</vt:i4>
      </vt:variant>
    </vt:vector>
  </HeadingPairs>
  <TitlesOfParts>
    <vt:vector size="21" baseType="lpstr">
      <vt:lpstr>Alte-Schwabacher</vt:lpstr>
      <vt:lpstr>Arial</vt:lpstr>
      <vt:lpstr>Calibri</vt:lpstr>
      <vt:lpstr>Calibri Light</vt:lpstr>
      <vt:lpstr>Old English Text MT</vt:lpstr>
      <vt:lpstr>Roboto</vt:lpstr>
      <vt:lpstr>Urbanist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15</cp:revision>
  <dcterms:created xsi:type="dcterms:W3CDTF">2025-10-31T21:22:32Z</dcterms:created>
  <dcterms:modified xsi:type="dcterms:W3CDTF">2025-11-03T17:24:12Z</dcterms:modified>
</cp:coreProperties>
</file>