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2" r:id="rId31"/>
    <p:sldId id="291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9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7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04/11/2025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marina, ciel&#10;&#10;Le contenu généré par l’IA peut être incorrect.">
            <a:extLst>
              <a:ext uri="{FF2B5EF4-FFF2-40B4-BE49-F238E27FC236}">
                <a16:creationId xmlns:a16="http://schemas.microsoft.com/office/drawing/2014/main" id="{09DC9853-7DB1-DB54-DA4A-6280D3549A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353" y="441000"/>
            <a:ext cx="8967513" cy="5976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9E90DF-E0DF-8D68-669D-D564AC79EB47}"/>
              </a:ext>
            </a:extLst>
          </p:cNvPr>
          <p:cNvSpPr txBox="1"/>
          <p:nvPr/>
        </p:nvSpPr>
        <p:spPr>
          <a:xfrm>
            <a:off x="9717024" y="3621024"/>
            <a:ext cx="247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 de Cassis (Bouches du Rhône)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5BBEA20-B8BF-14E2-7F49-D1BB5B49BA84}"/>
              </a:ext>
            </a:extLst>
          </p:cNvPr>
          <p:cNvSpPr txBox="1"/>
          <p:nvPr/>
        </p:nvSpPr>
        <p:spPr>
          <a:xfrm>
            <a:off x="3011424" y="441000"/>
            <a:ext cx="6169152" cy="475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Cassis  -Bouches Du Rhône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:sndAc>
          <p:stSnd loop="1">
            <p:snd r:embed="rId2" name="Compagnons de Provence [dLcl975iizs].wav"/>
          </p:stSnd>
        </p:sndAc>
      </p:transition>
    </mc:Choice>
    <mc:Fallback>
      <p:transition spd="slow" advClick="0" advTm="13000">
        <p:sndAc>
          <p:stSnd loop="1">
            <p:snd r:embed="rId2" name="Compagnons de Provence [dLcl975iizs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34A14F6-C21E-50E7-25F6-65B467A758AB}"/>
              </a:ext>
            </a:extLst>
          </p:cNvPr>
          <p:cNvSpPr txBox="1"/>
          <p:nvPr/>
        </p:nvSpPr>
        <p:spPr>
          <a:xfrm>
            <a:off x="652272" y="-5417"/>
            <a:ext cx="1088745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>
                <a:solidFill>
                  <a:schemeClr val="bg1"/>
                </a:solidFill>
              </a:rPr>
              <a:t>Cassis [kasis] ou [kasi][1] (Carcisis portus à l'époque romaine, Ier siècle av. J.-C.) est une commune située dans la banlieue sud-est de Marseille, dans le département des Bouches-du-Rhône et de la région Provence-Alpes-Côte d'Azur. Elle se caractérise par des falaises présentes sur son territoire et est connue pour ses vins de Cassis (blanc, mais aussi rosé) produits dans la région.</a:t>
            </a:r>
            <a:endParaRPr lang="fr-FR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1B4D7078-1145-732F-29CD-7DA47938DF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9312" y="369000"/>
            <a:ext cx="9183577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78D31F-6299-0F7E-1618-134BCC099A5B}"/>
              </a:ext>
            </a:extLst>
          </p:cNvPr>
          <p:cNvSpPr txBox="1"/>
          <p:nvPr/>
        </p:nvSpPr>
        <p:spPr>
          <a:xfrm>
            <a:off x="109728" y="3218688"/>
            <a:ext cx="22433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Cassis dominé par les falaises de calcaire rose.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vignoble&#10;&#10;Le contenu généré par l’IA peut être incorrect.">
            <a:extLst>
              <a:ext uri="{FF2B5EF4-FFF2-40B4-BE49-F238E27FC236}">
                <a16:creationId xmlns:a16="http://schemas.microsoft.com/office/drawing/2014/main" id="{3FE52C1A-A0F5-DD50-36CE-E044500146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369000"/>
            <a:ext cx="8160000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9F1C62-E849-5525-1D64-0A048BE78917}"/>
              </a:ext>
            </a:extLst>
          </p:cNvPr>
          <p:cNvSpPr txBox="1"/>
          <p:nvPr/>
        </p:nvSpPr>
        <p:spPr>
          <a:xfrm>
            <a:off x="9022080" y="3560064"/>
            <a:ext cx="2109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Vignoble_de_Cassis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n, boisson, boisson alcoolisée, intérieur&#10;&#10;Le contenu généré par l’IA peut être incorrect.">
            <a:extLst>
              <a:ext uri="{FF2B5EF4-FFF2-40B4-BE49-F238E27FC236}">
                <a16:creationId xmlns:a16="http://schemas.microsoft.com/office/drawing/2014/main" id="{E6725D8B-96D7-07CC-939D-C80A420907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6779" y="369000"/>
            <a:ext cx="6358441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D7BBE67-6DDC-8644-F637-EEE51AA43387}"/>
              </a:ext>
            </a:extLst>
          </p:cNvPr>
          <p:cNvSpPr txBox="1"/>
          <p:nvPr/>
        </p:nvSpPr>
        <p:spPr>
          <a:xfrm>
            <a:off x="233094" y="3429000"/>
            <a:ext cx="2535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AOC cassis blanc Domaine La Dona Tigana.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39161A09-B37A-65A1-3E16-2C2AFDFAE2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8496" y="369000"/>
            <a:ext cx="4080000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F1C49A-1255-7611-1D44-4ED784F9D75E}"/>
              </a:ext>
            </a:extLst>
          </p:cNvPr>
          <p:cNvSpPr txBox="1"/>
          <p:nvPr/>
        </p:nvSpPr>
        <p:spPr>
          <a:xfrm>
            <a:off x="8302752" y="3429000"/>
            <a:ext cx="3523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Cassis_Eglise</a:t>
            </a:r>
            <a:r>
              <a:rPr lang="fr-FR" sz="2400" b="1" dirty="0">
                <a:solidFill>
                  <a:schemeClr val="bg1"/>
                </a:solidFill>
              </a:rPr>
              <a:t> St Michel</a:t>
            </a: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F26F2294-3098-9FB3-F416-CAA89B81C1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573" y="369000"/>
            <a:ext cx="9172853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27A126-F73C-C141-293D-F57B80C1F259}"/>
              </a:ext>
            </a:extLst>
          </p:cNvPr>
          <p:cNvSpPr txBox="1"/>
          <p:nvPr/>
        </p:nvSpPr>
        <p:spPr>
          <a:xfrm>
            <a:off x="3694176" y="6027335"/>
            <a:ext cx="5571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Entrée de la calanque de Port-Miou.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arbre&#10;&#10;Le contenu généré par l’IA peut être incorrect.">
            <a:extLst>
              <a:ext uri="{FF2B5EF4-FFF2-40B4-BE49-F238E27FC236}">
                <a16:creationId xmlns:a16="http://schemas.microsoft.com/office/drawing/2014/main" id="{B68CB0D4-9FE4-25F0-6D62-60B2EE0B63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3884" y="369000"/>
            <a:ext cx="7567741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20AC91-A21B-80E8-37F8-61414114770D}"/>
              </a:ext>
            </a:extLst>
          </p:cNvPr>
          <p:cNvSpPr txBox="1"/>
          <p:nvPr/>
        </p:nvSpPr>
        <p:spPr>
          <a:xfrm>
            <a:off x="816428" y="4084320"/>
            <a:ext cx="3267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pêche de Cassis.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sol&#10;&#10;Le contenu généré par l’IA peut être incorrect.">
            <a:extLst>
              <a:ext uri="{FF2B5EF4-FFF2-40B4-BE49-F238E27FC236}">
                <a16:creationId xmlns:a16="http://schemas.microsoft.com/office/drawing/2014/main" id="{D41CFDC5-73D3-9B47-B32E-5688B4922D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4196" y="369000"/>
            <a:ext cx="4069826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6673C4-DB16-6E94-E408-6DCC4E17311D}"/>
              </a:ext>
            </a:extLst>
          </p:cNvPr>
          <p:cNvSpPr txBox="1"/>
          <p:nvPr/>
        </p:nvSpPr>
        <p:spPr>
          <a:xfrm>
            <a:off x="8546592" y="3429000"/>
            <a:ext cx="2755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Place_Mirabeau,_Cassis</a:t>
            </a:r>
            <a:r>
              <a:rPr lang="fr-FR" sz="2400" b="1" dirty="0">
                <a:solidFill>
                  <a:schemeClr val="bg1"/>
                </a:solidFill>
              </a:rPr>
              <a:t>,_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CFE10B3B-08B7-A499-B730-A9258265BC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8332" y="369000"/>
            <a:ext cx="9183602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A91BF8-9DA3-CD48-5DD9-FFEED949B7FD}"/>
              </a:ext>
            </a:extLst>
          </p:cNvPr>
          <p:cNvSpPr txBox="1"/>
          <p:nvPr/>
        </p:nvSpPr>
        <p:spPr>
          <a:xfrm>
            <a:off x="255790" y="3429000"/>
            <a:ext cx="22920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1280px-Cassis_Le_Monument_aux_Morts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erre, plein air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536E1E78-5F26-5547-72DA-6036D92A0D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17" y="369000"/>
            <a:ext cx="9183600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7BB2F3-8225-BCE0-6B9D-C9F96DE2CE0D}"/>
              </a:ext>
            </a:extLst>
          </p:cNvPr>
          <p:cNvSpPr txBox="1"/>
          <p:nvPr/>
        </p:nvSpPr>
        <p:spPr>
          <a:xfrm>
            <a:off x="9741408" y="3197352"/>
            <a:ext cx="2645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boîte à lire du parc Gilbert Savon.</a:t>
            </a: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eau&#10;&#10;Le contenu généré par l’IA peut être incorrect.">
            <a:extLst>
              <a:ext uri="{FF2B5EF4-FFF2-40B4-BE49-F238E27FC236}">
                <a16:creationId xmlns:a16="http://schemas.microsoft.com/office/drawing/2014/main" id="{4E8B60B6-EB01-128E-CBB3-9C9022A7F6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000" y="1179000"/>
            <a:ext cx="11250000" cy="450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8580C2-D3EC-9EDB-4EB2-3C7608221CC9}"/>
              </a:ext>
            </a:extLst>
          </p:cNvPr>
          <p:cNvSpPr txBox="1"/>
          <p:nvPr/>
        </p:nvSpPr>
        <p:spPr>
          <a:xfrm>
            <a:off x="2609088" y="5876543"/>
            <a:ext cx="9582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Situation de Cassis au début des calanques.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ciel&#10;&#10;Le contenu généré par l’IA peut être incorrect.">
            <a:extLst>
              <a:ext uri="{FF2B5EF4-FFF2-40B4-BE49-F238E27FC236}">
                <a16:creationId xmlns:a16="http://schemas.microsoft.com/office/drawing/2014/main" id="{7180EE46-9A5E-476E-2C9E-0FB64E7DBD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6640" y="369000"/>
            <a:ext cx="8160000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EDC8C8-031E-941F-927F-FC0EABDF19A0}"/>
              </a:ext>
            </a:extLst>
          </p:cNvPr>
          <p:cNvSpPr txBox="1"/>
          <p:nvPr/>
        </p:nvSpPr>
        <p:spPr>
          <a:xfrm>
            <a:off x="435360" y="3725180"/>
            <a:ext cx="2832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Cap Canaille, Cassis.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coucher de soleil&#10;&#10;Le contenu généré par l’IA peut être incorrect.">
            <a:extLst>
              <a:ext uri="{FF2B5EF4-FFF2-40B4-BE49-F238E27FC236}">
                <a16:creationId xmlns:a16="http://schemas.microsoft.com/office/drawing/2014/main" id="{1CA2673D-5083-C996-FE75-43FB0982F4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919" y="369000"/>
            <a:ext cx="3951572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329529-DEE9-5133-3515-A9205A374DCA}"/>
              </a:ext>
            </a:extLst>
          </p:cNvPr>
          <p:cNvSpPr txBox="1"/>
          <p:nvPr/>
        </p:nvSpPr>
        <p:spPr>
          <a:xfrm>
            <a:off x="8119872" y="3378154"/>
            <a:ext cx="360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Cap Canaille vu du port de Cassis.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arbre&#10;&#10;Le contenu généré par l’IA peut être incorrect.">
            <a:extLst>
              <a:ext uri="{FF2B5EF4-FFF2-40B4-BE49-F238E27FC236}">
                <a16:creationId xmlns:a16="http://schemas.microsoft.com/office/drawing/2014/main" id="{0E97A4E6-4E15-9BE1-AC64-9978F26D36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ln w="228600" cap="sq" cmpd="thickThin">
            <a:solidFill>
              <a:schemeClr val="bg1">
                <a:lumMod val="9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FADD564F-AEA5-09CF-6DB8-19BF8CC10F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ateau, marina, ciel&#10;&#10;Le contenu généré par l’IA peut être incorrect.">
            <a:extLst>
              <a:ext uri="{FF2B5EF4-FFF2-40B4-BE49-F238E27FC236}">
                <a16:creationId xmlns:a16="http://schemas.microsoft.com/office/drawing/2014/main" id="{3F9F1A7E-8497-A2F7-A566-AD6518E45C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030" y="369000"/>
            <a:ext cx="9183598" cy="61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42FE3E1-69AD-5D8F-07D5-51599A41F4DC}"/>
              </a:ext>
            </a:extLst>
          </p:cNvPr>
          <p:cNvSpPr txBox="1"/>
          <p:nvPr/>
        </p:nvSpPr>
        <p:spPr>
          <a:xfrm>
            <a:off x="97054" y="3901440"/>
            <a:ext cx="247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 de Cassis (Bouches du Rhône)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aysage, nature&#10;&#10;Le contenu généré par l’IA peut être incorrect.">
            <a:extLst>
              <a:ext uri="{FF2B5EF4-FFF2-40B4-BE49-F238E27FC236}">
                <a16:creationId xmlns:a16="http://schemas.microsoft.com/office/drawing/2014/main" id="{33556FDA-C302-98CA-1685-4571B70E22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799" y="515493"/>
            <a:ext cx="5123723" cy="306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lante d’intérieur, pot de fleurs&#10;&#10;Le contenu généré par l’IA peut être incorrect.">
            <a:extLst>
              <a:ext uri="{FF2B5EF4-FFF2-40B4-BE49-F238E27FC236}">
                <a16:creationId xmlns:a16="http://schemas.microsoft.com/office/drawing/2014/main" id="{96B13DB7-F603-549D-CC3C-3040E47436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1315" y="3429000"/>
            <a:ext cx="4942886" cy="2952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 d’intérieur, pot de fleurs&#10;&#10;Le contenu généré par l’IA peut être incorrect.">
            <a:extLst>
              <a:ext uri="{FF2B5EF4-FFF2-40B4-BE49-F238E27FC236}">
                <a16:creationId xmlns:a16="http://schemas.microsoft.com/office/drawing/2014/main" id="{97E0E3A4-C132-B10D-F033-8CC63BAF22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552" y="3429000"/>
            <a:ext cx="4896000" cy="2924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2E3B6BD5-F529-7FC8-7054-A2D131300C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1448" y="573024"/>
            <a:ext cx="4104000" cy="3078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aysage, ciel&#10;&#10;Le contenu généré par l’IA peut être incorrect.">
            <a:extLst>
              <a:ext uri="{FF2B5EF4-FFF2-40B4-BE49-F238E27FC236}">
                <a16:creationId xmlns:a16="http://schemas.microsoft.com/office/drawing/2014/main" id="{5DE30615-0182-FE7E-6790-D87E189D0B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550416"/>
            <a:ext cx="4212000" cy="3159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chapelle, bâtiment, cathédrale, Lieux sacrés&#10;&#10;Le contenu généré par l’IA peut être incorrect.">
            <a:extLst>
              <a:ext uri="{FF2B5EF4-FFF2-40B4-BE49-F238E27FC236}">
                <a16:creationId xmlns:a16="http://schemas.microsoft.com/office/drawing/2014/main" id="{797BE258-32EA-BE52-1FD1-544F376C1A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5552" y="2916936"/>
            <a:ext cx="4560000" cy="34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plein air, montagne, ciel&#10;&#10;Le contenu généré par l’IA peut être incorrect.">
            <a:extLst>
              <a:ext uri="{FF2B5EF4-FFF2-40B4-BE49-F238E27FC236}">
                <a16:creationId xmlns:a16="http://schemas.microsoft.com/office/drawing/2014/main" id="{46A2D495-CB2D-209F-6103-652BB2764C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582" y="3429000"/>
            <a:ext cx="4068000" cy="295947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bateau, eau&#10;&#10;Le contenu généré par l’IA peut être incorrect.">
            <a:extLst>
              <a:ext uri="{FF2B5EF4-FFF2-40B4-BE49-F238E27FC236}">
                <a16:creationId xmlns:a16="http://schemas.microsoft.com/office/drawing/2014/main" id="{2EFB4A51-F352-53A2-FED5-B5ADE9190C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9418" y="475488"/>
            <a:ext cx="4320000" cy="324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plein air, ciel&#10;&#10;Le contenu généré par l’IA peut être incorrect.">
            <a:extLst>
              <a:ext uri="{FF2B5EF4-FFF2-40B4-BE49-F238E27FC236}">
                <a16:creationId xmlns:a16="http://schemas.microsoft.com/office/drawing/2014/main" id="{AB45C544-2E59-301E-B0E0-882FDD4C79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4976" y="512064"/>
            <a:ext cx="4968000" cy="3429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47081486-1087-9295-BBE7-992CF6EE4F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3024" y="2999232"/>
            <a:ext cx="4464000" cy="3348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e, route&#10;&#10;Le contenu généré par l’IA peut être incorrect.">
            <a:extLst>
              <a:ext uri="{FF2B5EF4-FFF2-40B4-BE49-F238E27FC236}">
                <a16:creationId xmlns:a16="http://schemas.microsoft.com/office/drawing/2014/main" id="{F8C6AA47-698D-FC53-7DCB-A49FA2E12A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3043" y="2926080"/>
            <a:ext cx="4890268" cy="342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99080DE0-F299-16B2-5BE1-06B73E355A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4957" y="536448"/>
            <a:ext cx="5004000" cy="3336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8F49AB3D-339D-2CC5-A2AA-8F1B67978A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972" y="548640"/>
            <a:ext cx="3348000" cy="5025132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voie&#10;&#10;Le contenu généré par l’IA peut être incorrect.">
            <a:extLst>
              <a:ext uri="{FF2B5EF4-FFF2-40B4-BE49-F238E27FC236}">
                <a16:creationId xmlns:a16="http://schemas.microsoft.com/office/drawing/2014/main" id="{2AE77152-1502-ED59-FCCE-920C118B89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0030" y="1438656"/>
            <a:ext cx="3309930" cy="4968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ontaine&#10;&#10;Le contenu généré par l’IA peut être incorrect.">
            <a:extLst>
              <a:ext uri="{FF2B5EF4-FFF2-40B4-BE49-F238E27FC236}">
                <a16:creationId xmlns:a16="http://schemas.microsoft.com/office/drawing/2014/main" id="{0AE69FB0-5238-85E1-E77A-F4DCA86A76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780" y="3072384"/>
            <a:ext cx="4932000" cy="3288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voie, route, bâtiment&#10;&#10;Le contenu généré par l’IA peut être incorrect.">
            <a:extLst>
              <a:ext uri="{FF2B5EF4-FFF2-40B4-BE49-F238E27FC236}">
                <a16:creationId xmlns:a16="http://schemas.microsoft.com/office/drawing/2014/main" id="{22655040-53A9-5E8D-30B3-0204C890D0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2220" y="524256"/>
            <a:ext cx="4824000" cy="3216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eau&#10;&#10;Le contenu généré par l’IA peut être incorrect.">
            <a:extLst>
              <a:ext uri="{FF2B5EF4-FFF2-40B4-BE49-F238E27FC236}">
                <a16:creationId xmlns:a16="http://schemas.microsoft.com/office/drawing/2014/main" id="{3BC222AC-DCB7-20C8-7545-022EB919E2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356" y="560832"/>
            <a:ext cx="4752000" cy="3168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ateau, marina, embarcation&#10;&#10;Le contenu généré par l’IA peut être incorrect.">
            <a:extLst>
              <a:ext uri="{FF2B5EF4-FFF2-40B4-BE49-F238E27FC236}">
                <a16:creationId xmlns:a16="http://schemas.microsoft.com/office/drawing/2014/main" id="{44EDA788-08D8-C004-1887-5397A3DABC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3644" y="3282696"/>
            <a:ext cx="4536000" cy="3024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92001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5CAA6F-12B4-23D4-879B-C39CD576F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Le contenu généré par l’IA peut être incorrect.">
            <a:extLst>
              <a:ext uri="{FF2B5EF4-FFF2-40B4-BE49-F238E27FC236}">
                <a16:creationId xmlns:a16="http://schemas.microsoft.com/office/drawing/2014/main" id="{7C2ABAEF-1988-2606-A428-1AF7A2EDD2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972" y="3096768"/>
            <a:ext cx="4860000" cy="3240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bateau&#10;&#10;Le contenu généré par l’IA peut être incorrect.">
            <a:extLst>
              <a:ext uri="{FF2B5EF4-FFF2-40B4-BE49-F238E27FC236}">
                <a16:creationId xmlns:a16="http://schemas.microsoft.com/office/drawing/2014/main" id="{EFA633E8-91F2-3926-A55A-142137F8D3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4030" y="499872"/>
            <a:ext cx="4824000" cy="3216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99251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5EB79B-555F-4E4E-8973-3C8AEC68DA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eubles&#10;&#10;Le contenu généré par l’IA peut être incorrect.">
            <a:extLst>
              <a:ext uri="{FF2B5EF4-FFF2-40B4-BE49-F238E27FC236}">
                <a16:creationId xmlns:a16="http://schemas.microsoft.com/office/drawing/2014/main" id="{D9C70A82-914E-5F5E-EB65-0ACF5441E4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352" y="524304"/>
            <a:ext cx="3048000" cy="4572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ateau, ciel, embarcation&#10;&#10;Le contenu généré par l’IA peut être incorrect.">
            <a:extLst>
              <a:ext uri="{FF2B5EF4-FFF2-40B4-BE49-F238E27FC236}">
                <a16:creationId xmlns:a16="http://schemas.microsoft.com/office/drawing/2014/main" id="{69A586D8-8534-FED0-36A0-3F7B052632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7648" y="3087624"/>
            <a:ext cx="4824000" cy="3216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2857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93788-83F1-9EE1-7AD5-C0E8FEB410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fenêtre, arbre&#10;&#10;Le contenu généré par l’IA peut être incorrect.">
            <a:extLst>
              <a:ext uri="{FF2B5EF4-FFF2-40B4-BE49-F238E27FC236}">
                <a16:creationId xmlns:a16="http://schemas.microsoft.com/office/drawing/2014/main" id="{477872EB-97AD-0666-1EE8-FEDB8BD591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932" y="524256"/>
            <a:ext cx="4824000" cy="3216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4A0CD69-4124-6C55-CFCF-E608DE52018C}"/>
              </a:ext>
            </a:extLst>
          </p:cNvPr>
          <p:cNvSpPr txBox="1"/>
          <p:nvPr/>
        </p:nvSpPr>
        <p:spPr>
          <a:xfrm>
            <a:off x="1304544" y="3963215"/>
            <a:ext cx="4998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 De Cassis</a:t>
            </a:r>
          </a:p>
        </p:txBody>
      </p:sp>
    </p:spTree>
    <p:extLst>
      <p:ext uri="{BB962C8B-B14F-4D97-AF65-F5344CB8AC3E}">
        <p14:creationId xmlns:p14="http://schemas.microsoft.com/office/powerpoint/2010/main" val="1243010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22C3DA-1CD3-EF54-C8B3-347731701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cène&#10;&#10;Le contenu généré par l’IA peut être incorrect.">
            <a:extLst>
              <a:ext uri="{FF2B5EF4-FFF2-40B4-BE49-F238E27FC236}">
                <a16:creationId xmlns:a16="http://schemas.microsoft.com/office/drawing/2014/main" id="{E1B4786F-700F-B8D1-ED73-22C83549FE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60" y="474980"/>
            <a:ext cx="3264000" cy="4896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bâtiment, ciel&#10;&#10;Le contenu généré par l’IA peut être incorrect.">
            <a:extLst>
              <a:ext uri="{FF2B5EF4-FFF2-40B4-BE49-F238E27FC236}">
                <a16:creationId xmlns:a16="http://schemas.microsoft.com/office/drawing/2014/main" id="{08854C87-8316-D670-5A8F-81E1E815DC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9044" y="3108960"/>
            <a:ext cx="4896000" cy="3264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6085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C3CBF5-BCEE-A796-D765-D5CA9107C9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aysage, peinture, montagne&#10;&#10;Le contenu généré par l’IA peut être incorrect.">
            <a:extLst>
              <a:ext uri="{FF2B5EF4-FFF2-40B4-BE49-F238E27FC236}">
                <a16:creationId xmlns:a16="http://schemas.microsoft.com/office/drawing/2014/main" id="{875A97C4-B3F5-21E1-3D58-EFD324687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2" y="3190875"/>
            <a:ext cx="3714750" cy="3667125"/>
          </a:xfrm>
          <a:prstGeom prst="rect">
            <a:avLst/>
          </a:prstGeom>
        </p:spPr>
      </p:pic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F29688AF-AF16-D078-88ED-0B9827118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4191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0483001-93D1-E1A7-69C3-84758AD37746}"/>
              </a:ext>
            </a:extLst>
          </p:cNvPr>
          <p:cNvSpPr txBox="1"/>
          <p:nvPr/>
        </p:nvSpPr>
        <p:spPr>
          <a:xfrm>
            <a:off x="3474720" y="341376"/>
            <a:ext cx="843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Commune De Cassis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  Bouche Du Rhône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ED65C52-340B-7DDA-9DA1-CB67CCD98C8D}"/>
              </a:ext>
            </a:extLst>
          </p:cNvPr>
          <p:cNvSpPr txBox="1"/>
          <p:nvPr/>
        </p:nvSpPr>
        <p:spPr>
          <a:xfrm>
            <a:off x="4218432" y="2532672"/>
            <a:ext cx="6729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131355C-0CD6-2EE6-68A6-892EFE51BBB5}"/>
              </a:ext>
            </a:extLst>
          </p:cNvPr>
          <p:cNvSpPr txBox="1"/>
          <p:nvPr/>
        </p:nvSpPr>
        <p:spPr>
          <a:xfrm>
            <a:off x="5010912" y="4325328"/>
            <a:ext cx="3340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89753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/>
    </mc:Choice>
    <mc:Fallback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212</Words>
  <Application>Microsoft Office PowerPoint</Application>
  <PresentationFormat>Grand écran</PresentationFormat>
  <Paragraphs>21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14</cp:revision>
  <dcterms:created xsi:type="dcterms:W3CDTF">2025-10-19T02:10:19Z</dcterms:created>
  <dcterms:modified xsi:type="dcterms:W3CDTF">2025-11-04T05:51:12Z</dcterms:modified>
</cp:coreProperties>
</file>