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20" r:id="rId1"/>
  </p:sldMasterIdLst>
  <p:notesMasterIdLst>
    <p:notesMasterId r:id="rId25"/>
  </p:notesMasterIdLst>
  <p:sldIdLst>
    <p:sldId id="341" r:id="rId2"/>
    <p:sldId id="345" r:id="rId3"/>
    <p:sldId id="356" r:id="rId4"/>
    <p:sldId id="347" r:id="rId5"/>
    <p:sldId id="357" r:id="rId6"/>
    <p:sldId id="361" r:id="rId7"/>
    <p:sldId id="325" r:id="rId8"/>
    <p:sldId id="258" r:id="rId9"/>
    <p:sldId id="348" r:id="rId10"/>
    <p:sldId id="326" r:id="rId11"/>
    <p:sldId id="339" r:id="rId12"/>
    <p:sldId id="350" r:id="rId13"/>
    <p:sldId id="260" r:id="rId14"/>
    <p:sldId id="327" r:id="rId15"/>
    <p:sldId id="351" r:id="rId16"/>
    <p:sldId id="352" r:id="rId17"/>
    <p:sldId id="353" r:id="rId18"/>
    <p:sldId id="340" r:id="rId19"/>
    <p:sldId id="354" r:id="rId20"/>
    <p:sldId id="328" r:id="rId21"/>
    <p:sldId id="273" r:id="rId22"/>
    <p:sldId id="322" r:id="rId23"/>
    <p:sldId id="329" r:id="rId24"/>
  </p:sldIdLst>
  <p:sldSz cx="9720263" cy="3600450"/>
  <p:notesSz cx="6858000" cy="9144000"/>
  <p:embeddedFontLst>
    <p:embeddedFont>
      <p:font typeface="Algerian" panose="04020705040A02060702" pitchFamily="82" charset="0"/>
      <p:regular r:id="rId26"/>
    </p:embeddedFont>
    <p:embeddedFont>
      <p:font typeface="Andy" panose="020B0604020202020204" charset="0"/>
      <p:regular r:id="rId27"/>
      <p:bold r:id="rId28"/>
    </p:embeddedFont>
    <p:embeddedFont>
      <p:font typeface="Book Antiqua" panose="02040602050305030304" pitchFamily="18" charset="0"/>
      <p:regular r:id="rId29"/>
      <p:bold r:id="rId30"/>
      <p:italic r:id="rId31"/>
      <p:boldItalic r:id="rId32"/>
    </p:embeddedFon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Calibri Light" panose="020F0302020204030204" pitchFamily="34" charset="0"/>
      <p:regular r:id="rId37"/>
      <p:italic r:id="rId38"/>
    </p:embeddedFont>
    <p:embeddedFont>
      <p:font typeface="Harrington" panose="04040505050002020702" pitchFamily="82" charset="0"/>
      <p:regular r:id="rId3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JeJ7LrQsFzAHbLAXWVqAQ==" hashData="ir2CoFYXk4A40qEb4KXotMIpqttBQUga9D817fH7fmne5HicHThLHguhhKS5gYncMC9kNJhhdPWbip5rRVvW8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958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08" autoAdjust="0"/>
    <p:restoredTop sz="94660"/>
  </p:normalViewPr>
  <p:slideViewPr>
    <p:cSldViewPr snapToGrid="0">
      <p:cViewPr>
        <p:scale>
          <a:sx n="90" d="100"/>
          <a:sy n="90" d="100"/>
        </p:scale>
        <p:origin x="212" y="3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38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1675EB-AD50-4304-8305-3CCF338E9270}" type="datetimeFigureOut">
              <a:rPr lang="fr-FR" smtClean="0"/>
              <a:t>13/10/2025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9E1F98-A328-429D-A166-C4B59E5B0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9278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1pPr>
    <a:lvl2pPr marL="468334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2pPr>
    <a:lvl3pPr marL="936667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3pPr>
    <a:lvl4pPr marL="1405000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4pPr>
    <a:lvl5pPr marL="1873332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5pPr>
    <a:lvl6pPr marL="2341666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6pPr>
    <a:lvl7pPr marL="2809999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7pPr>
    <a:lvl8pPr marL="3278334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8pPr>
    <a:lvl9pPr marL="3746665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3751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93895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6C7A6D-C202-4301-8B38-D71E6E298800}" type="slidenum">
              <a:rPr lang="nl-NL"/>
              <a:pPr/>
              <a:t>10</a:t>
            </a:fld>
            <a:endParaRPr lang="nl-NL" dirty="0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547043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12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009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6C7A6D-C202-4301-8B38-D71E6E298800}" type="slidenum">
              <a:rPr lang="nl-NL"/>
              <a:pPr/>
              <a:t>17</a:t>
            </a:fld>
            <a:endParaRPr lang="nl-NL" dirty="0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8803609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19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0653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20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314547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8B40C5-1D1E-4530-A39D-4BC258B3B402}" type="slidenum">
              <a:rPr lang="nl-NL"/>
              <a:pPr/>
              <a:t>21</a:t>
            </a:fld>
            <a:endParaRPr lang="nl-NL" dirty="0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6972105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13/10/2025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821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13/10/2025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5836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13/10/2025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219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13/10/2025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5966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13/10/2025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815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13/10/2025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091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13/10/2025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77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13/10/2025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41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13/10/2025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04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13/10/2025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992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13/10/2025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477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56987-9845-4005-A2C5-D383D340E62B}" type="datetimeFigureOut">
              <a:rPr lang="fr-FR" smtClean="0"/>
              <a:t>13/10/2025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400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g"/><Relationship Id="rId5" Type="http://schemas.openxmlformats.org/officeDocument/2006/relationships/image" Target="../media/image37.gif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3420000" y="2988000"/>
            <a:ext cx="2880000" cy="57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600" b="1" dirty="0">
                <a:solidFill>
                  <a:srgbClr val="FFFF00"/>
                </a:solidFill>
                <a:latin typeface="Andy" panose="03080602030302030203" pitchFamily="66" charset="0"/>
              </a:rPr>
              <a:t>Musique : Battle of the dragons </a:t>
            </a:r>
          </a:p>
          <a:p>
            <a:pPr algn="ctr">
              <a:spcBef>
                <a:spcPct val="0"/>
              </a:spcBef>
              <a:buNone/>
            </a:pPr>
            <a:r>
              <a:rPr lang="fr-FR" altLang="fr-FR" sz="1600" b="1" dirty="0">
                <a:solidFill>
                  <a:srgbClr val="FFFF00"/>
                </a:solidFill>
                <a:latin typeface="Andy" panose="03080602030302030203" pitchFamily="66" charset="0"/>
              </a:rPr>
              <a:t>Création du diaporama © Apex</a:t>
            </a:r>
          </a:p>
        </p:txBody>
      </p:sp>
      <p:sp>
        <p:nvSpPr>
          <p:cNvPr id="7" name="WordArt 4" descr="FOND OR 5"/>
          <p:cNvSpPr>
            <a:spLocks noChangeArrowheads="1" noChangeShapeType="1" noTextEdit="1"/>
          </p:cNvSpPr>
          <p:nvPr/>
        </p:nvSpPr>
        <p:spPr bwMode="auto">
          <a:xfrm>
            <a:off x="2160225" y="288231"/>
            <a:ext cx="5400000" cy="3070713"/>
          </a:xfrm>
          <a:prstGeom prst="rect">
            <a:avLst/>
          </a:prstGeom>
        </p:spPr>
        <p:txBody>
          <a:bodyPr wrap="none" fromWordArt="1">
            <a:prstTxWarp prst="textDeflateBottom">
              <a:avLst/>
            </a:prstTxWarp>
            <a:scene3d>
              <a:camera prst="legacyObliqueTopRight"/>
              <a:lightRig rig="legacyFlat3" dir="b"/>
            </a:scene3d>
            <a:sp3d extrusionH="431800" contourW="12700" prstMaterial="legacyMatte">
              <a:bevelT w="190500" h="190500"/>
              <a:extrusionClr>
                <a:srgbClr val="FFFF00"/>
              </a:extrusionClr>
              <a:contourClr>
                <a:srgbClr val="FF0000"/>
              </a:contourClr>
            </a:sp3d>
          </a:bodyPr>
          <a:lstStyle/>
          <a:p>
            <a:pPr algn="ctr"/>
            <a:r>
              <a:rPr lang="fr-FR" sz="2354" b="1" kern="10" dirty="0">
                <a:ln w="9525">
                  <a:round/>
                  <a:headEnd/>
                  <a:tailEnd/>
                </a:ln>
                <a:latin typeface="Harrington"/>
              </a:rPr>
              <a:t>Quelques beautés de la Norvège</a:t>
            </a:r>
          </a:p>
          <a:p>
            <a:pPr algn="ctr"/>
            <a:endParaRPr lang="fr-FR" sz="2354" b="1" kern="10" dirty="0">
              <a:ln w="9525">
                <a:round/>
                <a:headEnd/>
                <a:tailEnd/>
              </a:ln>
              <a:latin typeface="Harrington"/>
            </a:endParaRPr>
          </a:p>
        </p:txBody>
      </p:sp>
    </p:spTree>
    <p:extLst>
      <p:ext uri="{BB962C8B-B14F-4D97-AF65-F5344CB8AC3E}">
        <p14:creationId xmlns:p14="http://schemas.microsoft.com/office/powerpoint/2010/main" val="2561413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0000">
        <p:sndAc>
          <p:stSnd>
            <p:snd r:embed="rId3" name="battle of the dragons.wav"/>
          </p:stSnd>
        </p:sndAc>
      </p:transition>
    </mc:Choice>
    <mc:Fallback>
      <p:transition advClick="0" advTm="10000">
        <p:sndAc>
          <p:stSnd>
            <p:snd r:embed="rId3" name="battle of the drago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160225" y="0"/>
            <a:ext cx="54255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chemeClr val="bg1"/>
                </a:solidFill>
                <a:latin typeface="Andy" panose="020B0604020202020204" charset="0"/>
              </a:rPr>
              <a:t>Une magnifique aurore polaire boréale</a:t>
            </a:r>
          </a:p>
        </p:txBody>
      </p:sp>
    </p:spTree>
    <p:extLst>
      <p:ext uri="{BB962C8B-B14F-4D97-AF65-F5344CB8AC3E}">
        <p14:creationId xmlns:p14="http://schemas.microsoft.com/office/powerpoint/2010/main" val="38646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sp>
        <p:nvSpPr>
          <p:cNvPr id="6" name="ZoneTexte 5"/>
          <p:cNvSpPr txBox="1"/>
          <p:nvPr/>
        </p:nvSpPr>
        <p:spPr>
          <a:xfrm>
            <a:off x="2159999" y="0"/>
            <a:ext cx="54095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Andy" panose="020B0604020202020204" charset="0"/>
              </a:rPr>
              <a:t>La montagne </a:t>
            </a:r>
            <a:r>
              <a:rPr lang="fr-FR" sz="1400" b="1" dirty="0" err="1">
                <a:latin typeface="Andy" panose="020B0604020202020204" charset="0"/>
              </a:rPr>
              <a:t>Matind</a:t>
            </a:r>
            <a:r>
              <a:rPr lang="fr-FR" sz="1400" b="1" dirty="0">
                <a:latin typeface="Andy" panose="020B0604020202020204" charset="0"/>
              </a:rPr>
              <a:t> au coucher du soleil à </a:t>
            </a:r>
            <a:r>
              <a:rPr lang="fr-FR" sz="1400" b="1" dirty="0" err="1">
                <a:latin typeface="Andy" panose="020B0604020202020204" charset="0"/>
              </a:rPr>
              <a:t>Bleik</a:t>
            </a:r>
            <a:r>
              <a:rPr lang="fr-FR" sz="1400" b="1" dirty="0">
                <a:latin typeface="Andy" panose="020B0604020202020204" charset="0"/>
              </a:rPr>
              <a:t>, </a:t>
            </a:r>
            <a:r>
              <a:rPr lang="fr-FR" sz="1400" b="1" dirty="0" err="1">
                <a:latin typeface="Andy" panose="020B0604020202020204" charset="0"/>
              </a:rPr>
              <a:t>Andoya</a:t>
            </a:r>
            <a:endParaRPr lang="nl-NL" sz="1400" b="1" dirty="0"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283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685101" y="0"/>
            <a:ext cx="3572218" cy="30777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400" b="1" dirty="0">
                <a:latin typeface="Andy" panose="020B0604020202020204" charset="0"/>
              </a:rPr>
              <a:t>Les chutes de </a:t>
            </a:r>
            <a:r>
              <a:rPr lang="fr-FR" sz="1400" b="1" dirty="0" err="1">
                <a:latin typeface="Andy" panose="020B0604020202020204" charset="0"/>
              </a:rPr>
              <a:t>Mardalsfossen</a:t>
            </a:r>
            <a:endParaRPr lang="fr-FR" sz="1400" b="1" dirty="0"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72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4860001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800000"/>
            <a:ext cx="4860000" cy="17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225" y="0"/>
            <a:ext cx="4860000" cy="17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225" y="1800000"/>
            <a:ext cx="4860001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520000" y="0"/>
            <a:ext cx="4680000" cy="30777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400" b="1" dirty="0" err="1">
                <a:solidFill>
                  <a:srgbClr val="FFFF00"/>
                </a:solidFill>
                <a:latin typeface="Andy" panose="020B0604020202020204" charset="0"/>
              </a:rPr>
              <a:t>Geiranger</a:t>
            </a:r>
            <a:r>
              <a:rPr lang="fr-FR" sz="1400" b="1" dirty="0">
                <a:solidFill>
                  <a:srgbClr val="FFFF00"/>
                </a:solidFill>
                <a:latin typeface="Andy" panose="020B0604020202020204" charset="0"/>
              </a:rPr>
              <a:t>, village situé au pied du fjord </a:t>
            </a:r>
            <a:r>
              <a:rPr lang="fr-FR" sz="1400" b="1" dirty="0" err="1">
                <a:solidFill>
                  <a:srgbClr val="FFFF00"/>
                </a:solidFill>
                <a:latin typeface="Andy" panose="020B0604020202020204" charset="0"/>
              </a:rPr>
              <a:t>Geirangerfjord</a:t>
            </a:r>
            <a:endParaRPr lang="fr-BE" sz="1400" b="1" dirty="0">
              <a:solidFill>
                <a:srgbClr val="FFFF00"/>
              </a:solidFill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431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160225" y="0"/>
            <a:ext cx="5400000" cy="307777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/>
            <a:r>
              <a:rPr lang="fr-FR" sz="1400" b="1" dirty="0">
                <a:latin typeface="Andy" panose="020B0604020202020204" charset="0"/>
              </a:rPr>
              <a:t>Village de pêcheurs de </a:t>
            </a:r>
            <a:r>
              <a:rPr lang="fr-FR" sz="1400" b="1" dirty="0" err="1">
                <a:latin typeface="Andy" panose="020B0604020202020204" charset="0"/>
              </a:rPr>
              <a:t>Hamnoy</a:t>
            </a:r>
            <a:r>
              <a:rPr lang="fr-FR" sz="1400" b="1" dirty="0">
                <a:latin typeface="Andy" panose="020B0604020202020204" charset="0"/>
              </a:rPr>
              <a:t> sur les îles Lofoten</a:t>
            </a:r>
          </a:p>
        </p:txBody>
      </p:sp>
    </p:spTree>
    <p:extLst>
      <p:ext uri="{BB962C8B-B14F-4D97-AF65-F5344CB8AC3E}">
        <p14:creationId xmlns:p14="http://schemas.microsoft.com/office/powerpoint/2010/main" val="323513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880000" y="0"/>
            <a:ext cx="396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Andy" panose="03080602030302030203" pitchFamily="66" charset="0"/>
              </a:rPr>
              <a:t>Vue panoramique des îles Lofoten</a:t>
            </a:r>
          </a:p>
        </p:txBody>
      </p:sp>
    </p:spTree>
    <p:extLst>
      <p:ext uri="{BB962C8B-B14F-4D97-AF65-F5344CB8AC3E}">
        <p14:creationId xmlns:p14="http://schemas.microsoft.com/office/powerpoint/2010/main" val="99348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520225" y="0"/>
            <a:ext cx="46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chemeClr val="bg1"/>
                </a:solidFill>
                <a:latin typeface="Andy" panose="03080602030302030203" pitchFamily="66" charset="0"/>
              </a:rPr>
              <a:t>L’archipel de Véga, </a:t>
            </a:r>
            <a:r>
              <a:rPr lang="fr-FR" sz="1400" b="1" dirty="0">
                <a:solidFill>
                  <a:schemeClr val="bg1"/>
                </a:solidFill>
                <a:latin typeface="Andy" panose="020B0604020202020204" charset="0"/>
              </a:rPr>
              <a:t>situé au large de la côte Atlantique</a:t>
            </a:r>
          </a:p>
        </p:txBody>
      </p:sp>
    </p:spTree>
    <p:extLst>
      <p:ext uri="{BB962C8B-B14F-4D97-AF65-F5344CB8AC3E}">
        <p14:creationId xmlns:p14="http://schemas.microsoft.com/office/powerpoint/2010/main" val="180089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880000" y="0"/>
            <a:ext cx="3960000" cy="261610"/>
          </a:xfrm>
          <a:prstGeom prst="rect">
            <a:avLst/>
          </a:prstGeom>
          <a:noFill/>
        </p:spPr>
        <p:txBody>
          <a:bodyPr wrap="square" tIns="0" rtlCol="0">
            <a:spAutoFit/>
          </a:bodyPr>
          <a:lstStyle/>
          <a:p>
            <a:pPr algn="ctr"/>
            <a:r>
              <a:rPr lang="it-IT" sz="1400" b="1" dirty="0">
                <a:latin typeface="Andy" panose="03080602030302030203" pitchFamily="66" charset="0"/>
              </a:rPr>
              <a:t>Le mont Ulriken, dans le </a:t>
            </a:r>
            <a:r>
              <a:rPr lang="fr-BE" sz="1400" b="1" dirty="0">
                <a:latin typeface="Andy" panose="020B0604020202020204" charset="0"/>
              </a:rPr>
              <a:t>massif de </a:t>
            </a:r>
            <a:r>
              <a:rPr lang="fr-BE" sz="1400" b="1" dirty="0" err="1">
                <a:latin typeface="Andy" panose="020B0604020202020204" charset="0"/>
              </a:rPr>
              <a:t>Byfjellene</a:t>
            </a:r>
            <a:endParaRPr lang="fr-FR" sz="1400" b="1" dirty="0"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40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</p:spPr>
      </p:pic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2270099" y="392600"/>
            <a:ext cx="184731" cy="267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nl-BE" sz="1141" b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4860000" cy="3600001"/>
          </a:xfrm>
          <a:prstGeom prst="rect">
            <a:avLst/>
          </a:prstGeom>
          <a:noFill/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00" y="0"/>
            <a:ext cx="4860000" cy="3599999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3600224" y="0"/>
            <a:ext cx="252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Andy" panose="03080602030302030203" pitchFamily="66" charset="0"/>
              </a:rPr>
              <a:t>Le rocher du </a:t>
            </a:r>
            <a:r>
              <a:rPr lang="fr-FR" sz="1400" b="1" dirty="0" err="1">
                <a:latin typeface="Andy" panose="03080602030302030203" pitchFamily="66" charset="0"/>
              </a:rPr>
              <a:t>Preikestolen</a:t>
            </a:r>
            <a:endParaRPr lang="fr-FR" sz="1400" b="1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09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880225" y="0"/>
            <a:ext cx="3960000" cy="52322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400" b="1" dirty="0">
                <a:latin typeface="Andy" panose="03080602030302030203" pitchFamily="66" charset="0"/>
              </a:rPr>
              <a:t>Autre vue du  rocher du </a:t>
            </a:r>
            <a:r>
              <a:rPr lang="fr-FR" sz="1400" b="1" dirty="0" err="1">
                <a:latin typeface="Andy" panose="03080602030302030203" pitchFamily="66" charset="0"/>
              </a:rPr>
              <a:t>Preikestolen</a:t>
            </a:r>
            <a:endParaRPr lang="fr-FR" sz="1400" b="1" dirty="0">
              <a:latin typeface="Andy" panose="03080602030302030203" pitchFamily="66" charset="0"/>
            </a:endParaRPr>
          </a:p>
          <a:p>
            <a:pPr algn="ctr"/>
            <a:endParaRPr lang="fr-FR" sz="1400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445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340000" y="0"/>
            <a:ext cx="46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Andy" panose="03080602030302030203" pitchFamily="66" charset="0"/>
              </a:rPr>
              <a:t>Les îles Lofoten, </a:t>
            </a:r>
            <a:r>
              <a:rPr lang="fr-FR" sz="1400" b="1" dirty="0">
                <a:latin typeface="Andy" panose="020B0604020202020204" charset="0"/>
              </a:rPr>
              <a:t>situent en mer de Norvège</a:t>
            </a:r>
            <a:r>
              <a:rPr lang="fr-FR" sz="1400" b="1" u="sng" dirty="0">
                <a:latin typeface="Andy" panose="020B0604020202020204" charset="0"/>
              </a:rPr>
              <a:t>, </a:t>
            </a:r>
            <a:r>
              <a:rPr lang="fr-FR" sz="1400" b="1" dirty="0">
                <a:latin typeface="Andy" panose="020B0604020202020204" charset="0"/>
              </a:rPr>
              <a:t>au large de </a:t>
            </a:r>
            <a:r>
              <a:rPr lang="fr-BE" sz="1400" b="1" dirty="0">
                <a:latin typeface="Andy" panose="020B0604020202020204" charset="0"/>
              </a:rPr>
              <a:t>Bodø</a:t>
            </a:r>
            <a:endParaRPr lang="fr-FR" sz="1400" b="1" dirty="0"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071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/>
        </p:nvSpPr>
        <p:spPr>
          <a:xfrm>
            <a:off x="0" y="-1"/>
            <a:ext cx="4860000" cy="1800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59"/>
          </a:p>
        </p:txBody>
      </p:sp>
      <p:sp>
        <p:nvSpPr>
          <p:cNvPr id="7" name="Rectangle 6"/>
          <p:cNvSpPr>
            <a:spLocks/>
          </p:cNvSpPr>
          <p:nvPr/>
        </p:nvSpPr>
        <p:spPr>
          <a:xfrm>
            <a:off x="-68" y="1800000"/>
            <a:ext cx="4860000" cy="1800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59"/>
          </a:p>
        </p:txBody>
      </p:sp>
      <p:sp>
        <p:nvSpPr>
          <p:cNvPr id="8" name="Rectangle 7"/>
          <p:cNvSpPr>
            <a:spLocks/>
          </p:cNvSpPr>
          <p:nvPr/>
        </p:nvSpPr>
        <p:spPr>
          <a:xfrm>
            <a:off x="4859932" y="1800000"/>
            <a:ext cx="4860000" cy="18000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59"/>
          </a:p>
        </p:txBody>
      </p:sp>
      <p:sp>
        <p:nvSpPr>
          <p:cNvPr id="9" name="Rectangle 8"/>
          <p:cNvSpPr>
            <a:spLocks/>
          </p:cNvSpPr>
          <p:nvPr/>
        </p:nvSpPr>
        <p:spPr>
          <a:xfrm>
            <a:off x="4860000" y="0"/>
            <a:ext cx="4860000" cy="18000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59"/>
          </a:p>
        </p:txBody>
      </p:sp>
      <p:sp>
        <p:nvSpPr>
          <p:cNvPr id="10" name="ZoneTexte 9"/>
          <p:cNvSpPr txBox="1"/>
          <p:nvPr/>
        </p:nvSpPr>
        <p:spPr>
          <a:xfrm>
            <a:off x="1800000" y="0"/>
            <a:ext cx="576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FFFF00"/>
                </a:solidFill>
                <a:latin typeface="Andy" panose="03080602030302030203" pitchFamily="66" charset="0"/>
              </a:rPr>
              <a:t>Vue panoramique sur le port de </a:t>
            </a:r>
            <a:r>
              <a:rPr lang="fr-FR" sz="1400" b="1" dirty="0" err="1">
                <a:solidFill>
                  <a:srgbClr val="FFFF00"/>
                </a:solidFill>
                <a:latin typeface="Andy" panose="03080602030302030203" pitchFamily="66" charset="0"/>
              </a:rPr>
              <a:t>Svolvaer</a:t>
            </a:r>
            <a:r>
              <a:rPr lang="fr-FR" sz="1400" b="1" dirty="0">
                <a:solidFill>
                  <a:srgbClr val="FFFF00"/>
                </a:solidFill>
                <a:latin typeface="Andy" panose="03080602030302030203" pitchFamily="66" charset="0"/>
              </a:rPr>
              <a:t> le joyau caché des îles Lofoten</a:t>
            </a:r>
          </a:p>
        </p:txBody>
      </p:sp>
    </p:spTree>
    <p:extLst>
      <p:ext uri="{BB962C8B-B14F-4D97-AF65-F5344CB8AC3E}">
        <p14:creationId xmlns:p14="http://schemas.microsoft.com/office/powerpoint/2010/main" val="411070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1"/>
            <a:ext cx="9719997" cy="3599999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599999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076723" y="0"/>
            <a:ext cx="63466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>
                <a:latin typeface="Andy" panose="020B0604020202020204" charset="0"/>
              </a:rPr>
              <a:t>La </a:t>
            </a:r>
            <a:r>
              <a:rPr lang="fr-FR" sz="1400" dirty="0" err="1">
                <a:latin typeface="Andy" panose="020B0604020202020204" charset="0"/>
              </a:rPr>
              <a:t>Trollstigen</a:t>
            </a:r>
            <a:r>
              <a:rPr lang="fr-FR" sz="1400" dirty="0">
                <a:latin typeface="Andy" panose="020B0604020202020204" charset="0"/>
              </a:rPr>
              <a:t>, route de montagne à Rauma, comté de </a:t>
            </a:r>
            <a:r>
              <a:rPr lang="fr-FR" sz="1400" dirty="0" err="1">
                <a:latin typeface="Andy" panose="020B0604020202020204" charset="0"/>
              </a:rPr>
              <a:t>Møre</a:t>
            </a:r>
            <a:r>
              <a:rPr lang="fr-FR" sz="1400" dirty="0">
                <a:latin typeface="Andy" panose="020B0604020202020204" charset="0"/>
              </a:rPr>
              <a:t> </a:t>
            </a:r>
            <a:r>
              <a:rPr lang="fr-FR" sz="1400" dirty="0" err="1">
                <a:latin typeface="Andy" panose="020B0604020202020204" charset="0"/>
              </a:rPr>
              <a:t>og</a:t>
            </a:r>
            <a:r>
              <a:rPr lang="fr-FR" sz="1400" dirty="0">
                <a:latin typeface="Andy" panose="020B0604020202020204" charset="0"/>
              </a:rPr>
              <a:t> </a:t>
            </a:r>
            <a:r>
              <a:rPr lang="fr-FR" sz="1400" dirty="0" err="1">
                <a:latin typeface="Andy" panose="020B0604020202020204" charset="0"/>
              </a:rPr>
              <a:t>Romsdal</a:t>
            </a:r>
            <a:r>
              <a:rPr lang="fr-FR" sz="1400" dirty="0">
                <a:latin typeface="Andy" panose="020B060402020202020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5612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584000" y="0"/>
            <a:ext cx="5400000" cy="28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Andy" panose="020B0604020202020204" charset="0"/>
              </a:rPr>
              <a:t>Sognefjord, </a:t>
            </a:r>
            <a:r>
              <a:rPr lang="fr-FR" sz="1400" dirty="0">
                <a:latin typeface="Andy" panose="020B0604020202020204" charset="0"/>
              </a:rPr>
              <a:t>le fjord le plus long et le plus profond de Norvège et d'Europe</a:t>
            </a:r>
            <a:endParaRPr lang="fr-FR" sz="1400" b="1" dirty="0"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557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2034451" y="239078"/>
            <a:ext cx="3249223" cy="443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2283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4530023" y="2980323"/>
            <a:ext cx="3108043" cy="365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775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oneTexte 8"/>
          <p:cNvSpPr txBox="1"/>
          <p:nvPr/>
        </p:nvSpPr>
        <p:spPr>
          <a:xfrm>
            <a:off x="1800000" y="0"/>
            <a:ext cx="612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FFFF00"/>
                </a:solidFill>
                <a:latin typeface="Andy" panose="03080602030302030203" pitchFamily="66" charset="0"/>
              </a:rPr>
              <a:t>Stavanger, ville portuaire s’ouvrant sur la mer du Nord et </a:t>
            </a:r>
            <a:r>
              <a:rPr lang="fr-BE" sz="1400" dirty="0">
                <a:solidFill>
                  <a:srgbClr val="FFFF00"/>
                </a:solidFill>
                <a:latin typeface="Andy" panose="020B0604020202020204" charset="0"/>
              </a:rPr>
              <a:t>située dans le Rogaland</a:t>
            </a:r>
            <a:endParaRPr lang="fr-FR" sz="1400" b="1" dirty="0">
              <a:solidFill>
                <a:srgbClr val="FFFF00"/>
              </a:solidFill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289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8"/>
          </a:xfrm>
          <a:prstGeom prst="rect">
            <a:avLst/>
          </a:prstGeom>
          <a:noFill/>
        </p:spPr>
      </p:pic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2270099" y="392600"/>
            <a:ext cx="184731" cy="267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nl-BE" sz="1141" b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4" name="Picture 5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4860000" cy="3600000"/>
          </a:xfrm>
          <a:prstGeom prst="rect">
            <a:avLst/>
          </a:prstGeom>
          <a:noFill/>
        </p:spPr>
      </p:pic>
      <p:pic>
        <p:nvPicPr>
          <p:cNvPr id="5" name="Picture 5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59999" y="0"/>
            <a:ext cx="4860000" cy="3600000"/>
          </a:xfrm>
          <a:prstGeom prst="rect">
            <a:avLst/>
          </a:prstGeom>
          <a:noFill/>
        </p:spPr>
      </p:pic>
      <p:sp>
        <p:nvSpPr>
          <p:cNvPr id="6" name="ZoneTexte 5"/>
          <p:cNvSpPr txBox="1">
            <a:spLocks/>
          </p:cNvSpPr>
          <p:nvPr/>
        </p:nvSpPr>
        <p:spPr>
          <a:xfrm>
            <a:off x="2160000" y="0"/>
            <a:ext cx="540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400" b="1" dirty="0">
                <a:solidFill>
                  <a:schemeClr val="bg1"/>
                </a:solidFill>
                <a:latin typeface="Andy" panose="020B0604020202020204" charset="0"/>
              </a:rPr>
              <a:t>Tromsø, </a:t>
            </a:r>
            <a:r>
              <a:rPr lang="fr-FR" sz="1400" b="1" dirty="0">
                <a:solidFill>
                  <a:schemeClr val="bg1"/>
                </a:solidFill>
                <a:latin typeface="Andy" panose="020B0604020202020204" charset="0"/>
              </a:rPr>
              <a:t>située dans le comté de Troms,</a:t>
            </a:r>
            <a:r>
              <a:rPr lang="fr-FR" sz="1400" dirty="0">
                <a:solidFill>
                  <a:schemeClr val="bg1"/>
                </a:solidFill>
              </a:rPr>
              <a:t> </a:t>
            </a:r>
            <a:r>
              <a:rPr lang="fr-FR" sz="1400" b="1" dirty="0">
                <a:solidFill>
                  <a:schemeClr val="bg1"/>
                </a:solidFill>
                <a:latin typeface="Andy" panose="020B0604020202020204" charset="0"/>
              </a:rPr>
              <a:t>au nord du cercle polaire arctique</a:t>
            </a:r>
            <a:endParaRPr lang="fr-BE" sz="1400" b="1" dirty="0">
              <a:solidFill>
                <a:schemeClr val="bg1"/>
              </a:solidFill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805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5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5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6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7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7088"/>
            <a:ext cx="9720000" cy="35999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sp>
        <p:nvSpPr>
          <p:cNvPr id="10" name="ZoneTexte 9"/>
          <p:cNvSpPr txBox="1"/>
          <p:nvPr/>
        </p:nvSpPr>
        <p:spPr>
          <a:xfrm>
            <a:off x="2340000" y="0"/>
            <a:ext cx="504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Andy" panose="03080602030302030203" pitchFamily="66" charset="0"/>
              </a:rPr>
              <a:t>Svalbard archipel norvégien situé en mer du Groenland</a:t>
            </a:r>
          </a:p>
        </p:txBody>
      </p:sp>
    </p:spTree>
    <p:extLst>
      <p:ext uri="{BB962C8B-B14F-4D97-AF65-F5344CB8AC3E}">
        <p14:creationId xmlns:p14="http://schemas.microsoft.com/office/powerpoint/2010/main" val="35981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988000" y="0"/>
            <a:ext cx="360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Andy" panose="03080602030302030203" pitchFamily="66" charset="0"/>
              </a:rPr>
              <a:t>Le village d’</a:t>
            </a:r>
            <a:r>
              <a:rPr lang="fr-FR" sz="1400" b="1" dirty="0" err="1">
                <a:latin typeface="Andy" panose="03080602030302030203" pitchFamily="66" charset="0"/>
              </a:rPr>
              <a:t>Undredal</a:t>
            </a:r>
            <a:r>
              <a:rPr lang="fr-FR" sz="1400" b="1" dirty="0">
                <a:latin typeface="Andy" panose="03080602030302030203" pitchFamily="66" charset="0"/>
              </a:rPr>
              <a:t> dans le fjord de </a:t>
            </a:r>
            <a:r>
              <a:rPr lang="fr-FR" sz="1400" b="1" dirty="0" err="1">
                <a:latin typeface="Andy" panose="03080602030302030203" pitchFamily="66" charset="0"/>
              </a:rPr>
              <a:t>Naeroyfjord</a:t>
            </a:r>
            <a:endParaRPr lang="fr-FR" sz="1400" b="1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71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2034451" y="239078"/>
            <a:ext cx="3249223" cy="443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2283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4530023" y="2980323"/>
            <a:ext cx="3108043" cy="365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775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2700000" y="0"/>
            <a:ext cx="432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err="1">
                <a:latin typeface="Andy" panose="03080602030302030203" pitchFamily="66" charset="0"/>
              </a:rPr>
              <a:t>Nusfjord</a:t>
            </a:r>
            <a:r>
              <a:rPr lang="fr-FR" sz="1400" dirty="0">
                <a:latin typeface="Andy" panose="03080602030302030203" pitchFamily="66" charset="0"/>
              </a:rPr>
              <a:t>, village des pêcheurs dans l'île de Flakstadøya</a:t>
            </a:r>
          </a:p>
        </p:txBody>
      </p:sp>
    </p:spTree>
    <p:extLst>
      <p:ext uri="{BB962C8B-B14F-4D97-AF65-F5344CB8AC3E}">
        <p14:creationId xmlns:p14="http://schemas.microsoft.com/office/powerpoint/2010/main" val="22680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</p:spPr>
      </p:pic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6DE1483-B857-4C5E-A875-93E2DF70F196}"/>
              </a:ext>
            </a:extLst>
          </p:cNvPr>
          <p:cNvSpPr txBox="1"/>
          <p:nvPr/>
        </p:nvSpPr>
        <p:spPr>
          <a:xfrm>
            <a:off x="999758" y="0"/>
            <a:ext cx="36317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Andy" panose="03080602030302030203" pitchFamily="66" charset="0"/>
              </a:rPr>
              <a:t>Le village de </a:t>
            </a:r>
            <a:r>
              <a:rPr lang="fr-FR" sz="1400" b="1" dirty="0" err="1">
                <a:latin typeface="Andy" panose="03080602030302030203" pitchFamily="66" charset="0"/>
              </a:rPr>
              <a:t>Skjolden</a:t>
            </a:r>
            <a:r>
              <a:rPr lang="fr-FR" sz="1400" b="1" dirty="0">
                <a:latin typeface="Andy" panose="03080602030302030203" pitchFamily="66" charset="0"/>
              </a:rPr>
              <a:t> </a:t>
            </a:r>
            <a:r>
              <a:rPr lang="fr-BE" sz="1400" b="1" dirty="0">
                <a:latin typeface="Andy" panose="020B0604020202020204" charset="0"/>
              </a:rPr>
              <a:t>au bord du Sognefjord</a:t>
            </a:r>
            <a:endParaRPr lang="fr-FR" sz="1400" b="1" u="sng" dirty="0"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70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/>
          </p:cNvSpPr>
          <p:nvPr/>
        </p:nvSpPr>
        <p:spPr>
          <a:xfrm>
            <a:off x="2520225" y="-2"/>
            <a:ext cx="540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latin typeface="Andy" panose="020B0604020202020204" charset="0"/>
              </a:rPr>
              <a:t>La place historique dans la vieille ville de Fredrikstad </a:t>
            </a:r>
            <a:r>
              <a:rPr lang="fr-FR" sz="1400" b="1" dirty="0" err="1">
                <a:latin typeface="Andy" panose="020B0604020202020204" charset="0"/>
              </a:rPr>
              <a:t>Gamlebyen</a:t>
            </a:r>
            <a:endParaRPr lang="fr-FR" sz="1400" b="1" dirty="0"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59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63" y="0"/>
            <a:ext cx="9720000" cy="359962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58000"/>
            <a:ext cx="2520000" cy="2520327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600000" y="3168000"/>
            <a:ext cx="2520000" cy="27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40000" y="1080000"/>
            <a:ext cx="1440000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48611" y="-376431"/>
            <a:ext cx="2823237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25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3709</TotalTime>
  <Words>237</Words>
  <Application>Microsoft Office PowerPoint</Application>
  <PresentationFormat>Personnalisé</PresentationFormat>
  <Paragraphs>35</Paragraphs>
  <Slides>23</Slides>
  <Notes>9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31" baseType="lpstr">
      <vt:lpstr>Book Antiqua</vt:lpstr>
      <vt:lpstr>Algerian</vt:lpstr>
      <vt:lpstr>Calibri</vt:lpstr>
      <vt:lpstr>Andy</vt:lpstr>
      <vt:lpstr>Arial</vt:lpstr>
      <vt:lpstr>Harrington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420</cp:revision>
  <dcterms:created xsi:type="dcterms:W3CDTF">2015-11-19T08:12:04Z</dcterms:created>
  <dcterms:modified xsi:type="dcterms:W3CDTF">2025-10-13T06:27:45Z</dcterms:modified>
</cp:coreProperties>
</file>